
<file path=[Content_Types].xml><?xml version="1.0" encoding="utf-8"?>
<Types xmlns="http://schemas.openxmlformats.org/package/2006/content-types">
  <Default Extension="emf" ContentType="image/x-emf"/>
  <Default Extension="gif" ContentType="image/gif"/>
  <Default Extension="JP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1"/>
  </p:notesMasterIdLst>
  <p:sldIdLst>
    <p:sldId id="256" r:id="rId2"/>
    <p:sldId id="262" r:id="rId3"/>
    <p:sldId id="263" r:id="rId4"/>
    <p:sldId id="264" r:id="rId5"/>
    <p:sldId id="265" r:id="rId6"/>
    <p:sldId id="266" r:id="rId7"/>
    <p:sldId id="257" r:id="rId8"/>
    <p:sldId id="258" r:id="rId9"/>
    <p:sldId id="259" r:id="rId10"/>
    <p:sldId id="260" r:id="rId11"/>
    <p:sldId id="511" r:id="rId12"/>
    <p:sldId id="261"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266" r:id="rId31"/>
    <p:sldId id="284" r:id="rId32"/>
    <p:sldId id="285" r:id="rId33"/>
    <p:sldId id="286" r:id="rId34"/>
    <p:sldId id="287" r:id="rId35"/>
    <p:sldId id="288" r:id="rId36"/>
    <p:sldId id="289" r:id="rId37"/>
    <p:sldId id="290" r:id="rId38"/>
    <p:sldId id="3175" r:id="rId39"/>
    <p:sldId id="3174" r:id="rId40"/>
    <p:sldId id="3176" r:id="rId41"/>
    <p:sldId id="3177" r:id="rId42"/>
    <p:sldId id="3178" r:id="rId43"/>
    <p:sldId id="3179" r:id="rId44"/>
    <p:sldId id="3180" r:id="rId45"/>
    <p:sldId id="291" r:id="rId46"/>
    <p:sldId id="292" r:id="rId47"/>
    <p:sldId id="293" r:id="rId48"/>
    <p:sldId id="516" r:id="rId49"/>
    <p:sldId id="515" r:id="rId50"/>
    <p:sldId id="294" r:id="rId51"/>
    <p:sldId id="295" r:id="rId52"/>
    <p:sldId id="296" r:id="rId53"/>
    <p:sldId id="297" r:id="rId54"/>
    <p:sldId id="298" r:id="rId55"/>
    <p:sldId id="299" r:id="rId56"/>
    <p:sldId id="300" r:id="rId57"/>
    <p:sldId id="301" r:id="rId58"/>
    <p:sldId id="302" r:id="rId59"/>
    <p:sldId id="303" r:id="rId60"/>
    <p:sldId id="304" r:id="rId61"/>
    <p:sldId id="305" r:id="rId62"/>
    <p:sldId id="306" r:id="rId63"/>
    <p:sldId id="307" r:id="rId64"/>
    <p:sldId id="308" r:id="rId65"/>
    <p:sldId id="309" r:id="rId66"/>
    <p:sldId id="310" r:id="rId67"/>
    <p:sldId id="311" r:id="rId68"/>
    <p:sldId id="312" r:id="rId69"/>
    <p:sldId id="313" r:id="rId70"/>
    <p:sldId id="314" r:id="rId71"/>
    <p:sldId id="315" r:id="rId72"/>
    <p:sldId id="316" r:id="rId73"/>
    <p:sldId id="317" r:id="rId74"/>
    <p:sldId id="318" r:id="rId75"/>
    <p:sldId id="319" r:id="rId76"/>
    <p:sldId id="320" r:id="rId77"/>
    <p:sldId id="321" r:id="rId78"/>
    <p:sldId id="322" r:id="rId79"/>
    <p:sldId id="323" r:id="rId80"/>
    <p:sldId id="324" r:id="rId81"/>
    <p:sldId id="325" r:id="rId82"/>
    <p:sldId id="326" r:id="rId83"/>
    <p:sldId id="327" r:id="rId84"/>
    <p:sldId id="328" r:id="rId85"/>
    <p:sldId id="329" r:id="rId86"/>
    <p:sldId id="330" r:id="rId87"/>
    <p:sldId id="331" r:id="rId88"/>
    <p:sldId id="332" r:id="rId89"/>
    <p:sldId id="333" r:id="rId90"/>
    <p:sldId id="334" r:id="rId91"/>
    <p:sldId id="335" r:id="rId92"/>
    <p:sldId id="336" r:id="rId93"/>
    <p:sldId id="337" r:id="rId94"/>
    <p:sldId id="338" r:id="rId95"/>
    <p:sldId id="339" r:id="rId96"/>
    <p:sldId id="340" r:id="rId97"/>
    <p:sldId id="341" r:id="rId98"/>
    <p:sldId id="342" r:id="rId99"/>
    <p:sldId id="343" r:id="rId100"/>
    <p:sldId id="344" r:id="rId101"/>
    <p:sldId id="345" r:id="rId102"/>
    <p:sldId id="346" r:id="rId103"/>
    <p:sldId id="347" r:id="rId104"/>
    <p:sldId id="348" r:id="rId105"/>
    <p:sldId id="349" r:id="rId106"/>
    <p:sldId id="350" r:id="rId107"/>
    <p:sldId id="351" r:id="rId108"/>
    <p:sldId id="352" r:id="rId109"/>
    <p:sldId id="353" r:id="rId110"/>
    <p:sldId id="354" r:id="rId111"/>
    <p:sldId id="355" r:id="rId112"/>
    <p:sldId id="356" r:id="rId113"/>
    <p:sldId id="975" r:id="rId114"/>
    <p:sldId id="357" r:id="rId115"/>
    <p:sldId id="358" r:id="rId116"/>
    <p:sldId id="359" r:id="rId117"/>
    <p:sldId id="360" r:id="rId118"/>
    <p:sldId id="361" r:id="rId119"/>
    <p:sldId id="362" r:id="rId120"/>
    <p:sldId id="363" r:id="rId121"/>
    <p:sldId id="364" r:id="rId122"/>
    <p:sldId id="365" r:id="rId123"/>
    <p:sldId id="366" r:id="rId124"/>
    <p:sldId id="367" r:id="rId125"/>
    <p:sldId id="368" r:id="rId126"/>
    <p:sldId id="369" r:id="rId127"/>
    <p:sldId id="370" r:id="rId128"/>
    <p:sldId id="371" r:id="rId129"/>
    <p:sldId id="372" r:id="rId130"/>
    <p:sldId id="373" r:id="rId131"/>
    <p:sldId id="374" r:id="rId132"/>
    <p:sldId id="375" r:id="rId133"/>
    <p:sldId id="376" r:id="rId134"/>
    <p:sldId id="377" r:id="rId135"/>
    <p:sldId id="378" r:id="rId136"/>
    <p:sldId id="379" r:id="rId137"/>
    <p:sldId id="380" r:id="rId138"/>
    <p:sldId id="381" r:id="rId139"/>
    <p:sldId id="382" r:id="rId140"/>
    <p:sldId id="383" r:id="rId141"/>
    <p:sldId id="384" r:id="rId142"/>
    <p:sldId id="385" r:id="rId143"/>
    <p:sldId id="386" r:id="rId144"/>
    <p:sldId id="387" r:id="rId145"/>
    <p:sldId id="388" r:id="rId146"/>
    <p:sldId id="389" r:id="rId147"/>
    <p:sldId id="390" r:id="rId148"/>
    <p:sldId id="391" r:id="rId149"/>
    <p:sldId id="392" r:id="rId150"/>
    <p:sldId id="393" r:id="rId151"/>
    <p:sldId id="394" r:id="rId152"/>
    <p:sldId id="395" r:id="rId153"/>
    <p:sldId id="396" r:id="rId154"/>
    <p:sldId id="397" r:id="rId155"/>
    <p:sldId id="398" r:id="rId156"/>
    <p:sldId id="399" r:id="rId157"/>
    <p:sldId id="400" r:id="rId158"/>
    <p:sldId id="401" r:id="rId159"/>
    <p:sldId id="402" r:id="rId160"/>
    <p:sldId id="403" r:id="rId161"/>
    <p:sldId id="404" r:id="rId162"/>
    <p:sldId id="405" r:id="rId163"/>
    <p:sldId id="406" r:id="rId164"/>
    <p:sldId id="407" r:id="rId165"/>
    <p:sldId id="408" r:id="rId166"/>
    <p:sldId id="409" r:id="rId167"/>
    <p:sldId id="410" r:id="rId168"/>
    <p:sldId id="411" r:id="rId169"/>
    <p:sldId id="412" r:id="rId170"/>
    <p:sldId id="413" r:id="rId171"/>
    <p:sldId id="414" r:id="rId172"/>
    <p:sldId id="415" r:id="rId173"/>
    <p:sldId id="416" r:id="rId174"/>
    <p:sldId id="417" r:id="rId175"/>
    <p:sldId id="418" r:id="rId176"/>
    <p:sldId id="419" r:id="rId177"/>
    <p:sldId id="420" r:id="rId178"/>
    <p:sldId id="421" r:id="rId179"/>
    <p:sldId id="422" r:id="rId180"/>
    <p:sldId id="423" r:id="rId181"/>
    <p:sldId id="424" r:id="rId182"/>
    <p:sldId id="425" r:id="rId183"/>
    <p:sldId id="426" r:id="rId184"/>
    <p:sldId id="427" r:id="rId185"/>
    <p:sldId id="428" r:id="rId186"/>
    <p:sldId id="429" r:id="rId187"/>
    <p:sldId id="430" r:id="rId188"/>
    <p:sldId id="431" r:id="rId189"/>
    <p:sldId id="432" r:id="rId190"/>
    <p:sldId id="433" r:id="rId191"/>
    <p:sldId id="434" r:id="rId192"/>
    <p:sldId id="435" r:id="rId193"/>
    <p:sldId id="436" r:id="rId194"/>
    <p:sldId id="437" r:id="rId195"/>
    <p:sldId id="438" r:id="rId196"/>
    <p:sldId id="439" r:id="rId197"/>
    <p:sldId id="440" r:id="rId198"/>
    <p:sldId id="441" r:id="rId199"/>
    <p:sldId id="442" r:id="rId200"/>
    <p:sldId id="443" r:id="rId201"/>
    <p:sldId id="444" r:id="rId202"/>
    <p:sldId id="445" r:id="rId203"/>
    <p:sldId id="446" r:id="rId204"/>
    <p:sldId id="447" r:id="rId205"/>
    <p:sldId id="448" r:id="rId206"/>
    <p:sldId id="449" r:id="rId207"/>
    <p:sldId id="450" r:id="rId208"/>
    <p:sldId id="451" r:id="rId209"/>
    <p:sldId id="452" r:id="rId210"/>
    <p:sldId id="453" r:id="rId211"/>
    <p:sldId id="454" r:id="rId212"/>
    <p:sldId id="455" r:id="rId213"/>
    <p:sldId id="456" r:id="rId214"/>
    <p:sldId id="457" r:id="rId215"/>
    <p:sldId id="458" r:id="rId216"/>
    <p:sldId id="459" r:id="rId217"/>
    <p:sldId id="460" r:id="rId218"/>
    <p:sldId id="461" r:id="rId219"/>
    <p:sldId id="462" r:id="rId220"/>
    <p:sldId id="463" r:id="rId221"/>
    <p:sldId id="464" r:id="rId222"/>
    <p:sldId id="465" r:id="rId223"/>
    <p:sldId id="466" r:id="rId224"/>
    <p:sldId id="467" r:id="rId225"/>
    <p:sldId id="468" r:id="rId226"/>
    <p:sldId id="469" r:id="rId227"/>
    <p:sldId id="470" r:id="rId228"/>
    <p:sldId id="471" r:id="rId229"/>
    <p:sldId id="472" r:id="rId230"/>
    <p:sldId id="473" r:id="rId231"/>
    <p:sldId id="474" r:id="rId232"/>
    <p:sldId id="475" r:id="rId233"/>
    <p:sldId id="476" r:id="rId234"/>
    <p:sldId id="513" r:id="rId235"/>
    <p:sldId id="512" r:id="rId236"/>
    <p:sldId id="477" r:id="rId237"/>
    <p:sldId id="478" r:id="rId238"/>
    <p:sldId id="510" r:id="rId239"/>
    <p:sldId id="509" r:id="rId240"/>
    <p:sldId id="508" r:id="rId241"/>
    <p:sldId id="479" r:id="rId242"/>
    <p:sldId id="480" r:id="rId243"/>
    <p:sldId id="481" r:id="rId244"/>
    <p:sldId id="482" r:id="rId245"/>
    <p:sldId id="483" r:id="rId246"/>
    <p:sldId id="484" r:id="rId247"/>
    <p:sldId id="485" r:id="rId248"/>
    <p:sldId id="486" r:id="rId249"/>
    <p:sldId id="487" r:id="rId250"/>
    <p:sldId id="488" r:id="rId251"/>
    <p:sldId id="489" r:id="rId252"/>
    <p:sldId id="490" r:id="rId253"/>
    <p:sldId id="491" r:id="rId254"/>
    <p:sldId id="492" r:id="rId255"/>
    <p:sldId id="493" r:id="rId256"/>
    <p:sldId id="494" r:id="rId257"/>
    <p:sldId id="495" r:id="rId258"/>
    <p:sldId id="496" r:id="rId259"/>
    <p:sldId id="497" r:id="rId260"/>
    <p:sldId id="498" r:id="rId261"/>
    <p:sldId id="499" r:id="rId262"/>
    <p:sldId id="500" r:id="rId263"/>
    <p:sldId id="501" r:id="rId264"/>
    <p:sldId id="502" r:id="rId265"/>
    <p:sldId id="503" r:id="rId266"/>
    <p:sldId id="504" r:id="rId267"/>
    <p:sldId id="505" r:id="rId268"/>
    <p:sldId id="506" r:id="rId269"/>
    <p:sldId id="507" r:id="rId270"/>
  </p:sldIdLst>
  <p:sldSz cx="9144000" cy="6858000" type="screen4x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8000"/>
    <a:srgbClr val="59D454"/>
    <a:srgbClr val="FF00FF"/>
    <a:srgbClr val="CC00CC"/>
    <a:srgbClr val="9933FF"/>
    <a:srgbClr val="CC00FF"/>
    <a:srgbClr val="FF7C80"/>
    <a:srgbClr val="F9F9F9"/>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69" autoAdjust="0"/>
    <p:restoredTop sz="90289" autoAdjust="0"/>
  </p:normalViewPr>
  <p:slideViewPr>
    <p:cSldViewPr snapToGrid="0">
      <p:cViewPr varScale="1">
        <p:scale>
          <a:sx n="79" d="100"/>
          <a:sy n="79" d="100"/>
        </p:scale>
        <p:origin x="1267" y="62"/>
      </p:cViewPr>
      <p:guideLst/>
    </p:cSldViewPr>
  </p:slideViewPr>
  <p:notesTextViewPr>
    <p:cViewPr>
      <p:scale>
        <a:sx n="1" d="1"/>
        <a:sy n="1" d="1"/>
      </p:scale>
      <p:origin x="0" y="0"/>
    </p:cViewPr>
  </p:notesTextViewPr>
  <p:notesViewPr>
    <p:cSldViewPr snapToGrid="0" showGuides="1">
      <p:cViewPr varScale="1">
        <p:scale>
          <a:sx n="85" d="100"/>
          <a:sy n="85" d="100"/>
        </p:scale>
        <p:origin x="3744" y="6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notesMaster" Target="notesMasters/notesMaster1.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presProps" Target="presProps.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viewProps" Target="viewProp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theme" Target="theme/theme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tableStyles" Target="tableStyles.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s>
</file>

<file path=ppt/charts/_rels/chart1.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Si24\Si22peakcali\Cali_Doppler.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20" b="0" i="0" u="none" strike="noStrike" kern="1200" spc="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r>
              <a:rPr lang="en-US"/>
              <a:t>σ vs E</a:t>
            </a:r>
            <a:endParaRPr lang="zh-CN"/>
          </a:p>
        </c:rich>
      </c:tx>
      <c:overlay val="0"/>
      <c:spPr>
        <a:noFill/>
        <a:ln>
          <a:noFill/>
        </a:ln>
        <a:effectLst/>
      </c:spPr>
      <c:txPr>
        <a:bodyPr rot="0" spcFirstLastPara="1" vertOverflow="ellipsis" vert="horz" wrap="square" anchor="ctr" anchorCtr="1"/>
        <a:lstStyle/>
        <a:p>
          <a:pPr>
            <a:defRPr sz="1320" b="0" i="0" u="none" strike="noStrike" kern="1200" spc="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title>
    <c:autoTitleDeleted val="0"/>
    <c:plotArea>
      <c:layout/>
      <c:scatterChart>
        <c:scatterStyle val="smoothMarker"/>
        <c:varyColors val="0"/>
        <c:ser>
          <c:idx val="0"/>
          <c:order val="0"/>
          <c:tx>
            <c:strRef>
              <c:f>RespFunc!$B$3</c:f>
              <c:strCache>
                <c:ptCount val="1"/>
                <c:pt idx="0">
                  <c:v>σ Aaron</c:v>
                </c:pt>
              </c:strCache>
            </c:strRef>
          </c:tx>
          <c:spPr>
            <a:ln w="19050" cap="rnd">
              <a:solidFill>
                <a:schemeClr val="accent1"/>
              </a:solidFill>
              <a:round/>
            </a:ln>
            <a:effectLst/>
          </c:spPr>
          <c:marker>
            <c:symbol val="none"/>
          </c:marker>
          <c:xVal>
            <c:numRef>
              <c:f>RespFunc!$A$4:$A$15</c:f>
              <c:numCache>
                <c:formatCode>General</c:formatCode>
                <c:ptCount val="12"/>
                <c:pt idx="0">
                  <c:v>500</c:v>
                </c:pt>
                <c:pt idx="1">
                  <c:v>1000</c:v>
                </c:pt>
                <c:pt idx="2">
                  <c:v>1500</c:v>
                </c:pt>
                <c:pt idx="3">
                  <c:v>2000</c:v>
                </c:pt>
                <c:pt idx="4">
                  <c:v>2500</c:v>
                </c:pt>
                <c:pt idx="5">
                  <c:v>3000</c:v>
                </c:pt>
                <c:pt idx="6">
                  <c:v>3500</c:v>
                </c:pt>
                <c:pt idx="7">
                  <c:v>4000</c:v>
                </c:pt>
                <c:pt idx="8">
                  <c:v>4500</c:v>
                </c:pt>
                <c:pt idx="9">
                  <c:v>5000</c:v>
                </c:pt>
                <c:pt idx="10">
                  <c:v>5500</c:v>
                </c:pt>
                <c:pt idx="11">
                  <c:v>6000</c:v>
                </c:pt>
              </c:numCache>
            </c:numRef>
          </c:xVal>
          <c:yVal>
            <c:numRef>
              <c:f>RespFunc!$B$4:$B$15</c:f>
              <c:numCache>
                <c:formatCode>General</c:formatCode>
                <c:ptCount val="12"/>
                <c:pt idx="0">
                  <c:v>1.1229200000000001</c:v>
                </c:pt>
                <c:pt idx="1">
                  <c:v>1.273676</c:v>
                </c:pt>
                <c:pt idx="2">
                  <c:v>1.4244319999999999</c:v>
                </c:pt>
                <c:pt idx="3">
                  <c:v>1.575188</c:v>
                </c:pt>
                <c:pt idx="4">
                  <c:v>1.7259440000000001</c:v>
                </c:pt>
                <c:pt idx="5">
                  <c:v>1.8767</c:v>
                </c:pt>
                <c:pt idx="6">
                  <c:v>2.0274559999999999</c:v>
                </c:pt>
                <c:pt idx="7">
                  <c:v>2.1782120000000003</c:v>
                </c:pt>
                <c:pt idx="8">
                  <c:v>2.3289679999999997</c:v>
                </c:pt>
                <c:pt idx="9">
                  <c:v>2.479724</c:v>
                </c:pt>
                <c:pt idx="10">
                  <c:v>2.6304799999999999</c:v>
                </c:pt>
                <c:pt idx="11">
                  <c:v>2.7812359999999998</c:v>
                </c:pt>
              </c:numCache>
            </c:numRef>
          </c:yVal>
          <c:smooth val="1"/>
          <c:extLst>
            <c:ext xmlns:c16="http://schemas.microsoft.com/office/drawing/2014/chart" uri="{C3380CC4-5D6E-409C-BE32-E72D297353CC}">
              <c16:uniqueId val="{00000000-0253-4935-9775-E0C13DFFF490}"/>
            </c:ext>
          </c:extLst>
        </c:ser>
        <c:ser>
          <c:idx val="1"/>
          <c:order val="1"/>
          <c:tx>
            <c:strRef>
              <c:f>RespFunc!$C$3</c:f>
              <c:strCache>
                <c:ptCount val="1"/>
                <c:pt idx="0">
                  <c:v>σ Brent</c:v>
                </c:pt>
              </c:strCache>
            </c:strRef>
          </c:tx>
          <c:spPr>
            <a:ln w="19050" cap="rnd">
              <a:solidFill>
                <a:schemeClr val="accent2"/>
              </a:solidFill>
              <a:round/>
            </a:ln>
            <a:effectLst/>
          </c:spPr>
          <c:marker>
            <c:symbol val="none"/>
          </c:marker>
          <c:xVal>
            <c:numRef>
              <c:f>RespFunc!$A$4:$A$15</c:f>
              <c:numCache>
                <c:formatCode>General</c:formatCode>
                <c:ptCount val="12"/>
                <c:pt idx="0">
                  <c:v>500</c:v>
                </c:pt>
                <c:pt idx="1">
                  <c:v>1000</c:v>
                </c:pt>
                <c:pt idx="2">
                  <c:v>1500</c:v>
                </c:pt>
                <c:pt idx="3">
                  <c:v>2000</c:v>
                </c:pt>
                <c:pt idx="4">
                  <c:v>2500</c:v>
                </c:pt>
                <c:pt idx="5">
                  <c:v>3000</c:v>
                </c:pt>
                <c:pt idx="6">
                  <c:v>3500</c:v>
                </c:pt>
                <c:pt idx="7">
                  <c:v>4000</c:v>
                </c:pt>
                <c:pt idx="8">
                  <c:v>4500</c:v>
                </c:pt>
                <c:pt idx="9">
                  <c:v>5000</c:v>
                </c:pt>
                <c:pt idx="10">
                  <c:v>5500</c:v>
                </c:pt>
                <c:pt idx="11">
                  <c:v>6000</c:v>
                </c:pt>
              </c:numCache>
            </c:numRef>
          </c:xVal>
          <c:yVal>
            <c:numRef>
              <c:f>RespFunc!$C$4:$C$15</c:f>
              <c:numCache>
                <c:formatCode>General</c:formatCode>
                <c:ptCount val="12"/>
                <c:pt idx="0">
                  <c:v>0.93266795431346472</c:v>
                </c:pt>
                <c:pt idx="1">
                  <c:v>1.0746630212190191</c:v>
                </c:pt>
                <c:pt idx="2">
                  <c:v>1.1836196682155293</c:v>
                </c:pt>
                <c:pt idx="3">
                  <c:v>1.2754743706269296</c:v>
                </c:pt>
                <c:pt idx="4">
                  <c:v>1.3563999879999999</c:v>
                </c:pt>
                <c:pt idx="5">
                  <c:v>1.4295623385200917</c:v>
                </c:pt>
                <c:pt idx="6">
                  <c:v>1.4968420634027031</c:v>
                </c:pt>
                <c:pt idx="7">
                  <c:v>1.5594645044380384</c:v>
                </c:pt>
                <c:pt idx="8">
                  <c:v>1.6182807869403941</c:v>
                </c:pt>
                <c:pt idx="9">
                  <c:v>1.6739106100704504</c:v>
                </c:pt>
                <c:pt idx="10">
                  <c:v>1.7268217966381307</c:v>
                </c:pt>
                <c:pt idx="11">
                  <c:v>1.7773777984310586</c:v>
                </c:pt>
              </c:numCache>
            </c:numRef>
          </c:yVal>
          <c:smooth val="1"/>
          <c:extLst>
            <c:ext xmlns:c16="http://schemas.microsoft.com/office/drawing/2014/chart" uri="{C3380CC4-5D6E-409C-BE32-E72D297353CC}">
              <c16:uniqueId val="{00000001-0253-4935-9775-E0C13DFFF490}"/>
            </c:ext>
          </c:extLst>
        </c:ser>
        <c:dLbls>
          <c:showLegendKey val="0"/>
          <c:showVal val="0"/>
          <c:showCatName val="0"/>
          <c:showSerName val="0"/>
          <c:showPercent val="0"/>
          <c:showBubbleSize val="0"/>
        </c:dLbls>
        <c:axId val="435832856"/>
        <c:axId val="435835208"/>
      </c:scatterChart>
      <c:valAx>
        <c:axId val="43583285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crossAx val="435835208"/>
        <c:crosses val="autoZero"/>
        <c:crossBetween val="midCat"/>
      </c:valAx>
      <c:valAx>
        <c:axId val="4358352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crossAx val="43583285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legend>
    <c:plotVisOnly val="1"/>
    <c:dispBlanksAs val="gap"/>
    <c:showDLblsOverMax val="0"/>
  </c:chart>
  <c:spPr>
    <a:noFill/>
    <a:ln>
      <a:noFill/>
    </a:ln>
    <a:effectLst/>
  </c:spPr>
  <c:txPr>
    <a:bodyPr/>
    <a:lstStyle/>
    <a:p>
      <a:pPr>
        <a:defRPr sz="1100">
          <a:latin typeface="Tahoma" panose="020B0604030504040204" pitchFamily="34" charset="0"/>
          <a:ea typeface="Tahoma" panose="020B0604030504040204" pitchFamily="34" charset="0"/>
          <a:cs typeface="Tahoma" panose="020B060403050404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172049510650547"/>
          <c:y val="7.5489533011272147E-2"/>
          <c:w val="0.61366162924582612"/>
          <c:h val="0.59363164251207734"/>
        </c:manualLayout>
      </c:layout>
      <c:scatterChart>
        <c:scatterStyle val="lineMarker"/>
        <c:varyColors val="0"/>
        <c:ser>
          <c:idx val="0"/>
          <c:order val="0"/>
          <c:tx>
            <c:strRef>
              <c:f>eff!$C$109</c:f>
              <c:strCache>
                <c:ptCount val="1"/>
                <c:pt idx="0">
                  <c:v>2754_gated</c:v>
                </c:pt>
              </c:strCache>
            </c:strRef>
          </c:tx>
          <c:spPr>
            <a:ln w="25400" cap="rnd">
              <a:noFill/>
              <a:round/>
            </a:ln>
            <a:effectLst/>
          </c:spPr>
          <c:marker>
            <c:symbol val="circle"/>
            <c:size val="6"/>
            <c:spPr>
              <a:solidFill>
                <a:srgbClr val="FF0000"/>
              </a:solidFill>
              <a:ln w="9525">
                <a:solidFill>
                  <a:srgbClr val="FF0000"/>
                </a:solidFill>
              </a:ln>
              <a:effectLst/>
            </c:spPr>
          </c:marker>
          <c:errBars>
            <c:errDir val="y"/>
            <c:errBarType val="both"/>
            <c:errValType val="cust"/>
            <c:noEndCap val="0"/>
            <c:plus>
              <c:numRef>
                <c:f>eff!$K$110:$K$124</c:f>
                <c:numCache>
                  <c:formatCode>General</c:formatCode>
                  <c:ptCount val="15"/>
                  <c:pt idx="0">
                    <c:v>7.3197990839857343E-3</c:v>
                  </c:pt>
                  <c:pt idx="1">
                    <c:v>7.0993523946726459E-3</c:v>
                  </c:pt>
                  <c:pt idx="2">
                    <c:v>6.6815165419008638E-3</c:v>
                  </c:pt>
                  <c:pt idx="3">
                    <c:v>6.4982263330453181E-3</c:v>
                  </c:pt>
                  <c:pt idx="4">
                    <c:v>6.6944628639045781E-3</c:v>
                  </c:pt>
                  <c:pt idx="5">
                    <c:v>6.2837819768022888E-3</c:v>
                  </c:pt>
                  <c:pt idx="6">
                    <c:v>6.6034367247702393E-3</c:v>
                  </c:pt>
                  <c:pt idx="7">
                    <c:v>7.3801869680884423E-3</c:v>
                  </c:pt>
                  <c:pt idx="8">
                    <c:v>5.7352503587893506E-3</c:v>
                  </c:pt>
                  <c:pt idx="9">
                    <c:v>5.4064223185072546E-3</c:v>
                  </c:pt>
                  <c:pt idx="10">
                    <c:v>4.978714547427039E-3</c:v>
                  </c:pt>
                  <c:pt idx="11">
                    <c:v>5.6766188704949223E-3</c:v>
                  </c:pt>
                  <c:pt idx="12">
                    <c:v>5.3138629730068738E-3</c:v>
                  </c:pt>
                  <c:pt idx="13">
                    <c:v>5.8510891804575858E-3</c:v>
                  </c:pt>
                  <c:pt idx="14">
                    <c:v>5.6471186575958897E-3</c:v>
                  </c:pt>
                </c:numCache>
              </c:numRef>
            </c:plus>
            <c:minus>
              <c:numRef>
                <c:f>eff!$K$110:$K$124</c:f>
                <c:numCache>
                  <c:formatCode>General</c:formatCode>
                  <c:ptCount val="15"/>
                  <c:pt idx="0">
                    <c:v>7.3197990839857343E-3</c:v>
                  </c:pt>
                  <c:pt idx="1">
                    <c:v>7.0993523946726459E-3</c:v>
                  </c:pt>
                  <c:pt idx="2">
                    <c:v>6.6815165419008638E-3</c:v>
                  </c:pt>
                  <c:pt idx="3">
                    <c:v>6.4982263330453181E-3</c:v>
                  </c:pt>
                  <c:pt idx="4">
                    <c:v>6.6944628639045781E-3</c:v>
                  </c:pt>
                  <c:pt idx="5">
                    <c:v>6.2837819768022888E-3</c:v>
                  </c:pt>
                  <c:pt idx="6">
                    <c:v>6.6034367247702393E-3</c:v>
                  </c:pt>
                  <c:pt idx="7">
                    <c:v>7.3801869680884423E-3</c:v>
                  </c:pt>
                  <c:pt idx="8">
                    <c:v>5.7352503587893506E-3</c:v>
                  </c:pt>
                  <c:pt idx="9">
                    <c:v>5.4064223185072546E-3</c:v>
                  </c:pt>
                  <c:pt idx="10">
                    <c:v>4.978714547427039E-3</c:v>
                  </c:pt>
                  <c:pt idx="11">
                    <c:v>5.6766188704949223E-3</c:v>
                  </c:pt>
                  <c:pt idx="12">
                    <c:v>5.3138629730068738E-3</c:v>
                  </c:pt>
                  <c:pt idx="13">
                    <c:v>5.8510891804575858E-3</c:v>
                  </c:pt>
                  <c:pt idx="14">
                    <c:v>5.6471186575958897E-3</c:v>
                  </c:pt>
                </c:numCache>
              </c:numRef>
            </c:minus>
            <c:spPr>
              <a:noFill/>
              <a:ln w="9525" cap="flat" cmpd="sng" algn="ctr">
                <a:solidFill>
                  <a:srgbClr val="FF0000"/>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eff!$A$110:$A$124</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eff!$H$110:$H$124</c:f>
              <c:numCache>
                <c:formatCode>0.00000</c:formatCode>
                <c:ptCount val="15"/>
                <c:pt idx="0">
                  <c:v>8.9662736495749934E-2</c:v>
                </c:pt>
                <c:pt idx="1">
                  <c:v>8.472717301891966E-2</c:v>
                </c:pt>
                <c:pt idx="2">
                  <c:v>7.5678639978064163E-2</c:v>
                </c:pt>
                <c:pt idx="3">
                  <c:v>7.1839868384973957E-2</c:v>
                </c:pt>
                <c:pt idx="4">
                  <c:v>7.595283794899918E-2</c:v>
                </c:pt>
                <c:pt idx="5">
                  <c:v>6.7452700850013717E-2</c:v>
                </c:pt>
                <c:pt idx="6">
                  <c:v>7.4033452152454077E-2</c:v>
                </c:pt>
                <c:pt idx="7">
                  <c:v>9.1033726350425004E-2</c:v>
                </c:pt>
                <c:pt idx="8">
                  <c:v>5.6758979983548119E-2</c:v>
                </c:pt>
                <c:pt idx="9">
                  <c:v>5.0726624622977792E-2</c:v>
                </c:pt>
                <c:pt idx="10">
                  <c:v>4.3323279407732382E-2</c:v>
                </c:pt>
                <c:pt idx="11">
                  <c:v>5.5662188099808059E-2</c:v>
                </c:pt>
                <c:pt idx="12">
                  <c:v>4.9081436797367699E-2</c:v>
                </c:pt>
                <c:pt idx="13">
                  <c:v>5.8952563751028239E-2</c:v>
                </c:pt>
                <c:pt idx="14">
                  <c:v>5.5113792157938032E-2</c:v>
                </c:pt>
              </c:numCache>
            </c:numRef>
          </c:yVal>
          <c:smooth val="0"/>
          <c:extLst>
            <c:ext xmlns:c16="http://schemas.microsoft.com/office/drawing/2014/chart" uri="{C3380CC4-5D6E-409C-BE32-E72D297353CC}">
              <c16:uniqueId val="{00000000-A2B8-45AC-9706-62ACA358C0D8}"/>
            </c:ext>
          </c:extLst>
        </c:ser>
        <c:ser>
          <c:idx val="1"/>
          <c:order val="1"/>
          <c:tx>
            <c:strRef>
              <c:f>eff!$C$126</c:f>
              <c:strCache>
                <c:ptCount val="1"/>
                <c:pt idx="0">
                  <c:v>2754_ungated</c:v>
                </c:pt>
              </c:strCache>
            </c:strRef>
          </c:tx>
          <c:spPr>
            <a:ln w="25400" cap="rnd">
              <a:noFill/>
              <a:round/>
            </a:ln>
            <a:effectLst/>
          </c:spPr>
          <c:marker>
            <c:symbol val="circle"/>
            <c:size val="6"/>
            <c:spPr>
              <a:solidFill>
                <a:schemeClr val="tx1"/>
              </a:solidFill>
              <a:ln w="9525">
                <a:solidFill>
                  <a:schemeClr val="tx1"/>
                </a:solidFill>
              </a:ln>
              <a:effectLst/>
            </c:spPr>
          </c:marker>
          <c:errBars>
            <c:errDir val="y"/>
            <c:errBarType val="both"/>
            <c:errValType val="cust"/>
            <c:noEndCap val="0"/>
            <c:plus>
              <c:numRef>
                <c:f>eff!$K$127:$K$141</c:f>
                <c:numCache>
                  <c:formatCode>General</c:formatCode>
                  <c:ptCount val="15"/>
                  <c:pt idx="0">
                    <c:v>3.5666564446602497E-3</c:v>
                  </c:pt>
                  <c:pt idx="1">
                    <c:v>3.2089623482867038E-3</c:v>
                  </c:pt>
                  <c:pt idx="2">
                    <c:v>3.3766339732587119E-3</c:v>
                  </c:pt>
                  <c:pt idx="3">
                    <c:v>3.1054108141918163E-3</c:v>
                  </c:pt>
                  <c:pt idx="4">
                    <c:v>3.3353094983476577E-3</c:v>
                  </c:pt>
                  <c:pt idx="5">
                    <c:v>3.1474545902847942E-3</c:v>
                  </c:pt>
                  <c:pt idx="6">
                    <c:v>3.3883721237938291E-3</c:v>
                  </c:pt>
                  <c:pt idx="7">
                    <c:v>3.8146492265580634E-3</c:v>
                  </c:pt>
                  <c:pt idx="8">
                    <c:v>2.9342361543785011E-3</c:v>
                  </c:pt>
                  <c:pt idx="9">
                    <c:v>2.7305753443281743E-3</c:v>
                  </c:pt>
                  <c:pt idx="10">
                    <c:v>2.4346927371819314E-3</c:v>
                  </c:pt>
                  <c:pt idx="11">
                    <c:v>2.6604978340334503E-3</c:v>
                  </c:pt>
                  <c:pt idx="12">
                    <c:v>2.3278175090587572E-3</c:v>
                  </c:pt>
                  <c:pt idx="13">
                    <c:v>2.6105280394855489E-3</c:v>
                  </c:pt>
                  <c:pt idx="14">
                    <c:v>2.751313865854648E-3</c:v>
                  </c:pt>
                </c:numCache>
              </c:numRef>
            </c:plus>
            <c:minus>
              <c:numRef>
                <c:f>eff!$K$127:$K$141</c:f>
                <c:numCache>
                  <c:formatCode>General</c:formatCode>
                  <c:ptCount val="15"/>
                  <c:pt idx="0">
                    <c:v>3.5666564446602497E-3</c:v>
                  </c:pt>
                  <c:pt idx="1">
                    <c:v>3.2089623482867038E-3</c:v>
                  </c:pt>
                  <c:pt idx="2">
                    <c:v>3.3766339732587119E-3</c:v>
                  </c:pt>
                  <c:pt idx="3">
                    <c:v>3.1054108141918163E-3</c:v>
                  </c:pt>
                  <c:pt idx="4">
                    <c:v>3.3353094983476577E-3</c:v>
                  </c:pt>
                  <c:pt idx="5">
                    <c:v>3.1474545902847942E-3</c:v>
                  </c:pt>
                  <c:pt idx="6">
                    <c:v>3.3883721237938291E-3</c:v>
                  </c:pt>
                  <c:pt idx="7">
                    <c:v>3.8146492265580634E-3</c:v>
                  </c:pt>
                  <c:pt idx="8">
                    <c:v>2.9342361543785011E-3</c:v>
                  </c:pt>
                  <c:pt idx="9">
                    <c:v>2.7305753443281743E-3</c:v>
                  </c:pt>
                  <c:pt idx="10">
                    <c:v>2.4346927371819314E-3</c:v>
                  </c:pt>
                  <c:pt idx="11">
                    <c:v>2.6604978340334503E-3</c:v>
                  </c:pt>
                  <c:pt idx="12">
                    <c:v>2.3278175090587572E-3</c:v>
                  </c:pt>
                  <c:pt idx="13">
                    <c:v>2.6105280394855489E-3</c:v>
                  </c:pt>
                  <c:pt idx="14">
                    <c:v>2.751313865854648E-3</c:v>
                  </c:pt>
                </c:numCache>
              </c:numRef>
            </c:minus>
            <c:spPr>
              <a:noFill/>
              <a:ln w="9525" cap="flat" cmpd="sng" algn="ctr">
                <a:solidFill>
                  <a:schemeClr val="tx1"/>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eff!$A$110:$A$124</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eff!$H$127:$H$141</c:f>
              <c:numCache>
                <c:formatCode>0.00000</c:formatCode>
                <c:ptCount val="15"/>
                <c:pt idx="0">
                  <c:v>8.9340565976079991E-2</c:v>
                </c:pt>
                <c:pt idx="1">
                  <c:v>7.339389582380236E-2</c:v>
                </c:pt>
                <c:pt idx="2">
                  <c:v>8.0713678844519965E-2</c:v>
                </c:pt>
                <c:pt idx="3">
                  <c:v>6.9015097052480226E-2</c:v>
                </c:pt>
                <c:pt idx="4">
                  <c:v>7.888373308934056E-2</c:v>
                </c:pt>
                <c:pt idx="5">
                  <c:v>7.0779687602117503E-2</c:v>
                </c:pt>
                <c:pt idx="6">
                  <c:v>8.1236520488856934E-2</c:v>
                </c:pt>
                <c:pt idx="7">
                  <c:v>0.10110450297366186</c:v>
                </c:pt>
                <c:pt idx="8">
                  <c:v>6.2022090059473234E-2</c:v>
                </c:pt>
                <c:pt idx="9">
                  <c:v>5.4114110188876546E-2</c:v>
                </c:pt>
                <c:pt idx="10">
                  <c:v>4.3461211685510752E-2</c:v>
                </c:pt>
                <c:pt idx="11">
                  <c:v>5.1499901967191689E-2</c:v>
                </c:pt>
                <c:pt idx="12">
                  <c:v>3.9866675380694071E-2</c:v>
                </c:pt>
                <c:pt idx="13">
                  <c:v>4.9669956212012284E-2</c:v>
                </c:pt>
                <c:pt idx="14">
                  <c:v>5.4898372655382E-2</c:v>
                </c:pt>
              </c:numCache>
            </c:numRef>
          </c:yVal>
          <c:smooth val="0"/>
          <c:extLst>
            <c:ext xmlns:c16="http://schemas.microsoft.com/office/drawing/2014/chart" uri="{C3380CC4-5D6E-409C-BE32-E72D297353CC}">
              <c16:uniqueId val="{00000001-A2B8-45AC-9706-62ACA358C0D8}"/>
            </c:ext>
          </c:extLst>
        </c:ser>
        <c:dLbls>
          <c:showLegendKey val="0"/>
          <c:showVal val="0"/>
          <c:showCatName val="0"/>
          <c:showSerName val="0"/>
          <c:showPercent val="0"/>
          <c:showBubbleSize val="0"/>
        </c:dLbls>
        <c:axId val="436962136"/>
        <c:axId val="436966448"/>
      </c:scatterChart>
      <c:valAx>
        <c:axId val="436962136"/>
        <c:scaling>
          <c:orientation val="minMax"/>
          <c:min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SeGA</a:t>
                </a:r>
                <a:endParaRPr lang="zh-CN"/>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6966448"/>
        <c:crosses val="autoZero"/>
        <c:crossBetween val="midCat"/>
        <c:majorUnit val="1"/>
      </c:valAx>
      <c:valAx>
        <c:axId val="436966448"/>
        <c:scaling>
          <c:orientation val="minMax"/>
          <c:max val="0.1200000000000000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Relative counts</a:t>
                </a:r>
                <a:endParaRPr lang="zh-CN"/>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 sourceLinked="0"/>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6962136"/>
        <c:crosses val="autoZero"/>
        <c:crossBetween val="midCat"/>
        <c:majorUnit val="3.0000000000000006E-2"/>
      </c:valAx>
      <c:spPr>
        <a:noFill/>
        <a:ln>
          <a:noFill/>
        </a:ln>
        <a:effectLst/>
      </c:spPr>
    </c:plotArea>
    <c:legend>
      <c:legendPos val="r"/>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strRef>
              <c:f>eff!$C$146</c:f>
              <c:strCache>
                <c:ptCount val="1"/>
                <c:pt idx="0">
                  <c:v>1612_gated</c:v>
                </c:pt>
              </c:strCache>
            </c:strRef>
          </c:tx>
          <c:spPr>
            <a:ln w="25400" cap="rnd">
              <a:noFill/>
              <a:round/>
            </a:ln>
            <a:effectLst/>
          </c:spPr>
          <c:marker>
            <c:symbol val="circle"/>
            <c:size val="6"/>
            <c:spPr>
              <a:solidFill>
                <a:srgbClr val="FF0000"/>
              </a:solidFill>
              <a:ln w="9525">
                <a:solidFill>
                  <a:srgbClr val="FF0000"/>
                </a:solidFill>
              </a:ln>
              <a:effectLst/>
            </c:spPr>
          </c:marker>
          <c:errBars>
            <c:errDir val="y"/>
            <c:errBarType val="both"/>
            <c:errValType val="cust"/>
            <c:noEndCap val="0"/>
            <c:plus>
              <c:numRef>
                <c:f>eff!$K$147:$K$161</c:f>
                <c:numCache>
                  <c:formatCode>General</c:formatCode>
                  <c:ptCount val="15"/>
                  <c:pt idx="0">
                    <c:v>4.6406866302424023E-3</c:v>
                  </c:pt>
                  <c:pt idx="1">
                    <c:v>4.4812321433687179E-3</c:v>
                  </c:pt>
                  <c:pt idx="2">
                    <c:v>4.3312902139445685E-3</c:v>
                  </c:pt>
                  <c:pt idx="3">
                    <c:v>4.1915097894181753E-3</c:v>
                  </c:pt>
                  <c:pt idx="4">
                    <c:v>4.3209256068107152E-3</c:v>
                  </c:pt>
                  <c:pt idx="5">
                    <c:v>4.3347409382389285E-3</c:v>
                  </c:pt>
                  <c:pt idx="6">
                    <c:v>4.5448395215773249E-3</c:v>
                  </c:pt>
                  <c:pt idx="7">
                    <c:v>4.8377755837572482E-3</c:v>
                  </c:pt>
                  <c:pt idx="8">
                    <c:v>3.6745593596458435E-3</c:v>
                  </c:pt>
                  <c:pt idx="9">
                    <c:v>3.5993633689448234E-3</c:v>
                  </c:pt>
                  <c:pt idx="10">
                    <c:v>3.2543849596787795E-3</c:v>
                  </c:pt>
                  <c:pt idx="11">
                    <c:v>3.4779477953423218E-3</c:v>
                  </c:pt>
                  <c:pt idx="12">
                    <c:v>3.2932408099035928E-3</c:v>
                  </c:pt>
                  <c:pt idx="13">
                    <c:v>3.3402147514387673E-3</c:v>
                  </c:pt>
                  <c:pt idx="14">
                    <c:v>3.6351398694217585E-3</c:v>
                  </c:pt>
                </c:numCache>
              </c:numRef>
            </c:plus>
            <c:minus>
              <c:numRef>
                <c:f>eff!$K$147:$K$161</c:f>
                <c:numCache>
                  <c:formatCode>General</c:formatCode>
                  <c:ptCount val="15"/>
                  <c:pt idx="0">
                    <c:v>4.6406866302424023E-3</c:v>
                  </c:pt>
                  <c:pt idx="1">
                    <c:v>4.4812321433687179E-3</c:v>
                  </c:pt>
                  <c:pt idx="2">
                    <c:v>4.3312902139445685E-3</c:v>
                  </c:pt>
                  <c:pt idx="3">
                    <c:v>4.1915097894181753E-3</c:v>
                  </c:pt>
                  <c:pt idx="4">
                    <c:v>4.3209256068107152E-3</c:v>
                  </c:pt>
                  <c:pt idx="5">
                    <c:v>4.3347409382389285E-3</c:v>
                  </c:pt>
                  <c:pt idx="6">
                    <c:v>4.5448395215773249E-3</c:v>
                  </c:pt>
                  <c:pt idx="7">
                    <c:v>4.8377755837572482E-3</c:v>
                  </c:pt>
                  <c:pt idx="8">
                    <c:v>3.6745593596458435E-3</c:v>
                  </c:pt>
                  <c:pt idx="9">
                    <c:v>3.5993633689448234E-3</c:v>
                  </c:pt>
                  <c:pt idx="10">
                    <c:v>3.2543849596787795E-3</c:v>
                  </c:pt>
                  <c:pt idx="11">
                    <c:v>3.4779477953423218E-3</c:v>
                  </c:pt>
                  <c:pt idx="12">
                    <c:v>3.2932408099035928E-3</c:v>
                  </c:pt>
                  <c:pt idx="13">
                    <c:v>3.3402147514387673E-3</c:v>
                  </c:pt>
                  <c:pt idx="14">
                    <c:v>3.6351398694217585E-3</c:v>
                  </c:pt>
                </c:numCache>
              </c:numRef>
            </c:minus>
            <c:spPr>
              <a:noFill/>
              <a:ln w="15875" cap="flat" cmpd="sng" algn="ctr">
                <a:solidFill>
                  <a:srgbClr val="FF0000"/>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eff!$A$147:$A$161</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eff!$H$147:$H$161</c:f>
              <c:numCache>
                <c:formatCode>0.00000</c:formatCode>
                <c:ptCount val="15"/>
                <c:pt idx="0">
                  <c:v>8.6996128444545656E-2</c:v>
                </c:pt>
                <c:pt idx="1">
                  <c:v>8.1530403097244367E-2</c:v>
                </c:pt>
                <c:pt idx="2">
                  <c:v>7.6520154862218179E-2</c:v>
                </c:pt>
                <c:pt idx="3">
                  <c:v>7.1965383739467093E-2</c:v>
                </c:pt>
                <c:pt idx="4">
                  <c:v>7.6178547028011842E-2</c:v>
                </c:pt>
                <c:pt idx="5">
                  <c:v>7.6634024140286944E-2</c:v>
                </c:pt>
                <c:pt idx="6">
                  <c:v>8.3693919380551124E-2</c:v>
                </c:pt>
                <c:pt idx="7">
                  <c:v>9.3942154406741057E-2</c:v>
                </c:pt>
                <c:pt idx="8">
                  <c:v>5.6137554087907084E-2</c:v>
                </c:pt>
                <c:pt idx="9">
                  <c:v>5.3974037804600319E-2</c:v>
                </c:pt>
                <c:pt idx="10">
                  <c:v>4.4522887724891824E-2</c:v>
                </c:pt>
                <c:pt idx="11">
                  <c:v>5.0557959462537008E-2</c:v>
                </c:pt>
                <c:pt idx="12">
                  <c:v>4.554771122751082E-2</c:v>
                </c:pt>
                <c:pt idx="13">
                  <c:v>4.6800273286267367E-2</c:v>
                </c:pt>
                <c:pt idx="14">
                  <c:v>5.4998861307219316E-2</c:v>
                </c:pt>
              </c:numCache>
            </c:numRef>
          </c:yVal>
          <c:smooth val="0"/>
          <c:extLst>
            <c:ext xmlns:c16="http://schemas.microsoft.com/office/drawing/2014/chart" uri="{C3380CC4-5D6E-409C-BE32-E72D297353CC}">
              <c16:uniqueId val="{00000000-BC1F-4F6C-879B-E4D0A87AFBCF}"/>
            </c:ext>
          </c:extLst>
        </c:ser>
        <c:ser>
          <c:idx val="1"/>
          <c:order val="1"/>
          <c:tx>
            <c:strRef>
              <c:f>eff!$C$163</c:f>
              <c:strCache>
                <c:ptCount val="1"/>
                <c:pt idx="0">
                  <c:v>1612_ungated</c:v>
                </c:pt>
              </c:strCache>
            </c:strRef>
          </c:tx>
          <c:spPr>
            <a:ln w="25400" cap="rnd">
              <a:noFill/>
              <a:round/>
            </a:ln>
            <a:effectLst/>
          </c:spPr>
          <c:marker>
            <c:symbol val="circle"/>
            <c:size val="6"/>
            <c:spPr>
              <a:solidFill>
                <a:schemeClr val="tx1"/>
              </a:solidFill>
              <a:ln w="9525">
                <a:solidFill>
                  <a:schemeClr val="tx1"/>
                </a:solidFill>
              </a:ln>
              <a:effectLst/>
            </c:spPr>
          </c:marker>
          <c:errBars>
            <c:errDir val="y"/>
            <c:errBarType val="both"/>
            <c:errValType val="cust"/>
            <c:noEndCap val="0"/>
            <c:plus>
              <c:numRef>
                <c:f>eff!$K$127:$K$141</c:f>
                <c:numCache>
                  <c:formatCode>General</c:formatCode>
                  <c:ptCount val="15"/>
                  <c:pt idx="0">
                    <c:v>3.5666564446602497E-3</c:v>
                  </c:pt>
                  <c:pt idx="1">
                    <c:v>3.2089623482867038E-3</c:v>
                  </c:pt>
                  <c:pt idx="2">
                    <c:v>3.3766339732587119E-3</c:v>
                  </c:pt>
                  <c:pt idx="3">
                    <c:v>3.1054108141918163E-3</c:v>
                  </c:pt>
                  <c:pt idx="4">
                    <c:v>3.3353094983476577E-3</c:v>
                  </c:pt>
                  <c:pt idx="5">
                    <c:v>3.1474545902847942E-3</c:v>
                  </c:pt>
                  <c:pt idx="6">
                    <c:v>3.3883721237938291E-3</c:v>
                  </c:pt>
                  <c:pt idx="7">
                    <c:v>3.8146492265580634E-3</c:v>
                  </c:pt>
                  <c:pt idx="8">
                    <c:v>2.9342361543785011E-3</c:v>
                  </c:pt>
                  <c:pt idx="9">
                    <c:v>2.7305753443281743E-3</c:v>
                  </c:pt>
                  <c:pt idx="10">
                    <c:v>2.4346927371819314E-3</c:v>
                  </c:pt>
                  <c:pt idx="11">
                    <c:v>2.6604978340334503E-3</c:v>
                  </c:pt>
                  <c:pt idx="12">
                    <c:v>2.3278175090587572E-3</c:v>
                  </c:pt>
                  <c:pt idx="13">
                    <c:v>2.6105280394855489E-3</c:v>
                  </c:pt>
                  <c:pt idx="14">
                    <c:v>2.751313865854648E-3</c:v>
                  </c:pt>
                </c:numCache>
              </c:numRef>
            </c:plus>
            <c:minus>
              <c:numRef>
                <c:f>eff!$K$127:$K$141</c:f>
                <c:numCache>
                  <c:formatCode>General</c:formatCode>
                  <c:ptCount val="15"/>
                  <c:pt idx="0">
                    <c:v>3.5666564446602497E-3</c:v>
                  </c:pt>
                  <c:pt idx="1">
                    <c:v>3.2089623482867038E-3</c:v>
                  </c:pt>
                  <c:pt idx="2">
                    <c:v>3.3766339732587119E-3</c:v>
                  </c:pt>
                  <c:pt idx="3">
                    <c:v>3.1054108141918163E-3</c:v>
                  </c:pt>
                  <c:pt idx="4">
                    <c:v>3.3353094983476577E-3</c:v>
                  </c:pt>
                  <c:pt idx="5">
                    <c:v>3.1474545902847942E-3</c:v>
                  </c:pt>
                  <c:pt idx="6">
                    <c:v>3.3883721237938291E-3</c:v>
                  </c:pt>
                  <c:pt idx="7">
                    <c:v>3.8146492265580634E-3</c:v>
                  </c:pt>
                  <c:pt idx="8">
                    <c:v>2.9342361543785011E-3</c:v>
                  </c:pt>
                  <c:pt idx="9">
                    <c:v>2.7305753443281743E-3</c:v>
                  </c:pt>
                  <c:pt idx="10">
                    <c:v>2.4346927371819314E-3</c:v>
                  </c:pt>
                  <c:pt idx="11">
                    <c:v>2.6604978340334503E-3</c:v>
                  </c:pt>
                  <c:pt idx="12">
                    <c:v>2.3278175090587572E-3</c:v>
                  </c:pt>
                  <c:pt idx="13">
                    <c:v>2.6105280394855489E-3</c:v>
                  </c:pt>
                  <c:pt idx="14">
                    <c:v>2.751313865854648E-3</c:v>
                  </c:pt>
                </c:numCache>
              </c:numRef>
            </c:minus>
            <c:spPr>
              <a:noFill/>
              <a:ln w="15875" cap="flat" cmpd="sng" algn="ctr">
                <a:solidFill>
                  <a:schemeClr val="tx1"/>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eff!$A$110:$A$124</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eff!$H$164:$H$178</c:f>
              <c:numCache>
                <c:formatCode>0.00000</c:formatCode>
                <c:ptCount val="15"/>
                <c:pt idx="0">
                  <c:v>8.8135847922458488E-2</c:v>
                </c:pt>
                <c:pt idx="1">
                  <c:v>7.9630903321638913E-2</c:v>
                </c:pt>
                <c:pt idx="2">
                  <c:v>7.8229306946716218E-2</c:v>
                </c:pt>
                <c:pt idx="3">
                  <c:v>7.1761734396042012E-2</c:v>
                </c:pt>
                <c:pt idx="4">
                  <c:v>7.4946392551020993E-2</c:v>
                </c:pt>
                <c:pt idx="5">
                  <c:v>7.3744198546963596E-2</c:v>
                </c:pt>
                <c:pt idx="6">
                  <c:v>8.1731852939306543E-2</c:v>
                </c:pt>
                <c:pt idx="7">
                  <c:v>9.188403451683938E-2</c:v>
                </c:pt>
                <c:pt idx="8">
                  <c:v>5.6060965107474985E-2</c:v>
                </c:pt>
                <c:pt idx="9">
                  <c:v>5.2971673303779394E-2</c:v>
                </c:pt>
                <c:pt idx="10">
                  <c:v>4.8714866169220362E-2</c:v>
                </c:pt>
                <c:pt idx="11">
                  <c:v>5.3367588156077152E-2</c:v>
                </c:pt>
                <c:pt idx="12">
                  <c:v>4.4475398371258315E-2</c:v>
                </c:pt>
                <c:pt idx="13">
                  <c:v>4.9391100296502656E-2</c:v>
                </c:pt>
                <c:pt idx="14">
                  <c:v>5.4954137454700985E-2</c:v>
                </c:pt>
              </c:numCache>
            </c:numRef>
          </c:yVal>
          <c:smooth val="0"/>
          <c:extLst>
            <c:ext xmlns:c16="http://schemas.microsoft.com/office/drawing/2014/chart" uri="{C3380CC4-5D6E-409C-BE32-E72D297353CC}">
              <c16:uniqueId val="{00000001-BC1F-4F6C-879B-E4D0A87AFBCF}"/>
            </c:ext>
          </c:extLst>
        </c:ser>
        <c:dLbls>
          <c:showLegendKey val="0"/>
          <c:showVal val="0"/>
          <c:showCatName val="0"/>
          <c:showSerName val="0"/>
          <c:showPercent val="0"/>
          <c:showBubbleSize val="0"/>
        </c:dLbls>
        <c:axId val="436966056"/>
        <c:axId val="436964488"/>
      </c:scatterChart>
      <c:valAx>
        <c:axId val="436966056"/>
        <c:scaling>
          <c:orientation val="minMax"/>
          <c:min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SeGA</a:t>
                </a:r>
                <a:endParaRPr lang="zh-CN"/>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6964488"/>
        <c:crosses val="autoZero"/>
        <c:crossBetween val="midCat"/>
        <c:majorUnit val="1"/>
      </c:valAx>
      <c:valAx>
        <c:axId val="43696448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Relative counts</a:t>
                </a:r>
                <a:endParaRPr lang="zh-CN"/>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 sourceLinked="0"/>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6966056"/>
        <c:crosses val="autoZero"/>
        <c:crossBetween val="midCat"/>
        <c:majorUnit val="3.0000000000000006E-2"/>
      </c:valAx>
      <c:spPr>
        <a:noFill/>
        <a:ln>
          <a:noFill/>
        </a:ln>
        <a:effectLst/>
      </c:spPr>
    </c:plotArea>
    <c:legend>
      <c:legendPos val="r"/>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strRef>
              <c:f>eff!$C$59</c:f>
              <c:strCache>
                <c:ptCount val="1"/>
                <c:pt idx="0">
                  <c:v>451_gated</c:v>
                </c:pt>
              </c:strCache>
            </c:strRef>
          </c:tx>
          <c:spPr>
            <a:ln w="25400" cap="rnd">
              <a:noFill/>
              <a:round/>
            </a:ln>
            <a:effectLst/>
          </c:spPr>
          <c:marker>
            <c:symbol val="circle"/>
            <c:size val="6"/>
            <c:spPr>
              <a:solidFill>
                <a:srgbClr val="FF0000"/>
              </a:solidFill>
              <a:ln w="9525">
                <a:solidFill>
                  <a:srgbClr val="FF0000"/>
                </a:solidFill>
              </a:ln>
              <a:effectLst/>
            </c:spPr>
          </c:marker>
          <c:errBars>
            <c:errDir val="y"/>
            <c:errBarType val="both"/>
            <c:errValType val="cust"/>
            <c:noEndCap val="0"/>
            <c:plus>
              <c:numRef>
                <c:f>eff!$K$60:$K$74</c:f>
                <c:numCache>
                  <c:formatCode>General</c:formatCode>
                  <c:ptCount val="15"/>
                  <c:pt idx="0">
                    <c:v>3.5578498378321848E-3</c:v>
                  </c:pt>
                  <c:pt idx="1">
                    <c:v>3.1760897479832214E-3</c:v>
                  </c:pt>
                  <c:pt idx="2">
                    <c:v>3.2380671648194114E-3</c:v>
                  </c:pt>
                  <c:pt idx="3">
                    <c:v>2.9338429580591744E-3</c:v>
                  </c:pt>
                  <c:pt idx="4">
                    <c:v>3.0417006395281332E-3</c:v>
                  </c:pt>
                  <c:pt idx="5">
                    <c:v>3.3388961031760654E-3</c:v>
                  </c:pt>
                  <c:pt idx="6">
                    <c:v>3.2393461899686759E-3</c:v>
                  </c:pt>
                  <c:pt idx="7">
                    <c:v>3.3451006833043061E-3</c:v>
                  </c:pt>
                  <c:pt idx="8">
                    <c:v>2.899873467917125E-3</c:v>
                  </c:pt>
                  <c:pt idx="9">
                    <c:v>2.5311205714978161E-3</c:v>
                  </c:pt>
                  <c:pt idx="10">
                    <c:v>2.2943570137276994E-3</c:v>
                  </c:pt>
                  <c:pt idx="11">
                    <c:v>2.4181339998267971E-3</c:v>
                  </c:pt>
                  <c:pt idx="12">
                    <c:v>2.3596553489521172E-3</c:v>
                  </c:pt>
                  <c:pt idx="13">
                    <c:v>2.5343690534678528E-3</c:v>
                  </c:pt>
                  <c:pt idx="14">
                    <c:v>2.7703744462452854E-3</c:v>
                  </c:pt>
                </c:numCache>
              </c:numRef>
            </c:plus>
            <c:minus>
              <c:numRef>
                <c:f>eff!$K$60:$K$74</c:f>
                <c:numCache>
                  <c:formatCode>General</c:formatCode>
                  <c:ptCount val="15"/>
                  <c:pt idx="0">
                    <c:v>3.5578498378321848E-3</c:v>
                  </c:pt>
                  <c:pt idx="1">
                    <c:v>3.1760897479832214E-3</c:v>
                  </c:pt>
                  <c:pt idx="2">
                    <c:v>3.2380671648194114E-3</c:v>
                  </c:pt>
                  <c:pt idx="3">
                    <c:v>2.9338429580591744E-3</c:v>
                  </c:pt>
                  <c:pt idx="4">
                    <c:v>3.0417006395281332E-3</c:v>
                  </c:pt>
                  <c:pt idx="5">
                    <c:v>3.3388961031760654E-3</c:v>
                  </c:pt>
                  <c:pt idx="6">
                    <c:v>3.2393461899686759E-3</c:v>
                  </c:pt>
                  <c:pt idx="7">
                    <c:v>3.3451006833043061E-3</c:v>
                  </c:pt>
                  <c:pt idx="8">
                    <c:v>2.899873467917125E-3</c:v>
                  </c:pt>
                  <c:pt idx="9">
                    <c:v>2.5311205714978161E-3</c:v>
                  </c:pt>
                  <c:pt idx="10">
                    <c:v>2.2943570137276994E-3</c:v>
                  </c:pt>
                  <c:pt idx="11">
                    <c:v>2.4181339998267971E-3</c:v>
                  </c:pt>
                  <c:pt idx="12">
                    <c:v>2.3596553489521172E-3</c:v>
                  </c:pt>
                  <c:pt idx="13">
                    <c:v>2.5343690534678528E-3</c:v>
                  </c:pt>
                  <c:pt idx="14">
                    <c:v>2.7703744462452854E-3</c:v>
                  </c:pt>
                </c:numCache>
              </c:numRef>
            </c:minus>
            <c:spPr>
              <a:noFill/>
              <a:ln w="15875" cap="flat" cmpd="sng" algn="ctr">
                <a:solidFill>
                  <a:srgbClr val="FF0000"/>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eff!$A$60:$A$74</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eff!$H$60:$H$74</c:f>
              <c:numCache>
                <c:formatCode>0.00000</c:formatCode>
                <c:ptCount val="15"/>
                <c:pt idx="0">
                  <c:v>9.0955479015180501E-2</c:v>
                </c:pt>
                <c:pt idx="1">
                  <c:v>7.8390100778160485E-2</c:v>
                </c:pt>
                <c:pt idx="2">
                  <c:v>8.1451715780073985E-2</c:v>
                </c:pt>
                <c:pt idx="3">
                  <c:v>6.6972828166858012E-2</c:v>
                </c:pt>
                <c:pt idx="4">
                  <c:v>7.194795254496747E-2</c:v>
                </c:pt>
                <c:pt idx="5">
                  <c:v>8.6554407449929843E-2</c:v>
                </c:pt>
                <c:pt idx="6">
                  <c:v>8.1515499425947185E-2</c:v>
                </c:pt>
                <c:pt idx="7">
                  <c:v>8.6873325679295829E-2</c:v>
                </c:pt>
                <c:pt idx="8">
                  <c:v>6.5442020665901268E-2</c:v>
                </c:pt>
                <c:pt idx="9">
                  <c:v>4.9942594718714123E-2</c:v>
                </c:pt>
                <c:pt idx="10">
                  <c:v>4.1076667942339586E-2</c:v>
                </c:pt>
                <c:pt idx="11">
                  <c:v>4.5605306799336651E-2</c:v>
                </c:pt>
                <c:pt idx="12">
                  <c:v>4.3436662839647915E-2</c:v>
                </c:pt>
                <c:pt idx="13">
                  <c:v>5.0070162010460516E-2</c:v>
                </c:pt>
                <c:pt idx="14">
                  <c:v>5.9765276183186632E-2</c:v>
                </c:pt>
              </c:numCache>
            </c:numRef>
          </c:yVal>
          <c:smooth val="0"/>
          <c:extLst>
            <c:ext xmlns:c16="http://schemas.microsoft.com/office/drawing/2014/chart" uri="{C3380CC4-5D6E-409C-BE32-E72D297353CC}">
              <c16:uniqueId val="{00000000-81C1-4264-94B0-46364B23CD9C}"/>
            </c:ext>
          </c:extLst>
        </c:ser>
        <c:ser>
          <c:idx val="1"/>
          <c:order val="1"/>
          <c:tx>
            <c:strRef>
              <c:f>eff!$C$76</c:f>
              <c:strCache>
                <c:ptCount val="1"/>
                <c:pt idx="0">
                  <c:v>451_ungated</c:v>
                </c:pt>
              </c:strCache>
            </c:strRef>
          </c:tx>
          <c:spPr>
            <a:ln w="25400" cap="rnd">
              <a:noFill/>
              <a:round/>
            </a:ln>
            <a:effectLst/>
          </c:spPr>
          <c:marker>
            <c:symbol val="circle"/>
            <c:size val="6"/>
            <c:spPr>
              <a:solidFill>
                <a:schemeClr val="tx1"/>
              </a:solidFill>
              <a:ln w="9525">
                <a:solidFill>
                  <a:schemeClr val="tx1"/>
                </a:solidFill>
              </a:ln>
              <a:effectLst/>
            </c:spPr>
          </c:marker>
          <c:errBars>
            <c:errDir val="y"/>
            <c:errBarType val="both"/>
            <c:errValType val="cust"/>
            <c:noEndCap val="0"/>
            <c:plus>
              <c:numRef>
                <c:f>eff!$K$77:$K$91</c:f>
                <c:numCache>
                  <c:formatCode>General</c:formatCode>
                  <c:ptCount val="15"/>
                  <c:pt idx="0">
                    <c:v>5.4182670854275878E-4</c:v>
                  </c:pt>
                  <c:pt idx="1">
                    <c:v>5.1656507984105637E-4</c:v>
                  </c:pt>
                  <c:pt idx="2">
                    <c:v>5.0523354271286901E-4</c:v>
                  </c:pt>
                  <c:pt idx="3">
                    <c:v>4.9155182418986838E-4</c:v>
                  </c:pt>
                  <c:pt idx="4">
                    <c:v>5.1141908453149719E-4</c:v>
                  </c:pt>
                  <c:pt idx="5">
                    <c:v>5.0337402642806851E-4</c:v>
                  </c:pt>
                  <c:pt idx="6">
                    <c:v>5.3472409993537973E-4</c:v>
                  </c:pt>
                  <c:pt idx="7">
                    <c:v>5.6623817899838929E-4</c:v>
                  </c:pt>
                  <c:pt idx="8">
                    <c:v>4.4243046769431763E-4</c:v>
                  </c:pt>
                  <c:pt idx="9">
                    <c:v>4.0674998450482107E-4</c:v>
                  </c:pt>
                  <c:pt idx="10">
                    <c:v>3.84370636890704E-4</c:v>
                  </c:pt>
                  <c:pt idx="11">
                    <c:v>4.1614301209728281E-4</c:v>
                  </c:pt>
                  <c:pt idx="12">
                    <c:v>3.8770668741801604E-4</c:v>
                  </c:pt>
                  <c:pt idx="13">
                    <c:v>3.9916810441670508E-4</c:v>
                  </c:pt>
                  <c:pt idx="14">
                    <c:v>4.2801532942943898E-4</c:v>
                  </c:pt>
                </c:numCache>
              </c:numRef>
            </c:plus>
            <c:minus>
              <c:numRef>
                <c:f>eff!$K$77:$K$91</c:f>
                <c:numCache>
                  <c:formatCode>General</c:formatCode>
                  <c:ptCount val="15"/>
                  <c:pt idx="0">
                    <c:v>5.4182670854275878E-4</c:v>
                  </c:pt>
                  <c:pt idx="1">
                    <c:v>5.1656507984105637E-4</c:v>
                  </c:pt>
                  <c:pt idx="2">
                    <c:v>5.0523354271286901E-4</c:v>
                  </c:pt>
                  <c:pt idx="3">
                    <c:v>4.9155182418986838E-4</c:v>
                  </c:pt>
                  <c:pt idx="4">
                    <c:v>5.1141908453149719E-4</c:v>
                  </c:pt>
                  <c:pt idx="5">
                    <c:v>5.0337402642806851E-4</c:v>
                  </c:pt>
                  <c:pt idx="6">
                    <c:v>5.3472409993537973E-4</c:v>
                  </c:pt>
                  <c:pt idx="7">
                    <c:v>5.6623817899838929E-4</c:v>
                  </c:pt>
                  <c:pt idx="8">
                    <c:v>4.4243046769431763E-4</c:v>
                  </c:pt>
                  <c:pt idx="9">
                    <c:v>4.0674998450482107E-4</c:v>
                  </c:pt>
                  <c:pt idx="10">
                    <c:v>3.84370636890704E-4</c:v>
                  </c:pt>
                  <c:pt idx="11">
                    <c:v>4.1614301209728281E-4</c:v>
                  </c:pt>
                  <c:pt idx="12">
                    <c:v>3.8770668741801604E-4</c:v>
                  </c:pt>
                  <c:pt idx="13">
                    <c:v>3.9916810441670508E-4</c:v>
                  </c:pt>
                  <c:pt idx="14">
                    <c:v>4.2801532942943898E-4</c:v>
                  </c:pt>
                </c:numCache>
              </c:numRef>
            </c:minus>
            <c:spPr>
              <a:noFill/>
              <a:ln w="15875" cap="flat" cmpd="sng" algn="ctr">
                <a:solidFill>
                  <a:schemeClr val="tx1"/>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eff!$A$60:$A$74</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eff!$H$77:$H$91</c:f>
              <c:numCache>
                <c:formatCode>0.00000</c:formatCode>
                <c:ptCount val="15"/>
                <c:pt idx="0">
                  <c:v>8.6259808659662027E-2</c:v>
                </c:pt>
                <c:pt idx="1">
                  <c:v>7.8936113883062139E-2</c:v>
                </c:pt>
                <c:pt idx="2">
                  <c:v>7.573562010154479E-2</c:v>
                </c:pt>
                <c:pt idx="3">
                  <c:v>7.1942964474988991E-2</c:v>
                </c:pt>
                <c:pt idx="4">
                  <c:v>7.7476074624925007E-2</c:v>
                </c:pt>
                <c:pt idx="5">
                  <c:v>7.5215520279976633E-2</c:v>
                </c:pt>
                <c:pt idx="6">
                  <c:v>8.4174709676206536E-2</c:v>
                </c:pt>
                <c:pt idx="7">
                  <c:v>9.3577237173351466E-2</c:v>
                </c:pt>
                <c:pt idx="8">
                  <c:v>5.8995298736251429E-2</c:v>
                </c:pt>
                <c:pt idx="9">
                  <c:v>5.0277360462074226E-2</c:v>
                </c:pt>
                <c:pt idx="10">
                  <c:v>4.5118659521038197E-2</c:v>
                </c:pt>
                <c:pt idx="11">
                  <c:v>5.2514416321108377E-2</c:v>
                </c:pt>
                <c:pt idx="12">
                  <c:v>4.5872177636020986E-2</c:v>
                </c:pt>
                <c:pt idx="13">
                  <c:v>4.8502441492686489E-2</c:v>
                </c:pt>
                <c:pt idx="14">
                  <c:v>5.5401596957102728E-2</c:v>
                </c:pt>
              </c:numCache>
            </c:numRef>
          </c:yVal>
          <c:smooth val="0"/>
          <c:extLst>
            <c:ext xmlns:c16="http://schemas.microsoft.com/office/drawing/2014/chart" uri="{C3380CC4-5D6E-409C-BE32-E72D297353CC}">
              <c16:uniqueId val="{00000001-81C1-4264-94B0-46364B23CD9C}"/>
            </c:ext>
          </c:extLst>
        </c:ser>
        <c:dLbls>
          <c:showLegendKey val="0"/>
          <c:showVal val="0"/>
          <c:showCatName val="0"/>
          <c:showSerName val="0"/>
          <c:showPercent val="0"/>
          <c:showBubbleSize val="0"/>
        </c:dLbls>
        <c:axId val="436966840"/>
        <c:axId val="437663688"/>
      </c:scatterChart>
      <c:valAx>
        <c:axId val="436966840"/>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SeGA</a:t>
                </a:r>
                <a:endParaRPr lang="zh-CN"/>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7663688"/>
        <c:crosses val="autoZero"/>
        <c:crossBetween val="midCat"/>
        <c:majorUnit val="1"/>
      </c:valAx>
      <c:valAx>
        <c:axId val="437663688"/>
        <c:scaling>
          <c:orientation val="minMax"/>
          <c:max val="0.1200000000000000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Relative counts</a:t>
                </a:r>
                <a:endParaRPr lang="zh-CN"/>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6966840"/>
        <c:crosses val="autoZero"/>
        <c:crossBetween val="midCat"/>
        <c:majorUnit val="3.0000000000000006E-2"/>
      </c:valAx>
      <c:spPr>
        <a:noFill/>
        <a:ln>
          <a:noFill/>
        </a:ln>
        <a:effectLst/>
      </c:spPr>
    </c:plotArea>
    <c:legend>
      <c:legendPos val="r"/>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strRef>
              <c:f>updown!$C$185</c:f>
              <c:strCache>
                <c:ptCount val="1"/>
                <c:pt idx="0">
                  <c:v>451_gated</c:v>
                </c:pt>
              </c:strCache>
            </c:strRef>
          </c:tx>
          <c:spPr>
            <a:ln w="25400" cap="rnd">
              <a:noFill/>
              <a:round/>
            </a:ln>
            <a:effectLst/>
          </c:spPr>
          <c:marker>
            <c:symbol val="circle"/>
            <c:size val="6"/>
            <c:spPr>
              <a:solidFill>
                <a:srgbClr val="FF0000"/>
              </a:solidFill>
              <a:ln w="9525">
                <a:solidFill>
                  <a:srgbClr val="FF0000"/>
                </a:solidFill>
              </a:ln>
              <a:effectLst/>
            </c:spPr>
          </c:marker>
          <c:errBars>
            <c:errDir val="y"/>
            <c:errBarType val="both"/>
            <c:errValType val="cust"/>
            <c:noEndCap val="0"/>
            <c:plus>
              <c:numRef>
                <c:f>updown!$K$186:$K$200</c:f>
                <c:numCache>
                  <c:formatCode>General</c:formatCode>
                  <c:ptCount val="15"/>
                  <c:pt idx="0">
                    <c:v>2.2775921160922826E-3</c:v>
                  </c:pt>
                  <c:pt idx="1">
                    <c:v>2.2155281207694296E-3</c:v>
                  </c:pt>
                  <c:pt idx="2">
                    <c:v>2.0793061348271399E-3</c:v>
                  </c:pt>
                  <c:pt idx="3">
                    <c:v>1.9841676099751262E-3</c:v>
                  </c:pt>
                  <c:pt idx="4">
                    <c:v>2.1041347570420958E-3</c:v>
                  </c:pt>
                  <c:pt idx="5">
                    <c:v>2.1229394398823037E-3</c:v>
                  </c:pt>
                  <c:pt idx="6">
                    <c:v>2.1374460401608975E-3</c:v>
                  </c:pt>
                  <c:pt idx="7">
                    <c:v>2.2108237576553016E-3</c:v>
                  </c:pt>
                  <c:pt idx="8">
                    <c:v>1.6184745263522898E-3</c:v>
                  </c:pt>
                  <c:pt idx="9">
                    <c:v>1.4314148429088805E-3</c:v>
                  </c:pt>
                  <c:pt idx="10">
                    <c:v>1.3687396047962019E-3</c:v>
                  </c:pt>
                  <c:pt idx="11">
                    <c:v>1.5539555394887773E-3</c:v>
                  </c:pt>
                  <c:pt idx="12">
                    <c:v>1.4104907128577166E-3</c:v>
                  </c:pt>
                  <c:pt idx="13">
                    <c:v>1.3792795622465034E-3</c:v>
                  </c:pt>
                  <c:pt idx="14">
                    <c:v>1.551477370370219E-3</c:v>
                  </c:pt>
                </c:numCache>
              </c:numRef>
            </c:plus>
            <c:minus>
              <c:numRef>
                <c:f>updown!$K$186:$K$200</c:f>
                <c:numCache>
                  <c:formatCode>General</c:formatCode>
                  <c:ptCount val="15"/>
                  <c:pt idx="0">
                    <c:v>2.2775921160922826E-3</c:v>
                  </c:pt>
                  <c:pt idx="1">
                    <c:v>2.2155281207694296E-3</c:v>
                  </c:pt>
                  <c:pt idx="2">
                    <c:v>2.0793061348271399E-3</c:v>
                  </c:pt>
                  <c:pt idx="3">
                    <c:v>1.9841676099751262E-3</c:v>
                  </c:pt>
                  <c:pt idx="4">
                    <c:v>2.1041347570420958E-3</c:v>
                  </c:pt>
                  <c:pt idx="5">
                    <c:v>2.1229394398823037E-3</c:v>
                  </c:pt>
                  <c:pt idx="6">
                    <c:v>2.1374460401608975E-3</c:v>
                  </c:pt>
                  <c:pt idx="7">
                    <c:v>2.2108237576553016E-3</c:v>
                  </c:pt>
                  <c:pt idx="8">
                    <c:v>1.6184745263522898E-3</c:v>
                  </c:pt>
                  <c:pt idx="9">
                    <c:v>1.4314148429088805E-3</c:v>
                  </c:pt>
                  <c:pt idx="10">
                    <c:v>1.3687396047962019E-3</c:v>
                  </c:pt>
                  <c:pt idx="11">
                    <c:v>1.5539555394887773E-3</c:v>
                  </c:pt>
                  <c:pt idx="12">
                    <c:v>1.4104907128577166E-3</c:v>
                  </c:pt>
                  <c:pt idx="13">
                    <c:v>1.3792795622465034E-3</c:v>
                  </c:pt>
                  <c:pt idx="14">
                    <c:v>1.551477370370219E-3</c:v>
                  </c:pt>
                </c:numCache>
              </c:numRef>
            </c:minus>
            <c:spPr>
              <a:noFill/>
              <a:ln w="15875" cap="flat" cmpd="sng" algn="ctr">
                <a:solidFill>
                  <a:srgbClr val="FF0000"/>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updown!$A$186:$A$200</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updown!$H$186:$H$200</c:f>
              <c:numCache>
                <c:formatCode>0.00000</c:formatCode>
                <c:ptCount val="15"/>
                <c:pt idx="0">
                  <c:v>9.764537908670716E-2</c:v>
                </c:pt>
                <c:pt idx="1">
                  <c:v>9.2805459429373474E-2</c:v>
                </c:pt>
                <c:pt idx="2">
                  <c:v>8.2520630157539382E-2</c:v>
                </c:pt>
                <c:pt idx="3">
                  <c:v>7.5623744645838875E-2</c:v>
                </c:pt>
                <c:pt idx="4">
                  <c:v>8.435979962732619E-2</c:v>
                </c:pt>
                <c:pt idx="5">
                  <c:v>8.5763376327952959E-2</c:v>
                </c:pt>
                <c:pt idx="6">
                  <c:v>8.6852358250853037E-2</c:v>
                </c:pt>
                <c:pt idx="7">
                  <c:v>9.2442465455073453E-2</c:v>
                </c:pt>
                <c:pt idx="8">
                  <c:v>5.1472545555743772E-2</c:v>
                </c:pt>
                <c:pt idx="9">
                  <c:v>4.067952471988965E-2</c:v>
                </c:pt>
                <c:pt idx="10">
                  <c:v>3.7315780558042737E-2</c:v>
                </c:pt>
                <c:pt idx="11">
                  <c:v>4.7624809428163495E-2</c:v>
                </c:pt>
                <c:pt idx="12">
                  <c:v>3.9542143600416232E-2</c:v>
                </c:pt>
                <c:pt idx="13">
                  <c:v>3.7872371318636112E-2</c:v>
                </c:pt>
                <c:pt idx="14">
                  <c:v>4.7479611838443479E-2</c:v>
                </c:pt>
              </c:numCache>
            </c:numRef>
          </c:yVal>
          <c:smooth val="0"/>
          <c:extLst>
            <c:ext xmlns:c16="http://schemas.microsoft.com/office/drawing/2014/chart" uri="{C3380CC4-5D6E-409C-BE32-E72D297353CC}">
              <c16:uniqueId val="{00000000-D098-4924-AB40-A836922E8D32}"/>
            </c:ext>
          </c:extLst>
        </c:ser>
        <c:ser>
          <c:idx val="1"/>
          <c:order val="1"/>
          <c:tx>
            <c:strRef>
              <c:f>updown!$C$202</c:f>
              <c:strCache>
                <c:ptCount val="1"/>
                <c:pt idx="0">
                  <c:v>451_ungated</c:v>
                </c:pt>
              </c:strCache>
            </c:strRef>
          </c:tx>
          <c:spPr>
            <a:ln w="25400" cap="rnd">
              <a:noFill/>
              <a:round/>
            </a:ln>
            <a:effectLst/>
          </c:spPr>
          <c:marker>
            <c:symbol val="circle"/>
            <c:size val="6"/>
            <c:spPr>
              <a:solidFill>
                <a:schemeClr val="tx1"/>
              </a:solidFill>
              <a:ln w="9525">
                <a:solidFill>
                  <a:schemeClr val="tx1"/>
                </a:solidFill>
              </a:ln>
              <a:effectLst/>
            </c:spPr>
          </c:marker>
          <c:errBars>
            <c:errDir val="y"/>
            <c:errBarType val="both"/>
            <c:errValType val="cust"/>
            <c:noEndCap val="0"/>
            <c:plus>
              <c:numRef>
                <c:f>updown!$K$203:$K$217</c:f>
                <c:numCache>
                  <c:formatCode>General</c:formatCode>
                  <c:ptCount val="15"/>
                  <c:pt idx="0">
                    <c:v>3.7521868849681644E-4</c:v>
                  </c:pt>
                  <c:pt idx="1">
                    <c:v>3.5934095114648231E-4</c:v>
                  </c:pt>
                  <c:pt idx="2">
                    <c:v>3.5510767922958264E-4</c:v>
                  </c:pt>
                  <c:pt idx="3">
                    <c:v>3.4261645632383393E-4</c:v>
                  </c:pt>
                  <c:pt idx="4">
                    <c:v>3.6247769055011751E-4</c:v>
                  </c:pt>
                  <c:pt idx="5">
                    <c:v>3.5301327214761402E-4</c:v>
                  </c:pt>
                  <c:pt idx="6">
                    <c:v>3.6484119504782031E-4</c:v>
                  </c:pt>
                  <c:pt idx="7">
                    <c:v>3.8225377807617292E-4</c:v>
                  </c:pt>
                  <c:pt idx="8">
                    <c:v>2.4806280700591973E-4</c:v>
                  </c:pt>
                  <c:pt idx="9">
                    <c:v>2.3069141436013568E-4</c:v>
                  </c:pt>
                  <c:pt idx="10">
                    <c:v>2.2965295050431347E-4</c:v>
                  </c:pt>
                  <c:pt idx="11">
                    <c:v>2.4585771693755499E-4</c:v>
                  </c:pt>
                  <c:pt idx="12">
                    <c:v>2.2513542047908057E-4</c:v>
                  </c:pt>
                  <c:pt idx="13">
                    <c:v>2.1840127469223119E-4</c:v>
                  </c:pt>
                  <c:pt idx="14">
                    <c:v>2.3855019570824608E-4</c:v>
                  </c:pt>
                </c:numCache>
              </c:numRef>
            </c:plus>
            <c:minus>
              <c:numRef>
                <c:f>updown!$K$203:$K$217</c:f>
                <c:numCache>
                  <c:formatCode>General</c:formatCode>
                  <c:ptCount val="15"/>
                  <c:pt idx="0">
                    <c:v>3.7521868849681644E-4</c:v>
                  </c:pt>
                  <c:pt idx="1">
                    <c:v>3.5934095114648231E-4</c:v>
                  </c:pt>
                  <c:pt idx="2">
                    <c:v>3.5510767922958264E-4</c:v>
                  </c:pt>
                  <c:pt idx="3">
                    <c:v>3.4261645632383393E-4</c:v>
                  </c:pt>
                  <c:pt idx="4">
                    <c:v>3.6247769055011751E-4</c:v>
                  </c:pt>
                  <c:pt idx="5">
                    <c:v>3.5301327214761402E-4</c:v>
                  </c:pt>
                  <c:pt idx="6">
                    <c:v>3.6484119504782031E-4</c:v>
                  </c:pt>
                  <c:pt idx="7">
                    <c:v>3.8225377807617292E-4</c:v>
                  </c:pt>
                  <c:pt idx="8">
                    <c:v>2.4806280700591973E-4</c:v>
                  </c:pt>
                  <c:pt idx="9">
                    <c:v>2.3069141436013568E-4</c:v>
                  </c:pt>
                  <c:pt idx="10">
                    <c:v>2.2965295050431347E-4</c:v>
                  </c:pt>
                  <c:pt idx="11">
                    <c:v>2.4585771693755499E-4</c:v>
                  </c:pt>
                  <c:pt idx="12">
                    <c:v>2.2513542047908057E-4</c:v>
                  </c:pt>
                  <c:pt idx="13">
                    <c:v>2.1840127469223119E-4</c:v>
                  </c:pt>
                  <c:pt idx="14">
                    <c:v>2.3855019570824608E-4</c:v>
                  </c:pt>
                </c:numCache>
              </c:numRef>
            </c:minus>
            <c:spPr>
              <a:noFill/>
              <a:ln w="15875" cap="flat" cmpd="sng" algn="ctr">
                <a:solidFill>
                  <a:schemeClr val="tx1"/>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updown!$A$186:$A$200</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updown!$H$203:$H$217</c:f>
              <c:numCache>
                <c:formatCode>0.00000</c:formatCode>
                <c:ptCount val="15"/>
                <c:pt idx="0">
                  <c:v>9.6537841815220779E-2</c:v>
                </c:pt>
                <c:pt idx="1">
                  <c:v>8.9141778712611544E-2</c:v>
                </c:pt>
                <c:pt idx="2">
                  <c:v>8.7208641197840359E-2</c:v>
                </c:pt>
                <c:pt idx="3">
                  <c:v>8.1602076909214352E-2</c:v>
                </c:pt>
                <c:pt idx="4">
                  <c:v>9.0584815660342349E-2</c:v>
                </c:pt>
                <c:pt idx="5">
                  <c:v>8.6258364793090445E-2</c:v>
                </c:pt>
                <c:pt idx="6">
                  <c:v>9.1678065771895093E-2</c:v>
                </c:pt>
                <c:pt idx="7">
                  <c:v>9.9886751524332462E-2</c:v>
                </c:pt>
                <c:pt idx="8">
                  <c:v>4.4304559265261445E-2</c:v>
                </c:pt>
                <c:pt idx="9">
                  <c:v>3.8529751498397699E-2</c:v>
                </c:pt>
                <c:pt idx="10">
                  <c:v>3.8195924517862738E-2</c:v>
                </c:pt>
                <c:pt idx="11">
                  <c:v>4.3551786074094961E-2</c:v>
                </c:pt>
                <c:pt idx="12">
                  <c:v>3.6758872515998089E-2</c:v>
                </c:pt>
                <c:pt idx="13">
                  <c:v>3.4662811474870207E-2</c:v>
                </c:pt>
                <c:pt idx="14">
                  <c:v>4.1097958268967456E-2</c:v>
                </c:pt>
              </c:numCache>
            </c:numRef>
          </c:yVal>
          <c:smooth val="0"/>
          <c:extLst>
            <c:ext xmlns:c16="http://schemas.microsoft.com/office/drawing/2014/chart" uri="{C3380CC4-5D6E-409C-BE32-E72D297353CC}">
              <c16:uniqueId val="{00000001-D098-4924-AB40-A836922E8D32}"/>
            </c:ext>
          </c:extLst>
        </c:ser>
        <c:dLbls>
          <c:showLegendKey val="0"/>
          <c:showVal val="0"/>
          <c:showCatName val="0"/>
          <c:showSerName val="0"/>
          <c:showPercent val="0"/>
          <c:showBubbleSize val="0"/>
        </c:dLbls>
        <c:axId val="437666040"/>
        <c:axId val="437663296"/>
      </c:scatterChart>
      <c:valAx>
        <c:axId val="437666040"/>
        <c:scaling>
          <c:orientation val="minMax"/>
          <c:min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SeGA</a:t>
                </a:r>
                <a:endParaRPr lang="zh-CN"/>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7663296"/>
        <c:crosses val="autoZero"/>
        <c:crossBetween val="midCat"/>
        <c:majorUnit val="1"/>
      </c:valAx>
      <c:valAx>
        <c:axId val="43766329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Relative counts</a:t>
                </a:r>
                <a:endParaRPr lang="zh-CN"/>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 sourceLinked="0"/>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7666040"/>
        <c:crosses val="autoZero"/>
        <c:crossBetween val="midCat"/>
        <c:majorUnit val="3.0000000000000006E-2"/>
      </c:valAx>
      <c:spPr>
        <a:noFill/>
        <a:ln>
          <a:noFill/>
        </a:ln>
        <a:effectLst/>
      </c:spPr>
    </c:plotArea>
    <c:legend>
      <c:legendPos val="r"/>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strRef>
              <c:f>updown!$C$258</c:f>
              <c:strCache>
                <c:ptCount val="1"/>
                <c:pt idx="0">
                  <c:v>7801_gated</c:v>
                </c:pt>
              </c:strCache>
            </c:strRef>
          </c:tx>
          <c:spPr>
            <a:ln w="25400" cap="rnd">
              <a:noFill/>
              <a:round/>
            </a:ln>
            <a:effectLst/>
          </c:spPr>
          <c:marker>
            <c:symbol val="circle"/>
            <c:size val="6"/>
            <c:spPr>
              <a:solidFill>
                <a:srgbClr val="FF0000"/>
              </a:solidFill>
              <a:ln w="9525">
                <a:solidFill>
                  <a:srgbClr val="FF0000"/>
                </a:solidFill>
              </a:ln>
              <a:effectLst/>
            </c:spPr>
          </c:marker>
          <c:errBars>
            <c:errDir val="y"/>
            <c:errBarType val="both"/>
            <c:errValType val="cust"/>
            <c:noEndCap val="0"/>
            <c:plus>
              <c:numRef>
                <c:f>updown!$K$259:$K$273</c:f>
                <c:numCache>
                  <c:formatCode>General</c:formatCode>
                  <c:ptCount val="15"/>
                  <c:pt idx="0">
                    <c:v>1.5987139465642251E-2</c:v>
                  </c:pt>
                  <c:pt idx="1">
                    <c:v>1.1701018095294667E-2</c:v>
                  </c:pt>
                  <c:pt idx="2">
                    <c:v>1.4700593198376006E-2</c:v>
                  </c:pt>
                  <c:pt idx="3">
                    <c:v>1.2462451123980617E-2</c:v>
                  </c:pt>
                  <c:pt idx="4">
                    <c:v>1.2086255496338084E-2</c:v>
                  </c:pt>
                  <c:pt idx="5">
                    <c:v>5.651965744739443E-5</c:v>
                  </c:pt>
                  <c:pt idx="6">
                    <c:v>1.2830400334788579E-2</c:v>
                  </c:pt>
                  <c:pt idx="7">
                    <c:v>1.4367169693538616E-2</c:v>
                  </c:pt>
                  <c:pt idx="8">
                    <c:v>1.0223270804898281E-2</c:v>
                  </c:pt>
                  <c:pt idx="9">
                    <c:v>1.0395644754260063E-2</c:v>
                  </c:pt>
                  <c:pt idx="10">
                    <c:v>7.8135583276020288E-3</c:v>
                  </c:pt>
                  <c:pt idx="11">
                    <c:v>1.0309748810264984E-2</c:v>
                  </c:pt>
                  <c:pt idx="12">
                    <c:v>8.3427615873966129E-3</c:v>
                  </c:pt>
                  <c:pt idx="13">
                    <c:v>1.0223270804898281E-2</c:v>
                  </c:pt>
                  <c:pt idx="14">
                    <c:v>9.8712306772653375E-3</c:v>
                  </c:pt>
                </c:numCache>
              </c:numRef>
            </c:plus>
            <c:minus>
              <c:numRef>
                <c:f>updown!$K$259:$K$273</c:f>
                <c:numCache>
                  <c:formatCode>General</c:formatCode>
                  <c:ptCount val="15"/>
                  <c:pt idx="0">
                    <c:v>1.5987139465642251E-2</c:v>
                  </c:pt>
                  <c:pt idx="1">
                    <c:v>1.1701018095294667E-2</c:v>
                  </c:pt>
                  <c:pt idx="2">
                    <c:v>1.4700593198376006E-2</c:v>
                  </c:pt>
                  <c:pt idx="3">
                    <c:v>1.2462451123980617E-2</c:v>
                  </c:pt>
                  <c:pt idx="4">
                    <c:v>1.2086255496338084E-2</c:v>
                  </c:pt>
                  <c:pt idx="5">
                    <c:v>5.651965744739443E-5</c:v>
                  </c:pt>
                  <c:pt idx="6">
                    <c:v>1.2830400334788579E-2</c:v>
                  </c:pt>
                  <c:pt idx="7">
                    <c:v>1.4367169693538616E-2</c:v>
                  </c:pt>
                  <c:pt idx="8">
                    <c:v>1.0223270804898281E-2</c:v>
                  </c:pt>
                  <c:pt idx="9">
                    <c:v>1.0395644754260063E-2</c:v>
                  </c:pt>
                  <c:pt idx="10">
                    <c:v>7.8135583276020288E-3</c:v>
                  </c:pt>
                  <c:pt idx="11">
                    <c:v>1.0309748810264984E-2</c:v>
                  </c:pt>
                  <c:pt idx="12">
                    <c:v>8.3427615873966129E-3</c:v>
                  </c:pt>
                  <c:pt idx="13">
                    <c:v>1.0223270804898281E-2</c:v>
                  </c:pt>
                  <c:pt idx="14">
                    <c:v>9.8712306772653375E-3</c:v>
                  </c:pt>
                </c:numCache>
              </c:numRef>
            </c:minus>
            <c:spPr>
              <a:noFill/>
              <a:ln w="15875" cap="flat" cmpd="sng" algn="ctr">
                <a:solidFill>
                  <a:srgbClr val="FF0000"/>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updown!$A$259:$A$273</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updown!$H$259:$H$273</c:f>
              <c:numCache>
                <c:formatCode>0.00000</c:formatCode>
                <c:ptCount val="15"/>
                <c:pt idx="0">
                  <c:v>0.12689879017195679</c:v>
                </c:pt>
                <c:pt idx="1">
                  <c:v>7.1492276153215101E-2</c:v>
                </c:pt>
                <c:pt idx="2">
                  <c:v>0.10902572113365303</c:v>
                </c:pt>
                <c:pt idx="3">
                  <c:v>8.0428810672366985E-2</c:v>
                </c:pt>
                <c:pt idx="4">
                  <c:v>7.5960543412791043E-2</c:v>
                </c:pt>
                <c:pt idx="5">
                  <c:v>1.7873069038303775E-6</c:v>
                </c:pt>
                <c:pt idx="6">
                  <c:v>8.4897077931942927E-2</c:v>
                </c:pt>
                <c:pt idx="7">
                  <c:v>0.10455745387407708</c:v>
                </c:pt>
                <c:pt idx="8">
                  <c:v>5.54065140187417E-2</c:v>
                </c:pt>
                <c:pt idx="9">
                  <c:v>5.7193820922572081E-2</c:v>
                </c:pt>
                <c:pt idx="10">
                  <c:v>3.3065177720861982E-2</c:v>
                </c:pt>
                <c:pt idx="11">
                  <c:v>5.6300167470656894E-2</c:v>
                </c:pt>
                <c:pt idx="12">
                  <c:v>3.7533444980437924E-2</c:v>
                </c:pt>
                <c:pt idx="13">
                  <c:v>5.54065140187417E-2</c:v>
                </c:pt>
                <c:pt idx="14">
                  <c:v>5.1831900211080945E-2</c:v>
                </c:pt>
              </c:numCache>
            </c:numRef>
          </c:yVal>
          <c:smooth val="0"/>
          <c:extLst>
            <c:ext xmlns:c16="http://schemas.microsoft.com/office/drawing/2014/chart" uri="{C3380CC4-5D6E-409C-BE32-E72D297353CC}">
              <c16:uniqueId val="{00000000-A662-4E47-9096-5171439F31D4}"/>
            </c:ext>
          </c:extLst>
        </c:ser>
        <c:ser>
          <c:idx val="1"/>
          <c:order val="1"/>
          <c:tx>
            <c:strRef>
              <c:f>updown!$C$275</c:f>
              <c:strCache>
                <c:ptCount val="1"/>
                <c:pt idx="0">
                  <c:v>7801_ungated</c:v>
                </c:pt>
              </c:strCache>
            </c:strRef>
          </c:tx>
          <c:spPr>
            <a:ln w="25400" cap="rnd">
              <a:noFill/>
              <a:round/>
            </a:ln>
            <a:effectLst/>
          </c:spPr>
          <c:marker>
            <c:symbol val="circle"/>
            <c:size val="6"/>
            <c:spPr>
              <a:solidFill>
                <a:schemeClr val="tx1"/>
              </a:solidFill>
              <a:ln w="9525">
                <a:solidFill>
                  <a:schemeClr val="tx1"/>
                </a:solidFill>
              </a:ln>
              <a:effectLst/>
            </c:spPr>
          </c:marker>
          <c:errBars>
            <c:errDir val="y"/>
            <c:errBarType val="both"/>
            <c:errValType val="cust"/>
            <c:noEndCap val="0"/>
            <c:plus>
              <c:numRef>
                <c:f>updown!$K$276:$K$290</c:f>
                <c:numCache>
                  <c:formatCode>General</c:formatCode>
                  <c:ptCount val="15"/>
                  <c:pt idx="0">
                    <c:v>2.4471502087494018E-3</c:v>
                  </c:pt>
                  <c:pt idx="1">
                    <c:v>2.4086551738545393E-3</c:v>
                  </c:pt>
                  <c:pt idx="2">
                    <c:v>2.4789073928179316E-3</c:v>
                  </c:pt>
                  <c:pt idx="3">
                    <c:v>2.2417135313792728E-3</c:v>
                  </c:pt>
                  <c:pt idx="4">
                    <c:v>2.3864088430817069E-3</c:v>
                  </c:pt>
                  <c:pt idx="5">
                    <c:v>1.6910123426250975E-6</c:v>
                  </c:pt>
                  <c:pt idx="6">
                    <c:v>2.4280715510740652E-3</c:v>
                  </c:pt>
                  <c:pt idx="7">
                    <c:v>2.6016490448334166E-3</c:v>
                  </c:pt>
                  <c:pt idx="8">
                    <c:v>1.7152650976553644E-3</c:v>
                  </c:pt>
                  <c:pt idx="9">
                    <c:v>1.6829018199905569E-3</c:v>
                  </c:pt>
                  <c:pt idx="10">
                    <c:v>1.623857128487477E-3</c:v>
                  </c:pt>
                  <c:pt idx="11">
                    <c:v>1.6640582146495383E-3</c:v>
                  </c:pt>
                  <c:pt idx="12">
                    <c:v>1.4224453344449553E-3</c:v>
                  </c:pt>
                  <c:pt idx="13">
                    <c:v>1.6390190706022879E-3</c:v>
                  </c:pt>
                  <c:pt idx="14">
                    <c:v>1.7418963517614615E-3</c:v>
                  </c:pt>
                </c:numCache>
              </c:numRef>
            </c:plus>
            <c:minus>
              <c:numRef>
                <c:f>updown!$K$276:$K$290</c:f>
                <c:numCache>
                  <c:formatCode>General</c:formatCode>
                  <c:ptCount val="15"/>
                  <c:pt idx="0">
                    <c:v>2.4471502087494018E-3</c:v>
                  </c:pt>
                  <c:pt idx="1">
                    <c:v>2.4086551738545393E-3</c:v>
                  </c:pt>
                  <c:pt idx="2">
                    <c:v>2.4789073928179316E-3</c:v>
                  </c:pt>
                  <c:pt idx="3">
                    <c:v>2.2417135313792728E-3</c:v>
                  </c:pt>
                  <c:pt idx="4">
                    <c:v>2.3864088430817069E-3</c:v>
                  </c:pt>
                  <c:pt idx="5">
                    <c:v>1.6910123426250975E-6</c:v>
                  </c:pt>
                  <c:pt idx="6">
                    <c:v>2.4280715510740652E-3</c:v>
                  </c:pt>
                  <c:pt idx="7">
                    <c:v>2.6016490448334166E-3</c:v>
                  </c:pt>
                  <c:pt idx="8">
                    <c:v>1.7152650976553644E-3</c:v>
                  </c:pt>
                  <c:pt idx="9">
                    <c:v>1.6829018199905569E-3</c:v>
                  </c:pt>
                  <c:pt idx="10">
                    <c:v>1.623857128487477E-3</c:v>
                  </c:pt>
                  <c:pt idx="11">
                    <c:v>1.6640582146495383E-3</c:v>
                  </c:pt>
                  <c:pt idx="12">
                    <c:v>1.4224453344449553E-3</c:v>
                  </c:pt>
                  <c:pt idx="13">
                    <c:v>1.6390190706022879E-3</c:v>
                  </c:pt>
                  <c:pt idx="14">
                    <c:v>1.7418963517614615E-3</c:v>
                  </c:pt>
                </c:numCache>
              </c:numRef>
            </c:minus>
            <c:spPr>
              <a:noFill/>
              <a:ln w="15875" cap="flat" cmpd="sng" algn="ctr">
                <a:solidFill>
                  <a:schemeClr val="tx1"/>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updown!$A$259:$A$273</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updown!$H$276:$H$290</c:f>
              <c:numCache>
                <c:formatCode>0.00000</c:formatCode>
                <c:ptCount val="15"/>
                <c:pt idx="0">
                  <c:v>0.10165503052565276</c:v>
                </c:pt>
                <c:pt idx="1">
                  <c:v>9.3874490314457354E-2</c:v>
                </c:pt>
                <c:pt idx="2">
                  <c:v>9.8740670102902592E-2</c:v>
                </c:pt>
                <c:pt idx="3">
                  <c:v>8.2644844648814483E-2</c:v>
                </c:pt>
                <c:pt idx="4">
                  <c:v>9.235046697412011E-2</c:v>
                </c:pt>
                <c:pt idx="5">
                  <c:v>5.3474503169727911E-8</c:v>
                </c:pt>
                <c:pt idx="6">
                  <c:v>9.5211352893700543E-2</c:v>
                </c:pt>
                <c:pt idx="7">
                  <c:v>0.10743027686798337</c:v>
                </c:pt>
                <c:pt idx="8">
                  <c:v>5.0747303508071787E-2</c:v>
                </c:pt>
                <c:pt idx="9">
                  <c:v>4.8982644903470769E-2</c:v>
                </c:pt>
                <c:pt idx="10">
                  <c:v>4.5827649216456823E-2</c:v>
                </c:pt>
                <c:pt idx="11">
                  <c:v>4.7966629343245935E-2</c:v>
                </c:pt>
                <c:pt idx="12">
                  <c:v>3.5720968117378245E-2</c:v>
                </c:pt>
                <c:pt idx="13">
                  <c:v>4.6629766764002739E-2</c:v>
                </c:pt>
                <c:pt idx="14">
                  <c:v>5.2217852345239305E-2</c:v>
                </c:pt>
              </c:numCache>
            </c:numRef>
          </c:yVal>
          <c:smooth val="0"/>
          <c:extLst>
            <c:ext xmlns:c16="http://schemas.microsoft.com/office/drawing/2014/chart" uri="{C3380CC4-5D6E-409C-BE32-E72D297353CC}">
              <c16:uniqueId val="{00000001-A662-4E47-9096-5171439F31D4}"/>
            </c:ext>
          </c:extLst>
        </c:ser>
        <c:dLbls>
          <c:showLegendKey val="0"/>
          <c:showVal val="0"/>
          <c:showCatName val="0"/>
          <c:showSerName val="0"/>
          <c:showPercent val="0"/>
          <c:showBubbleSize val="0"/>
        </c:dLbls>
        <c:axId val="437668784"/>
        <c:axId val="437664080"/>
      </c:scatterChart>
      <c:valAx>
        <c:axId val="437668784"/>
        <c:scaling>
          <c:orientation val="minMax"/>
          <c:min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SeGA</a:t>
                </a:r>
                <a:endParaRPr lang="zh-CN"/>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7664080"/>
        <c:crosses val="autoZero"/>
        <c:crossBetween val="midCat"/>
        <c:majorUnit val="1"/>
      </c:valAx>
      <c:valAx>
        <c:axId val="437664080"/>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Relative counts</a:t>
                </a:r>
                <a:endParaRPr lang="zh-CN"/>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 sourceLinked="0"/>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7668784"/>
        <c:crosses val="autoZero"/>
        <c:crossBetween val="midCat"/>
        <c:majorUnit val="3.0000000000000006E-2"/>
      </c:valAx>
      <c:spPr>
        <a:noFill/>
        <a:ln>
          <a:noFill/>
        </a:ln>
        <a:effectLst/>
      </c:spPr>
    </c:plotArea>
    <c:legend>
      <c:legendPos val="r"/>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strRef>
              <c:f>updown!$C$221</c:f>
              <c:strCache>
                <c:ptCount val="1"/>
                <c:pt idx="0">
                  <c:v>2908_gated</c:v>
                </c:pt>
              </c:strCache>
            </c:strRef>
          </c:tx>
          <c:spPr>
            <a:ln w="25400" cap="rnd">
              <a:noFill/>
              <a:round/>
            </a:ln>
            <a:effectLst/>
          </c:spPr>
          <c:marker>
            <c:symbol val="circle"/>
            <c:size val="6"/>
            <c:spPr>
              <a:solidFill>
                <a:srgbClr val="FF0000"/>
              </a:solidFill>
              <a:ln w="9525">
                <a:solidFill>
                  <a:srgbClr val="FF0000"/>
                </a:solidFill>
              </a:ln>
              <a:effectLst/>
            </c:spPr>
          </c:marker>
          <c:errBars>
            <c:errDir val="y"/>
            <c:errBarType val="both"/>
            <c:errValType val="cust"/>
            <c:noEndCap val="0"/>
            <c:plus>
              <c:numRef>
                <c:f>updown!$K$222:$K$236</c:f>
                <c:numCache>
                  <c:formatCode>General</c:formatCode>
                  <c:ptCount val="15"/>
                  <c:pt idx="0">
                    <c:v>1.743775789479236E-2</c:v>
                  </c:pt>
                  <c:pt idx="1">
                    <c:v>1.724915402282725E-2</c:v>
                  </c:pt>
                  <c:pt idx="2">
                    <c:v>1.7059016023980945E-2</c:v>
                  </c:pt>
                  <c:pt idx="3">
                    <c:v>1.9423673330797451E-2</c:v>
                  </c:pt>
                  <c:pt idx="4">
                    <c:v>1.4419362579928692E-2</c:v>
                  </c:pt>
                  <c:pt idx="5">
                    <c:v>1.85397598907803E-2</c:v>
                  </c:pt>
                  <c:pt idx="6">
                    <c:v>1.9423673330797451E-2</c:v>
                  </c:pt>
                  <c:pt idx="7">
                    <c:v>1.6867292017601909E-2</c:v>
                  </c:pt>
                  <c:pt idx="8">
                    <c:v>1.3296823343164295E-2</c:v>
                  </c:pt>
                  <c:pt idx="9">
                    <c:v>1.0769885372641634E-2</c:v>
                  </c:pt>
                  <c:pt idx="10">
                    <c:v>1.4419362579928692E-2</c:v>
                  </c:pt>
                  <c:pt idx="11">
                    <c:v>1.3527394947400278E-2</c:v>
                  </c:pt>
                  <c:pt idx="12">
                    <c:v>1.0769885372641634E-2</c:v>
                  </c:pt>
                  <c:pt idx="13">
                    <c:v>1.0488675701325509E-2</c:v>
                  </c:pt>
                  <c:pt idx="14">
                    <c:v>1.4419362579928692E-2</c:v>
                  </c:pt>
                </c:numCache>
              </c:numRef>
            </c:plus>
            <c:minus>
              <c:numRef>
                <c:f>updown!$K$222:$K$236</c:f>
                <c:numCache>
                  <c:formatCode>General</c:formatCode>
                  <c:ptCount val="15"/>
                  <c:pt idx="0">
                    <c:v>1.743775789479236E-2</c:v>
                  </c:pt>
                  <c:pt idx="1">
                    <c:v>1.724915402282725E-2</c:v>
                  </c:pt>
                  <c:pt idx="2">
                    <c:v>1.7059016023980945E-2</c:v>
                  </c:pt>
                  <c:pt idx="3">
                    <c:v>1.9423673330797451E-2</c:v>
                  </c:pt>
                  <c:pt idx="4">
                    <c:v>1.4419362579928692E-2</c:v>
                  </c:pt>
                  <c:pt idx="5">
                    <c:v>1.85397598907803E-2</c:v>
                  </c:pt>
                  <c:pt idx="6">
                    <c:v>1.9423673330797451E-2</c:v>
                  </c:pt>
                  <c:pt idx="7">
                    <c:v>1.6867292017601909E-2</c:v>
                  </c:pt>
                  <c:pt idx="8">
                    <c:v>1.3296823343164295E-2</c:v>
                  </c:pt>
                  <c:pt idx="9">
                    <c:v>1.0769885372641634E-2</c:v>
                  </c:pt>
                  <c:pt idx="10">
                    <c:v>1.4419362579928692E-2</c:v>
                  </c:pt>
                  <c:pt idx="11">
                    <c:v>1.3527394947400278E-2</c:v>
                  </c:pt>
                  <c:pt idx="12">
                    <c:v>1.0769885372641634E-2</c:v>
                  </c:pt>
                  <c:pt idx="13">
                    <c:v>1.0488675701325509E-2</c:v>
                  </c:pt>
                  <c:pt idx="14">
                    <c:v>1.4419362579928692E-2</c:v>
                  </c:pt>
                </c:numCache>
              </c:numRef>
            </c:minus>
            <c:spPr>
              <a:noFill/>
              <a:ln w="15875" cap="flat" cmpd="sng" algn="ctr">
                <a:solidFill>
                  <a:srgbClr val="FF0000"/>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updown!$A$222:$A$236</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updown!$H$222:$H$236</c:f>
              <c:numCache>
                <c:formatCode>0.00000</c:formatCode>
                <c:ptCount val="15"/>
                <c:pt idx="0">
                  <c:v>8.3752093802345065E-2</c:v>
                </c:pt>
                <c:pt idx="1">
                  <c:v>8.2077051926298161E-2</c:v>
                </c:pt>
                <c:pt idx="2">
                  <c:v>8.0402010050251257E-2</c:v>
                </c:pt>
                <c:pt idx="3">
                  <c:v>0.10217755443886097</c:v>
                </c:pt>
                <c:pt idx="4">
                  <c:v>5.8626465661641543E-2</c:v>
                </c:pt>
                <c:pt idx="5">
                  <c:v>9.380234505862646E-2</c:v>
                </c:pt>
                <c:pt idx="6">
                  <c:v>0.10217755443886097</c:v>
                </c:pt>
                <c:pt idx="7">
                  <c:v>7.8726968174204354E-2</c:v>
                </c:pt>
                <c:pt idx="8">
                  <c:v>5.0251256281407038E-2</c:v>
                </c:pt>
                <c:pt idx="9">
                  <c:v>3.350083752093802E-2</c:v>
                </c:pt>
                <c:pt idx="10">
                  <c:v>5.8626465661641543E-2</c:v>
                </c:pt>
                <c:pt idx="11">
                  <c:v>5.1926298157453935E-2</c:v>
                </c:pt>
                <c:pt idx="12">
                  <c:v>3.350083752093802E-2</c:v>
                </c:pt>
                <c:pt idx="13">
                  <c:v>3.1825795644891124E-2</c:v>
                </c:pt>
                <c:pt idx="14">
                  <c:v>5.8626465661641543E-2</c:v>
                </c:pt>
              </c:numCache>
            </c:numRef>
          </c:yVal>
          <c:smooth val="0"/>
          <c:extLst>
            <c:ext xmlns:c16="http://schemas.microsoft.com/office/drawing/2014/chart" uri="{C3380CC4-5D6E-409C-BE32-E72D297353CC}">
              <c16:uniqueId val="{00000000-39FA-4773-9D7F-9E37EF0D48A0}"/>
            </c:ext>
          </c:extLst>
        </c:ser>
        <c:ser>
          <c:idx val="1"/>
          <c:order val="1"/>
          <c:tx>
            <c:strRef>
              <c:f>updown!$C$238</c:f>
              <c:strCache>
                <c:ptCount val="1"/>
                <c:pt idx="0">
                  <c:v>2908_ungated</c:v>
                </c:pt>
              </c:strCache>
            </c:strRef>
          </c:tx>
          <c:spPr>
            <a:ln w="25400" cap="rnd">
              <a:noFill/>
              <a:round/>
            </a:ln>
            <a:effectLst/>
          </c:spPr>
          <c:marker>
            <c:symbol val="circle"/>
            <c:size val="6"/>
            <c:spPr>
              <a:solidFill>
                <a:schemeClr val="tx1"/>
              </a:solidFill>
              <a:ln w="9525">
                <a:solidFill>
                  <a:schemeClr val="tx1"/>
                </a:solidFill>
              </a:ln>
              <a:effectLst/>
            </c:spPr>
          </c:marker>
          <c:errBars>
            <c:errDir val="y"/>
            <c:errBarType val="both"/>
            <c:errValType val="cust"/>
            <c:noEndCap val="0"/>
            <c:plus>
              <c:numRef>
                <c:f>updown!$K$239:$K$253</c:f>
                <c:numCache>
                  <c:formatCode>General</c:formatCode>
                  <c:ptCount val="15"/>
                  <c:pt idx="0">
                    <c:v>2.9372301049558694E-3</c:v>
                  </c:pt>
                  <c:pt idx="1">
                    <c:v>2.9118915566471817E-3</c:v>
                  </c:pt>
                  <c:pt idx="2">
                    <c:v>2.8831936036353926E-3</c:v>
                  </c:pt>
                  <c:pt idx="3">
                    <c:v>2.7728354274438875E-3</c:v>
                  </c:pt>
                  <c:pt idx="4">
                    <c:v>2.8421783828647949E-3</c:v>
                  </c:pt>
                  <c:pt idx="5">
                    <c:v>2.8839935661048133E-3</c:v>
                  </c:pt>
                  <c:pt idx="6">
                    <c:v>2.7703646334890919E-3</c:v>
                  </c:pt>
                  <c:pt idx="7">
                    <c:v>3.196027945481733E-3</c:v>
                  </c:pt>
                  <c:pt idx="8">
                    <c:v>2.0249585555779034E-3</c:v>
                  </c:pt>
                  <c:pt idx="9">
                    <c:v>2.0365631497749562E-3</c:v>
                  </c:pt>
                  <c:pt idx="10">
                    <c:v>2.0460165382980983E-3</c:v>
                  </c:pt>
                  <c:pt idx="11">
                    <c:v>2.0386670918576114E-3</c:v>
                  </c:pt>
                  <c:pt idx="12">
                    <c:v>1.9022946705715658E-3</c:v>
                  </c:pt>
                  <c:pt idx="13">
                    <c:v>1.9233856989826273E-3</c:v>
                  </c:pt>
                  <c:pt idx="14">
                    <c:v>2.0015791825413595E-3</c:v>
                  </c:pt>
                </c:numCache>
              </c:numRef>
            </c:plus>
            <c:minus>
              <c:numRef>
                <c:f>updown!$K$239:$K$253</c:f>
                <c:numCache>
                  <c:formatCode>General</c:formatCode>
                  <c:ptCount val="15"/>
                  <c:pt idx="0">
                    <c:v>2.9372301049558694E-3</c:v>
                  </c:pt>
                  <c:pt idx="1">
                    <c:v>2.9118915566471817E-3</c:v>
                  </c:pt>
                  <c:pt idx="2">
                    <c:v>2.8831936036353926E-3</c:v>
                  </c:pt>
                  <c:pt idx="3">
                    <c:v>2.7728354274438875E-3</c:v>
                  </c:pt>
                  <c:pt idx="4">
                    <c:v>2.8421783828647949E-3</c:v>
                  </c:pt>
                  <c:pt idx="5">
                    <c:v>2.8839935661048133E-3</c:v>
                  </c:pt>
                  <c:pt idx="6">
                    <c:v>2.7703646334890919E-3</c:v>
                  </c:pt>
                  <c:pt idx="7">
                    <c:v>3.196027945481733E-3</c:v>
                  </c:pt>
                  <c:pt idx="8">
                    <c:v>2.0249585555779034E-3</c:v>
                  </c:pt>
                  <c:pt idx="9">
                    <c:v>2.0365631497749562E-3</c:v>
                  </c:pt>
                  <c:pt idx="10">
                    <c:v>2.0460165382980983E-3</c:v>
                  </c:pt>
                  <c:pt idx="11">
                    <c:v>2.0386670918576114E-3</c:v>
                  </c:pt>
                  <c:pt idx="12">
                    <c:v>1.9022946705715658E-3</c:v>
                  </c:pt>
                  <c:pt idx="13">
                    <c:v>1.9233856989826273E-3</c:v>
                  </c:pt>
                  <c:pt idx="14">
                    <c:v>2.0015791825413595E-3</c:v>
                  </c:pt>
                </c:numCache>
              </c:numRef>
            </c:minus>
            <c:spPr>
              <a:noFill/>
              <a:ln w="15875" cap="flat" cmpd="sng" algn="ctr">
                <a:solidFill>
                  <a:schemeClr val="tx1"/>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updown!$A$222:$A$236</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updown!$H$239:$H$253</c:f>
              <c:numCache>
                <c:formatCode>0.00000</c:formatCode>
                <c:ptCount val="15"/>
                <c:pt idx="0">
                  <c:v>8.9284130222655897E-2</c:v>
                </c:pt>
                <c:pt idx="1">
                  <c:v>8.7864809722345422E-2</c:v>
                </c:pt>
                <c:pt idx="2">
                  <c:v>8.6268074159496139E-2</c:v>
                </c:pt>
                <c:pt idx="3">
                  <c:v>8.0235962033176622E-2</c:v>
                </c:pt>
                <c:pt idx="4">
                  <c:v>8.4006032112126316E-2</c:v>
                </c:pt>
                <c:pt idx="5">
                  <c:v>8.6312427925130844E-2</c:v>
                </c:pt>
                <c:pt idx="6">
                  <c:v>8.0102900736272506E-2</c:v>
                </c:pt>
                <c:pt idx="7">
                  <c:v>0.10427570300718531</c:v>
                </c:pt>
                <c:pt idx="8">
                  <c:v>4.426505810343298E-2</c:v>
                </c:pt>
                <c:pt idx="9">
                  <c:v>4.4752949525414705E-2</c:v>
                </c:pt>
                <c:pt idx="10">
                  <c:v>4.5152133416127026E-2</c:v>
                </c:pt>
                <c:pt idx="11">
                  <c:v>4.4841657056684116E-2</c:v>
                </c:pt>
                <c:pt idx="12">
                  <c:v>3.9253082586711611E-2</c:v>
                </c:pt>
                <c:pt idx="13">
                  <c:v>4.0095804133770958E-2</c:v>
                </c:pt>
                <c:pt idx="14">
                  <c:v>4.3289275259469531E-2</c:v>
                </c:pt>
              </c:numCache>
            </c:numRef>
          </c:yVal>
          <c:smooth val="0"/>
          <c:extLst>
            <c:ext xmlns:c16="http://schemas.microsoft.com/office/drawing/2014/chart" uri="{C3380CC4-5D6E-409C-BE32-E72D297353CC}">
              <c16:uniqueId val="{00000001-39FA-4773-9D7F-9E37EF0D48A0}"/>
            </c:ext>
          </c:extLst>
        </c:ser>
        <c:dLbls>
          <c:showLegendKey val="0"/>
          <c:showVal val="0"/>
          <c:showCatName val="0"/>
          <c:showSerName val="0"/>
          <c:showPercent val="0"/>
          <c:showBubbleSize val="0"/>
        </c:dLbls>
        <c:axId val="437666824"/>
        <c:axId val="437666432"/>
      </c:scatterChart>
      <c:valAx>
        <c:axId val="437666824"/>
        <c:scaling>
          <c:orientation val="minMax"/>
          <c:min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SeGA</a:t>
                </a:r>
                <a:endParaRPr lang="zh-CN"/>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7666432"/>
        <c:crosses val="autoZero"/>
        <c:crossBetween val="midCat"/>
        <c:majorUnit val="1"/>
      </c:valAx>
      <c:valAx>
        <c:axId val="43766643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Relative counts</a:t>
                </a:r>
                <a:endParaRPr lang="zh-CN"/>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 sourceLinked="0"/>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7666824"/>
        <c:crosses val="autoZero"/>
        <c:crossBetween val="midCat"/>
        <c:majorUnit val="3.0000000000000006E-2"/>
      </c:valAx>
      <c:spPr>
        <a:noFill/>
        <a:ln>
          <a:noFill/>
        </a:ln>
        <a:effectLst/>
      </c:spPr>
    </c:plotArea>
    <c:legend>
      <c:legendPos val="r"/>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solidFill>
                <a:latin typeface="+mn-lt"/>
                <a:ea typeface="+mn-ea"/>
                <a:cs typeface="+mn-cs"/>
              </a:defRPr>
            </a:pPr>
            <a:r>
              <a:rPr lang="en-US" sz="1600" dirty="0"/>
              <a:t>25</a:t>
            </a:r>
            <a:r>
              <a:rPr lang="en-US" altLang="zh-CN" sz="1600" dirty="0"/>
              <a:t>Si βγ </a:t>
            </a:r>
            <a:r>
              <a:rPr lang="en-US" sz="1600" dirty="0"/>
              <a:t>452 gated/</a:t>
            </a:r>
            <a:r>
              <a:rPr lang="en-US" sz="1600" dirty="0" err="1"/>
              <a:t>ungated</a:t>
            </a:r>
            <a:endParaRPr lang="en-US" sz="1600" dirty="0"/>
          </a:p>
        </c:rich>
      </c:tx>
      <c:layout>
        <c:manualLayout>
          <c:xMode val="edge"/>
          <c:yMode val="edge"/>
          <c:x val="0.35748620531344472"/>
          <c:y val="1.238390092879257E-2"/>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590940983862166"/>
          <c:y val="0.17770897832817337"/>
          <c:w val="0.77638176416066806"/>
          <c:h val="0.58052997245313376"/>
        </c:manualLayout>
      </c:layout>
      <c:scatterChart>
        <c:scatterStyle val="lineMarker"/>
        <c:varyColors val="0"/>
        <c:ser>
          <c:idx val="0"/>
          <c:order val="0"/>
          <c:tx>
            <c:strRef>
              <c:f>eff!$C$40</c:f>
              <c:strCache>
                <c:ptCount val="1"/>
                <c:pt idx="0">
                  <c:v>1369 gated</c:v>
                </c:pt>
              </c:strCache>
            </c:strRef>
          </c:tx>
          <c:spPr>
            <a:ln w="25400" cap="rnd">
              <a:noFill/>
              <a:round/>
            </a:ln>
            <a:effectLst/>
          </c:spPr>
          <c:marker>
            <c:symbol val="circle"/>
            <c:size val="6"/>
            <c:spPr>
              <a:solidFill>
                <a:srgbClr val="0000FF"/>
              </a:solidFill>
              <a:ln w="9525">
                <a:solidFill>
                  <a:srgbClr val="0000FF"/>
                </a:solidFill>
              </a:ln>
              <a:effectLst/>
            </c:spPr>
          </c:marker>
          <c:errBars>
            <c:errDir val="y"/>
            <c:errBarType val="both"/>
            <c:errValType val="cust"/>
            <c:noEndCap val="0"/>
            <c:plus>
              <c:numRef>
                <c:f>eff!$M$60:$M$74</c:f>
                <c:numCache>
                  <c:formatCode>General</c:formatCode>
                  <c:ptCount val="15"/>
                  <c:pt idx="0">
                    <c:v>9.8235147108505509E-4</c:v>
                  </c:pt>
                  <c:pt idx="1">
                    <c:v>9.9585621489329764E-4</c:v>
                  </c:pt>
                  <c:pt idx="2">
                    <c:v>1.0590591866894725E-3</c:v>
                  </c:pt>
                  <c:pt idx="3">
                    <c:v>1.0092037525159007E-3</c:v>
                  </c:pt>
                  <c:pt idx="4">
                    <c:v>9.7128716646916488E-4</c:v>
                  </c:pt>
                  <c:pt idx="5">
                    <c:v>1.1002673381676567E-3</c:v>
                  </c:pt>
                  <c:pt idx="6">
                    <c:v>9.5203242051411117E-4</c:v>
                  </c:pt>
                  <c:pt idx="7">
                    <c:v>8.8364442947645792E-4</c:v>
                  </c:pt>
                  <c:pt idx="8">
                    <c:v>1.2191490469654149E-3</c:v>
                  </c:pt>
                  <c:pt idx="9">
                    <c:v>1.2479758960326378E-3</c:v>
                  </c:pt>
                  <c:pt idx="10">
                    <c:v>1.2599472416601344E-3</c:v>
                  </c:pt>
                  <c:pt idx="11">
                    <c:v>1.1400423574518224E-3</c:v>
                  </c:pt>
                  <c:pt idx="12">
                    <c:v>1.2749116699901941E-3</c:v>
                  </c:pt>
                  <c:pt idx="13">
                    <c:v>1.2959011136641724E-3</c:v>
                  </c:pt>
                  <c:pt idx="14">
                    <c:v>1.2401938570807652E-3</c:v>
                  </c:pt>
                </c:numCache>
              </c:numRef>
            </c:plus>
            <c:minus>
              <c:numRef>
                <c:f>eff!$M$60:$M$74</c:f>
                <c:numCache>
                  <c:formatCode>General</c:formatCode>
                  <c:ptCount val="15"/>
                  <c:pt idx="0">
                    <c:v>9.8235147108505509E-4</c:v>
                  </c:pt>
                  <c:pt idx="1">
                    <c:v>9.9585621489329764E-4</c:v>
                  </c:pt>
                  <c:pt idx="2">
                    <c:v>1.0590591866894725E-3</c:v>
                  </c:pt>
                  <c:pt idx="3">
                    <c:v>1.0092037525159007E-3</c:v>
                  </c:pt>
                  <c:pt idx="4">
                    <c:v>9.7128716646916488E-4</c:v>
                  </c:pt>
                  <c:pt idx="5">
                    <c:v>1.1002673381676567E-3</c:v>
                  </c:pt>
                  <c:pt idx="6">
                    <c:v>9.5203242051411117E-4</c:v>
                  </c:pt>
                  <c:pt idx="7">
                    <c:v>8.8364442947645792E-4</c:v>
                  </c:pt>
                  <c:pt idx="8">
                    <c:v>1.2191490469654149E-3</c:v>
                  </c:pt>
                  <c:pt idx="9">
                    <c:v>1.2479758960326378E-3</c:v>
                  </c:pt>
                  <c:pt idx="10">
                    <c:v>1.2599472416601344E-3</c:v>
                  </c:pt>
                  <c:pt idx="11">
                    <c:v>1.1400423574518224E-3</c:v>
                  </c:pt>
                  <c:pt idx="12">
                    <c:v>1.2749116699901941E-3</c:v>
                  </c:pt>
                  <c:pt idx="13">
                    <c:v>1.2959011136641724E-3</c:v>
                  </c:pt>
                  <c:pt idx="14">
                    <c:v>1.2401938570807652E-3</c:v>
                  </c:pt>
                </c:numCache>
              </c:numRef>
            </c:minus>
            <c:spPr>
              <a:noFill/>
              <a:ln w="15875" cap="flat" cmpd="sng" algn="ctr">
                <a:solidFill>
                  <a:srgbClr val="0000FF"/>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eff!$A$60:$A$74</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eff!$L$60:$L$74</c:f>
              <c:numCache>
                <c:formatCode>0.000</c:formatCode>
                <c:ptCount val="15"/>
                <c:pt idx="0">
                  <c:v>2.5897608194250223E-2</c:v>
                </c:pt>
                <c:pt idx="1">
                  <c:v>2.4390727951099467E-2</c:v>
                </c:pt>
                <c:pt idx="2">
                  <c:v>2.6414313786327439E-2</c:v>
                </c:pt>
                <c:pt idx="3">
                  <c:v>2.2863862032923961E-2</c:v>
                </c:pt>
                <c:pt idx="4">
                  <c:v>2.2808152701391134E-2</c:v>
                </c:pt>
                <c:pt idx="5">
                  <c:v>2.8263178722429342E-2</c:v>
                </c:pt>
                <c:pt idx="6">
                  <c:v>2.3784709297997468E-2</c:v>
                </c:pt>
                <c:pt idx="7">
                  <c:v>2.2801084809321324E-2</c:v>
                </c:pt>
                <c:pt idx="8">
                  <c:v>2.7244483390424599E-2</c:v>
                </c:pt>
                <c:pt idx="9">
                  <c:v>2.4397083567021874E-2</c:v>
                </c:pt>
                <c:pt idx="10">
                  <c:v>2.2360334710600328E-2</c:v>
                </c:pt>
                <c:pt idx="11">
                  <c:v>2.1329276296163713E-2</c:v>
                </c:pt>
                <c:pt idx="12">
                  <c:v>2.3256608155180658E-2</c:v>
                </c:pt>
                <c:pt idx="13">
                  <c:v>2.5354478214527954E-2</c:v>
                </c:pt>
                <c:pt idx="14">
                  <c:v>2.6495122296055423E-2</c:v>
                </c:pt>
              </c:numCache>
            </c:numRef>
          </c:yVal>
          <c:smooth val="0"/>
          <c:extLst>
            <c:ext xmlns:c16="http://schemas.microsoft.com/office/drawing/2014/chart" uri="{C3380CC4-5D6E-409C-BE32-E72D297353CC}">
              <c16:uniqueId val="{00000000-1980-4AEA-8944-B779DBB64377}"/>
            </c:ext>
          </c:extLst>
        </c:ser>
        <c:dLbls>
          <c:showLegendKey val="0"/>
          <c:showVal val="0"/>
          <c:showCatName val="0"/>
          <c:showSerName val="0"/>
          <c:showPercent val="0"/>
          <c:showBubbleSize val="0"/>
        </c:dLbls>
        <c:axId val="435835992"/>
        <c:axId val="435831680"/>
      </c:scatterChart>
      <c:valAx>
        <c:axId val="435835992"/>
        <c:scaling>
          <c:orientation val="minMax"/>
          <c:min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SeGA</a:t>
                </a:r>
                <a:endParaRPr lang="zh-CN"/>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5831680"/>
        <c:crosses val="autoZero"/>
        <c:crossBetween val="midCat"/>
        <c:majorUnit val="1"/>
      </c:valAx>
      <c:valAx>
        <c:axId val="43583168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Ratio of Gated/Ungated</a:t>
                </a:r>
                <a:endParaRPr lang="zh-CN"/>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0%" sourceLinked="0"/>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5835992"/>
        <c:crosses val="autoZero"/>
        <c:crossBetween val="midCat"/>
      </c:valAx>
      <c:spPr>
        <a:noFill/>
        <a:ln>
          <a:noFill/>
        </a:ln>
        <a:effectLst/>
      </c:spPr>
    </c:plotArea>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solidFill>
                <a:latin typeface="+mn-lt"/>
                <a:ea typeface="+mn-ea"/>
                <a:cs typeface="+mn-cs"/>
              </a:defRPr>
            </a:pPr>
            <a:r>
              <a:rPr lang="en-US" sz="1600" dirty="0"/>
              <a:t>25</a:t>
            </a:r>
            <a:r>
              <a:rPr lang="en-US" altLang="zh-CN" sz="1600" dirty="0"/>
              <a:t>Si βγ </a:t>
            </a:r>
            <a:r>
              <a:rPr lang="en-US" sz="1600" dirty="0"/>
              <a:t>1612 gated/</a:t>
            </a:r>
            <a:r>
              <a:rPr lang="en-US" sz="1600" dirty="0" err="1"/>
              <a:t>ungated</a:t>
            </a:r>
            <a:endParaRPr lang="en-US" sz="1600" dirty="0"/>
          </a:p>
        </c:rich>
      </c:tx>
      <c:layout>
        <c:manualLayout>
          <c:xMode val="edge"/>
          <c:yMode val="edge"/>
          <c:x val="0.34416378645738588"/>
          <c:y val="0"/>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5469365834221219"/>
          <c:y val="0.17770897832817337"/>
          <c:w val="0.78518264424867679"/>
          <c:h val="0.58052997245313376"/>
        </c:manualLayout>
      </c:layout>
      <c:scatterChart>
        <c:scatterStyle val="lineMarker"/>
        <c:varyColors val="0"/>
        <c:ser>
          <c:idx val="0"/>
          <c:order val="0"/>
          <c:tx>
            <c:strRef>
              <c:f>eff!$C$40</c:f>
              <c:strCache>
                <c:ptCount val="1"/>
                <c:pt idx="0">
                  <c:v>1369 gated</c:v>
                </c:pt>
              </c:strCache>
            </c:strRef>
          </c:tx>
          <c:spPr>
            <a:ln w="25400" cap="rnd">
              <a:noFill/>
              <a:round/>
            </a:ln>
            <a:effectLst/>
          </c:spPr>
          <c:marker>
            <c:symbol val="circle"/>
            <c:size val="6"/>
            <c:spPr>
              <a:solidFill>
                <a:srgbClr val="0000FF"/>
              </a:solidFill>
              <a:ln w="9525">
                <a:solidFill>
                  <a:srgbClr val="0000FF"/>
                </a:solidFill>
              </a:ln>
              <a:effectLst/>
            </c:spPr>
          </c:marker>
          <c:errBars>
            <c:errDir val="y"/>
            <c:errBarType val="both"/>
            <c:errValType val="cust"/>
            <c:noEndCap val="0"/>
            <c:plus>
              <c:numRef>
                <c:f>eff!$M$147:$M$161</c:f>
                <c:numCache>
                  <c:formatCode>General</c:formatCode>
                  <c:ptCount val="15"/>
                  <c:pt idx="0">
                    <c:v>1.297666270359889E-3</c:v>
                  </c:pt>
                  <c:pt idx="1">
                    <c:v>1.3910459342904417E-3</c:v>
                  </c:pt>
                  <c:pt idx="2">
                    <c:v>1.3709958317448972E-3</c:v>
                  </c:pt>
                  <c:pt idx="3">
                    <c:v>1.4498374059857468E-3</c:v>
                  </c:pt>
                  <c:pt idx="4">
                    <c:v>1.428529141207151E-3</c:v>
                  </c:pt>
                  <c:pt idx="5">
                    <c:v>1.4565608095431421E-3</c:v>
                  </c:pt>
                  <c:pt idx="6">
                    <c:v>1.3731555777288188E-3</c:v>
                  </c:pt>
                  <c:pt idx="7">
                    <c:v>1.2940340570866307E-3</c:v>
                  </c:pt>
                  <c:pt idx="8">
                    <c:v>1.6391121449415823E-3</c:v>
                  </c:pt>
                  <c:pt idx="9">
                    <c:v>1.7013183745221488E-3</c:v>
                  </c:pt>
                  <c:pt idx="10">
                    <c:v>1.6780400348621739E-3</c:v>
                  </c:pt>
                  <c:pt idx="11">
                    <c:v>1.632936160720925E-3</c:v>
                  </c:pt>
                  <c:pt idx="12">
                    <c:v>1.8615646730975328E-3</c:v>
                  </c:pt>
                  <c:pt idx="13">
                    <c:v>1.6975733053782075E-3</c:v>
                  </c:pt>
                  <c:pt idx="14">
                    <c:v>1.6550685255220718E-3</c:v>
                  </c:pt>
                </c:numCache>
              </c:numRef>
            </c:plus>
            <c:minus>
              <c:numRef>
                <c:f>eff!$M$147:$M$161</c:f>
                <c:numCache>
                  <c:formatCode>General</c:formatCode>
                  <c:ptCount val="15"/>
                  <c:pt idx="0">
                    <c:v>1.297666270359889E-3</c:v>
                  </c:pt>
                  <c:pt idx="1">
                    <c:v>1.3910459342904417E-3</c:v>
                  </c:pt>
                  <c:pt idx="2">
                    <c:v>1.3709958317448972E-3</c:v>
                  </c:pt>
                  <c:pt idx="3">
                    <c:v>1.4498374059857468E-3</c:v>
                  </c:pt>
                  <c:pt idx="4">
                    <c:v>1.428529141207151E-3</c:v>
                  </c:pt>
                  <c:pt idx="5">
                    <c:v>1.4565608095431421E-3</c:v>
                  </c:pt>
                  <c:pt idx="6">
                    <c:v>1.3731555777288188E-3</c:v>
                  </c:pt>
                  <c:pt idx="7">
                    <c:v>1.2940340570866307E-3</c:v>
                  </c:pt>
                  <c:pt idx="8">
                    <c:v>1.6391121449415823E-3</c:v>
                  </c:pt>
                  <c:pt idx="9">
                    <c:v>1.7013183745221488E-3</c:v>
                  </c:pt>
                  <c:pt idx="10">
                    <c:v>1.6780400348621739E-3</c:v>
                  </c:pt>
                  <c:pt idx="11">
                    <c:v>1.632936160720925E-3</c:v>
                  </c:pt>
                  <c:pt idx="12">
                    <c:v>1.8615646730975328E-3</c:v>
                  </c:pt>
                  <c:pt idx="13">
                    <c:v>1.6975733053782075E-3</c:v>
                  </c:pt>
                  <c:pt idx="14">
                    <c:v>1.6550685255220718E-3</c:v>
                  </c:pt>
                </c:numCache>
              </c:numRef>
            </c:minus>
            <c:spPr>
              <a:noFill/>
              <a:ln w="15875" cap="flat" cmpd="sng" algn="ctr">
                <a:solidFill>
                  <a:srgbClr val="0000FF"/>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eff!$A$147:$A$161</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eff!$L$147:$L$161</c:f>
              <c:numCache>
                <c:formatCode>0.000</c:formatCode>
                <c:ptCount val="15"/>
                <c:pt idx="0">
                  <c:v>2.5050823004787198E-2</c:v>
                </c:pt>
                <c:pt idx="1">
                  <c:v>2.5984394846670297E-2</c:v>
                </c:pt>
                <c:pt idx="2">
                  <c:v>2.4824528998891763E-2</c:v>
                </c:pt>
                <c:pt idx="3">
                  <c:v>2.5451030927835051E-2</c:v>
                </c:pt>
                <c:pt idx="4">
                  <c:v>2.5796252024369554E-2</c:v>
                </c:pt>
                <c:pt idx="5">
                  <c:v>2.637354024610079E-2</c:v>
                </c:pt>
                <c:pt idx="6">
                  <c:v>2.5988261084788911E-2</c:v>
                </c:pt>
                <c:pt idx="7">
                  <c:v>2.5947476018241863E-2</c:v>
                </c:pt>
                <c:pt idx="8">
                  <c:v>2.5413681117583381E-2</c:v>
                </c:pt>
                <c:pt idx="9">
                  <c:v>2.585924713584288E-2</c:v>
                </c:pt>
                <c:pt idx="10">
                  <c:v>2.3195111822981552E-2</c:v>
                </c:pt>
                <c:pt idx="11">
                  <c:v>2.4042887312503383E-2</c:v>
                </c:pt>
                <c:pt idx="12">
                  <c:v>2.5990903183885639E-2</c:v>
                </c:pt>
                <c:pt idx="13">
                  <c:v>2.4047744426891348E-2</c:v>
                </c:pt>
                <c:pt idx="14">
                  <c:v>2.539966344131258E-2</c:v>
                </c:pt>
              </c:numCache>
            </c:numRef>
          </c:yVal>
          <c:smooth val="0"/>
          <c:extLst>
            <c:ext xmlns:c16="http://schemas.microsoft.com/office/drawing/2014/chart" uri="{C3380CC4-5D6E-409C-BE32-E72D297353CC}">
              <c16:uniqueId val="{00000000-C49F-4E22-97E2-1D258826B36E}"/>
            </c:ext>
          </c:extLst>
        </c:ser>
        <c:dLbls>
          <c:showLegendKey val="0"/>
          <c:showVal val="0"/>
          <c:showCatName val="0"/>
          <c:showSerName val="0"/>
          <c:showPercent val="0"/>
          <c:showBubbleSize val="0"/>
        </c:dLbls>
        <c:axId val="435833640"/>
        <c:axId val="435837952"/>
      </c:scatterChart>
      <c:valAx>
        <c:axId val="435833640"/>
        <c:scaling>
          <c:orientation val="minMax"/>
          <c:min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SeGA</a:t>
                </a:r>
                <a:endParaRPr lang="zh-CN"/>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5837952"/>
        <c:crosses val="autoZero"/>
        <c:crossBetween val="midCat"/>
        <c:majorUnit val="1"/>
      </c:valAx>
      <c:valAx>
        <c:axId val="43583795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Ratio of Gated/Ungated</a:t>
                </a:r>
                <a:endParaRPr lang="zh-CN"/>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0%" sourceLinked="0"/>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5833640"/>
        <c:crosses val="autoZero"/>
        <c:crossBetween val="midCat"/>
      </c:valAx>
      <c:spPr>
        <a:noFill/>
        <a:ln>
          <a:noFill/>
        </a:ln>
        <a:effectLst/>
      </c:spPr>
    </c:plotArea>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solidFill>
                <a:latin typeface="+mn-lt"/>
                <a:ea typeface="+mn-ea"/>
                <a:cs typeface="+mn-cs"/>
              </a:defRPr>
            </a:pPr>
            <a:r>
              <a:rPr lang="en-US" sz="1600" dirty="0"/>
              <a:t>25</a:t>
            </a:r>
            <a:r>
              <a:rPr lang="en-US" altLang="zh-CN" sz="1600" dirty="0"/>
              <a:t>Si</a:t>
            </a:r>
            <a:r>
              <a:rPr lang="en-US" altLang="zh-CN" sz="1600" baseline="0" dirty="0"/>
              <a:t> β</a:t>
            </a:r>
            <a:r>
              <a:rPr lang="en-US" altLang="zh-CN" sz="1600" baseline="0" dirty="0" err="1"/>
              <a:t>pγ</a:t>
            </a:r>
            <a:r>
              <a:rPr lang="en-US" altLang="zh-CN" sz="1600" baseline="0" dirty="0"/>
              <a:t> </a:t>
            </a:r>
            <a:r>
              <a:rPr lang="en-US" sz="1600" dirty="0"/>
              <a:t>1369 gated/</a:t>
            </a:r>
            <a:r>
              <a:rPr lang="en-US" sz="1600" dirty="0" err="1"/>
              <a:t>ungated</a:t>
            </a:r>
            <a:endParaRPr lang="en-US" sz="1600" dirty="0"/>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656947584522232"/>
          <c:y val="0.17770897832817337"/>
          <c:w val="0.76978110409466138"/>
          <c:h val="0.58052997245313376"/>
        </c:manualLayout>
      </c:layout>
      <c:scatterChart>
        <c:scatterStyle val="lineMarker"/>
        <c:varyColors val="0"/>
        <c:ser>
          <c:idx val="0"/>
          <c:order val="0"/>
          <c:tx>
            <c:strRef>
              <c:f>eff!$C$40</c:f>
              <c:strCache>
                <c:ptCount val="1"/>
                <c:pt idx="0">
                  <c:v>1369 gated</c:v>
                </c:pt>
              </c:strCache>
            </c:strRef>
          </c:tx>
          <c:spPr>
            <a:ln w="25400" cap="rnd">
              <a:noFill/>
              <a:round/>
            </a:ln>
            <a:effectLst/>
          </c:spPr>
          <c:marker>
            <c:symbol val="circle"/>
            <c:size val="6"/>
            <c:spPr>
              <a:solidFill>
                <a:srgbClr val="0000FF"/>
              </a:solidFill>
              <a:ln w="9525">
                <a:solidFill>
                  <a:srgbClr val="0000FF"/>
                </a:solidFill>
              </a:ln>
              <a:effectLst/>
            </c:spPr>
          </c:marker>
          <c:errBars>
            <c:errDir val="y"/>
            <c:errBarType val="both"/>
            <c:errValType val="cust"/>
            <c:noEndCap val="0"/>
            <c:plus>
              <c:numRef>
                <c:f>eff!$M$41:$M$55</c:f>
                <c:numCache>
                  <c:formatCode>General</c:formatCode>
                  <c:ptCount val="15"/>
                  <c:pt idx="0">
                    <c:v>3.3824905314961584E-3</c:v>
                  </c:pt>
                  <c:pt idx="1">
                    <c:v>3.539642304555161E-3</c:v>
                  </c:pt>
                  <c:pt idx="2">
                    <c:v>3.5691285511822773E-3</c:v>
                  </c:pt>
                  <c:pt idx="3">
                    <c:v>3.7243961239724339E-3</c:v>
                  </c:pt>
                  <c:pt idx="4">
                    <c:v>3.7099139878676215E-3</c:v>
                  </c:pt>
                  <c:pt idx="5">
                    <c:v>3.7270527344985577E-3</c:v>
                  </c:pt>
                  <c:pt idx="6">
                    <c:v>3.5113508346144994E-3</c:v>
                  </c:pt>
                  <c:pt idx="7">
                    <c:v>3.2458838430467702E-3</c:v>
                  </c:pt>
                  <c:pt idx="8">
                    <c:v>4.0853916274686212E-3</c:v>
                  </c:pt>
                  <c:pt idx="9">
                    <c:v>4.2798660946453881E-3</c:v>
                  </c:pt>
                  <c:pt idx="10">
                    <c:v>4.3120740793704563E-3</c:v>
                  </c:pt>
                  <c:pt idx="11">
                    <c:v>4.7189012359780654E-3</c:v>
                  </c:pt>
                  <c:pt idx="12">
                    <c:v>4.6571525515357879E-3</c:v>
                  </c:pt>
                  <c:pt idx="13">
                    <c:v>4.5355962741450177E-3</c:v>
                  </c:pt>
                  <c:pt idx="14">
                    <c:v>4.118326793753924E-3</c:v>
                  </c:pt>
                </c:numCache>
              </c:numRef>
            </c:plus>
            <c:minus>
              <c:numRef>
                <c:f>eff!$M$41:$M$55</c:f>
                <c:numCache>
                  <c:formatCode>General</c:formatCode>
                  <c:ptCount val="15"/>
                  <c:pt idx="0">
                    <c:v>3.3824905314961584E-3</c:v>
                  </c:pt>
                  <c:pt idx="1">
                    <c:v>3.539642304555161E-3</c:v>
                  </c:pt>
                  <c:pt idx="2">
                    <c:v>3.5691285511822773E-3</c:v>
                  </c:pt>
                  <c:pt idx="3">
                    <c:v>3.7243961239724339E-3</c:v>
                  </c:pt>
                  <c:pt idx="4">
                    <c:v>3.7099139878676215E-3</c:v>
                  </c:pt>
                  <c:pt idx="5">
                    <c:v>3.7270527344985577E-3</c:v>
                  </c:pt>
                  <c:pt idx="6">
                    <c:v>3.5113508346144994E-3</c:v>
                  </c:pt>
                  <c:pt idx="7">
                    <c:v>3.2458838430467702E-3</c:v>
                  </c:pt>
                  <c:pt idx="8">
                    <c:v>4.0853916274686212E-3</c:v>
                  </c:pt>
                  <c:pt idx="9">
                    <c:v>4.2798660946453881E-3</c:v>
                  </c:pt>
                  <c:pt idx="10">
                    <c:v>4.3120740793704563E-3</c:v>
                  </c:pt>
                  <c:pt idx="11">
                    <c:v>4.7189012359780654E-3</c:v>
                  </c:pt>
                  <c:pt idx="12">
                    <c:v>4.6571525515357879E-3</c:v>
                  </c:pt>
                  <c:pt idx="13">
                    <c:v>4.5355962741450177E-3</c:v>
                  </c:pt>
                  <c:pt idx="14">
                    <c:v>4.118326793753924E-3</c:v>
                  </c:pt>
                </c:numCache>
              </c:numRef>
            </c:minus>
            <c:spPr>
              <a:noFill/>
              <a:ln w="9525" cap="flat" cmpd="sng" algn="ctr">
                <a:solidFill>
                  <a:srgbClr val="0000FF"/>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eff!$A$41:$A$55</c:f>
              <c:numCache>
                <c:formatCode>General</c:formatCode>
                <c:ptCount val="15"/>
                <c:pt idx="0">
                  <c:v>0</c:v>
                </c:pt>
                <c:pt idx="1">
                  <c:v>1</c:v>
                </c:pt>
                <c:pt idx="2">
                  <c:v>2</c:v>
                </c:pt>
                <c:pt idx="3">
                  <c:v>3</c:v>
                </c:pt>
                <c:pt idx="4">
                  <c:v>4</c:v>
                </c:pt>
                <c:pt idx="5">
                  <c:v>5</c:v>
                </c:pt>
                <c:pt idx="6">
                  <c:v>6</c:v>
                </c:pt>
                <c:pt idx="7">
                  <c:v>7</c:v>
                </c:pt>
                <c:pt idx="8">
                  <c:v>9</c:v>
                </c:pt>
                <c:pt idx="9">
                  <c:v>10</c:v>
                </c:pt>
                <c:pt idx="10">
                  <c:v>12</c:v>
                </c:pt>
                <c:pt idx="11">
                  <c:v>13</c:v>
                </c:pt>
                <c:pt idx="12">
                  <c:v>11</c:v>
                </c:pt>
                <c:pt idx="13">
                  <c:v>14</c:v>
                </c:pt>
                <c:pt idx="14">
                  <c:v>15</c:v>
                </c:pt>
              </c:numCache>
            </c:numRef>
          </c:xVal>
          <c:yVal>
            <c:numRef>
              <c:f>eff!$L$41:$L$55</c:f>
              <c:numCache>
                <c:formatCode>0.000</c:formatCode>
                <c:ptCount val="15"/>
                <c:pt idx="0">
                  <c:v>0.2361815937457139</c:v>
                </c:pt>
                <c:pt idx="1">
                  <c:v>0.23631451422690139</c:v>
                </c:pt>
                <c:pt idx="2">
                  <c:v>0.23480954263872414</c:v>
                </c:pt>
                <c:pt idx="3">
                  <c:v>0.23419316136772644</c:v>
                </c:pt>
                <c:pt idx="4">
                  <c:v>0.24205731550997986</c:v>
                </c:pt>
                <c:pt idx="5">
                  <c:v>0.24023870020280194</c:v>
                </c:pt>
                <c:pt idx="6">
                  <c:v>0.23994529744514204</c:v>
                </c:pt>
                <c:pt idx="7">
                  <c:v>0.23206883210199533</c:v>
                </c:pt>
                <c:pt idx="8">
                  <c:v>0.23487268018990073</c:v>
                </c:pt>
                <c:pt idx="9">
                  <c:v>0.23262424939312637</c:v>
                </c:pt>
                <c:pt idx="10">
                  <c:v>0.23765724761362919</c:v>
                </c:pt>
                <c:pt idx="11">
                  <c:v>0.23711379336521674</c:v>
                </c:pt>
                <c:pt idx="12">
                  <c:v>0.24501404244729638</c:v>
                </c:pt>
                <c:pt idx="13">
                  <c:v>0.25026298487836951</c:v>
                </c:pt>
                <c:pt idx="14">
                  <c:v>0.23584521384928717</c:v>
                </c:pt>
              </c:numCache>
            </c:numRef>
          </c:yVal>
          <c:smooth val="0"/>
          <c:extLst>
            <c:ext xmlns:c16="http://schemas.microsoft.com/office/drawing/2014/chart" uri="{C3380CC4-5D6E-409C-BE32-E72D297353CC}">
              <c16:uniqueId val="{00000000-B9EA-495D-8A0E-A50854B63A6E}"/>
            </c:ext>
          </c:extLst>
        </c:ser>
        <c:dLbls>
          <c:showLegendKey val="0"/>
          <c:showVal val="0"/>
          <c:showCatName val="0"/>
          <c:showSerName val="0"/>
          <c:showPercent val="0"/>
          <c:showBubbleSize val="0"/>
        </c:dLbls>
        <c:axId val="435837168"/>
        <c:axId val="435837560"/>
      </c:scatterChart>
      <c:valAx>
        <c:axId val="435837168"/>
        <c:scaling>
          <c:orientation val="minMax"/>
          <c:min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SeGA</a:t>
                </a:r>
                <a:endParaRPr lang="zh-CN"/>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5837560"/>
        <c:crosses val="autoZero"/>
        <c:crossBetween val="midCat"/>
        <c:majorUnit val="1"/>
      </c:valAx>
      <c:valAx>
        <c:axId val="435837560"/>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dirty="0"/>
                  <a:t>Ratio of Gated/</a:t>
                </a:r>
                <a:r>
                  <a:rPr lang="en-US" dirty="0" err="1"/>
                  <a:t>Ungated</a:t>
                </a:r>
                <a:endParaRPr lang="zh-CN" dirty="0"/>
              </a:p>
            </c:rich>
          </c:tx>
          <c:layout>
            <c:manualLayout>
              <c:xMode val="edge"/>
              <c:yMode val="edge"/>
              <c:x val="1.2962067860329338E-2"/>
              <c:y val="0.16532507739938079"/>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 sourceLinked="0"/>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5837168"/>
        <c:crosses val="autoZero"/>
        <c:crossBetween val="midCat"/>
      </c:valAx>
      <c:spPr>
        <a:noFill/>
        <a:ln>
          <a:noFill/>
        </a:ln>
        <a:effectLst/>
      </c:spPr>
    </c:plotArea>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solidFill>
                <a:latin typeface="+mn-lt"/>
                <a:ea typeface="+mn-ea"/>
                <a:cs typeface="+mn-cs"/>
              </a:defRPr>
            </a:pPr>
            <a:r>
              <a:rPr lang="en-US" sz="1600" b="0" i="0" u="none" strike="noStrike" baseline="0" dirty="0">
                <a:effectLst/>
              </a:rPr>
              <a:t>25Si β</a:t>
            </a:r>
            <a:r>
              <a:rPr lang="en-US" sz="1600" b="0" i="0" u="none" strike="noStrike" baseline="0" dirty="0" err="1">
                <a:effectLst/>
              </a:rPr>
              <a:t>pγ</a:t>
            </a:r>
            <a:r>
              <a:rPr lang="en-US" sz="1600" b="0" i="0" u="none" strike="noStrike" baseline="0" dirty="0">
                <a:effectLst/>
              </a:rPr>
              <a:t> </a:t>
            </a:r>
            <a:r>
              <a:rPr lang="en-US" sz="1600" dirty="0"/>
              <a:t>2754 gated/</a:t>
            </a:r>
            <a:r>
              <a:rPr lang="en-US" sz="1600" dirty="0" err="1"/>
              <a:t>ungated</a:t>
            </a:r>
            <a:endParaRPr lang="en-US" sz="1600" dirty="0"/>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7229541851822974"/>
          <c:y val="0.17770897832817337"/>
          <c:w val="0.76318044402865481"/>
          <c:h val="0.58052997245313376"/>
        </c:manualLayout>
      </c:layout>
      <c:scatterChart>
        <c:scatterStyle val="lineMarker"/>
        <c:varyColors val="0"/>
        <c:ser>
          <c:idx val="0"/>
          <c:order val="0"/>
          <c:tx>
            <c:strRef>
              <c:f>eff!$C$40</c:f>
              <c:strCache>
                <c:ptCount val="1"/>
                <c:pt idx="0">
                  <c:v>1369 gated</c:v>
                </c:pt>
              </c:strCache>
            </c:strRef>
          </c:tx>
          <c:spPr>
            <a:ln w="25400" cap="rnd">
              <a:noFill/>
              <a:round/>
            </a:ln>
            <a:effectLst/>
          </c:spPr>
          <c:marker>
            <c:symbol val="circle"/>
            <c:size val="6"/>
            <c:spPr>
              <a:solidFill>
                <a:srgbClr val="0000FF"/>
              </a:solidFill>
              <a:ln w="9525">
                <a:solidFill>
                  <a:srgbClr val="0000FF"/>
                </a:solidFill>
              </a:ln>
              <a:effectLst/>
            </c:spPr>
          </c:marker>
          <c:errBars>
            <c:errDir val="y"/>
            <c:errBarType val="both"/>
            <c:errValType val="cust"/>
            <c:noEndCap val="0"/>
            <c:plus>
              <c:numRef>
                <c:f>eff!$M$110:$M$124</c:f>
                <c:numCache>
                  <c:formatCode>General</c:formatCode>
                  <c:ptCount val="15"/>
                  <c:pt idx="0">
                    <c:v>2.0825373794984527E-2</c:v>
                  </c:pt>
                  <c:pt idx="1">
                    <c:v>2.4997473240084223E-2</c:v>
                  </c:pt>
                  <c:pt idx="2">
                    <c:v>2.1042693750980525E-2</c:v>
                  </c:pt>
                  <c:pt idx="3">
                    <c:v>2.4217397559130247E-2</c:v>
                  </c:pt>
                  <c:pt idx="4">
                    <c:v>2.1622750030513203E-2</c:v>
                  </c:pt>
                  <c:pt idx="5">
                    <c:v>2.2688320940676399E-2</c:v>
                  </c:pt>
                  <c:pt idx="6">
                    <c:v>2.0625745321945149E-2</c:v>
                  </c:pt>
                  <c:pt idx="7">
                    <c:v>1.8357433311433122E-2</c:v>
                  </c:pt>
                  <c:pt idx="8">
                    <c:v>2.3663542972769378E-2</c:v>
                  </c:pt>
                  <c:pt idx="9">
                    <c:v>2.5695677891953234E-2</c:v>
                  </c:pt>
                  <c:pt idx="10">
                    <c:v>2.973794753791164E-2</c:v>
                  </c:pt>
                  <c:pt idx="11">
                    <c:v>2.867546821340174E-2</c:v>
                  </c:pt>
                  <c:pt idx="12">
                    <c:v>3.527648154991133E-2</c:v>
                  </c:pt>
                  <c:pt idx="13">
                    <c:v>3.0904103328942771E-2</c:v>
                  </c:pt>
                  <c:pt idx="14">
                    <c:v>2.657170744495601E-2</c:v>
                  </c:pt>
                </c:numCache>
              </c:numRef>
            </c:plus>
            <c:minus>
              <c:numRef>
                <c:f>eff!$M$110:$M$124</c:f>
                <c:numCache>
                  <c:formatCode>General</c:formatCode>
                  <c:ptCount val="15"/>
                  <c:pt idx="0">
                    <c:v>2.0825373794984527E-2</c:v>
                  </c:pt>
                  <c:pt idx="1">
                    <c:v>2.4997473240084223E-2</c:v>
                  </c:pt>
                  <c:pt idx="2">
                    <c:v>2.1042693750980525E-2</c:v>
                  </c:pt>
                  <c:pt idx="3">
                    <c:v>2.4217397559130247E-2</c:v>
                  </c:pt>
                  <c:pt idx="4">
                    <c:v>2.1622750030513203E-2</c:v>
                  </c:pt>
                  <c:pt idx="5">
                    <c:v>2.2688320940676399E-2</c:v>
                  </c:pt>
                  <c:pt idx="6">
                    <c:v>2.0625745321945149E-2</c:v>
                  </c:pt>
                  <c:pt idx="7">
                    <c:v>1.8357433311433122E-2</c:v>
                  </c:pt>
                  <c:pt idx="8">
                    <c:v>2.3663542972769378E-2</c:v>
                  </c:pt>
                  <c:pt idx="9">
                    <c:v>2.5695677891953234E-2</c:v>
                  </c:pt>
                  <c:pt idx="10">
                    <c:v>2.973794753791164E-2</c:v>
                  </c:pt>
                  <c:pt idx="11">
                    <c:v>2.867546821340174E-2</c:v>
                  </c:pt>
                  <c:pt idx="12">
                    <c:v>3.527648154991133E-2</c:v>
                  </c:pt>
                  <c:pt idx="13">
                    <c:v>3.0904103328942771E-2</c:v>
                  </c:pt>
                  <c:pt idx="14">
                    <c:v>2.657170744495601E-2</c:v>
                  </c:pt>
                </c:numCache>
              </c:numRef>
            </c:minus>
            <c:spPr>
              <a:noFill/>
              <a:ln w="15875" cap="flat" cmpd="sng" algn="ctr">
                <a:solidFill>
                  <a:srgbClr val="0000FF"/>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eff!$A$60:$A$74</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eff!$L$110:$L$124</c:f>
              <c:numCache>
                <c:formatCode>0.000</c:formatCode>
                <c:ptCount val="15"/>
                <c:pt idx="0">
                  <c:v>0.23920994879297733</c:v>
                </c:pt>
                <c:pt idx="1">
                  <c:v>0.27515583259127335</c:v>
                </c:pt>
                <c:pt idx="2">
                  <c:v>0.22348178137651822</c:v>
                </c:pt>
                <c:pt idx="3">
                  <c:v>0.24810606060606061</c:v>
                </c:pt>
                <c:pt idx="4">
                  <c:v>0.22949461474730737</c:v>
                </c:pt>
                <c:pt idx="5">
                  <c:v>0.22714681440443213</c:v>
                </c:pt>
                <c:pt idx="6">
                  <c:v>0.2172164119066774</c:v>
                </c:pt>
                <c:pt idx="7">
                  <c:v>0.21460892049127342</c:v>
                </c:pt>
                <c:pt idx="8">
                  <c:v>0.21812434141201265</c:v>
                </c:pt>
                <c:pt idx="9">
                  <c:v>0.22342995169082125</c:v>
                </c:pt>
                <c:pt idx="10">
                  <c:v>0.23759398496240602</c:v>
                </c:pt>
                <c:pt idx="11">
                  <c:v>0.25761421319796957</c:v>
                </c:pt>
                <c:pt idx="12">
                  <c:v>0.29344262295081969</c:v>
                </c:pt>
                <c:pt idx="13">
                  <c:v>0.28289473684210525</c:v>
                </c:pt>
                <c:pt idx="14">
                  <c:v>0.2392857142857143</c:v>
                </c:pt>
              </c:numCache>
            </c:numRef>
          </c:yVal>
          <c:smooth val="0"/>
          <c:extLst>
            <c:ext xmlns:c16="http://schemas.microsoft.com/office/drawing/2014/chart" uri="{C3380CC4-5D6E-409C-BE32-E72D297353CC}">
              <c16:uniqueId val="{00000000-34D6-4E2C-A469-F4C567097105}"/>
            </c:ext>
          </c:extLst>
        </c:ser>
        <c:dLbls>
          <c:showLegendKey val="0"/>
          <c:showVal val="0"/>
          <c:showCatName val="0"/>
          <c:showSerName val="0"/>
          <c:showPercent val="0"/>
          <c:showBubbleSize val="0"/>
        </c:dLbls>
        <c:axId val="435839128"/>
        <c:axId val="435832072"/>
      </c:scatterChart>
      <c:valAx>
        <c:axId val="435839128"/>
        <c:scaling>
          <c:orientation val="minMax"/>
          <c:min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SeGA</a:t>
                </a:r>
                <a:endParaRPr lang="zh-CN"/>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5832072"/>
        <c:crosses val="autoZero"/>
        <c:crossBetween val="midCat"/>
        <c:majorUnit val="1"/>
      </c:valAx>
      <c:valAx>
        <c:axId val="43583207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Ratio of Gated/Ungated</a:t>
                </a:r>
                <a:endParaRPr lang="zh-CN"/>
              </a:p>
            </c:rich>
          </c:tx>
          <c:layout>
            <c:manualLayout>
              <c:xMode val="edge"/>
              <c:yMode val="edge"/>
              <c:x val="1.7141966165120443E-2"/>
              <c:y val="0.17770897832817337"/>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 sourceLinked="0"/>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5839128"/>
        <c:crosses val="autoZero"/>
        <c:crossBetween val="midCat"/>
      </c:valAx>
      <c:spPr>
        <a:noFill/>
        <a:ln>
          <a:noFill/>
        </a:ln>
        <a:effectLst/>
      </c:spPr>
    </c:plotArea>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solidFill>
                <a:latin typeface="+mn-lt"/>
                <a:ea typeface="+mn-ea"/>
                <a:cs typeface="+mn-cs"/>
              </a:defRPr>
            </a:pPr>
            <a:r>
              <a:rPr lang="en-US" sz="1600" dirty="0"/>
              <a:t>23Al </a:t>
            </a:r>
            <a:r>
              <a:rPr lang="en-US" altLang="zh-CN" sz="1600" dirty="0"/>
              <a:t>βγ </a:t>
            </a:r>
            <a:r>
              <a:rPr lang="en-US" sz="1600" dirty="0"/>
              <a:t>451 gated/</a:t>
            </a:r>
            <a:r>
              <a:rPr lang="en-US" sz="1600" dirty="0" err="1"/>
              <a:t>ungated</a:t>
            </a:r>
            <a:endParaRPr lang="en-US" sz="1600" dirty="0"/>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4809299827620556"/>
          <c:y val="0.17770897832817337"/>
          <c:w val="0.81818594457870986"/>
          <c:h val="0.58052997245313376"/>
        </c:manualLayout>
      </c:layout>
      <c:scatterChart>
        <c:scatterStyle val="lineMarker"/>
        <c:varyColors val="0"/>
        <c:ser>
          <c:idx val="0"/>
          <c:order val="0"/>
          <c:tx>
            <c:strRef>
              <c:f>updown!$C$40</c:f>
              <c:strCache>
                <c:ptCount val="1"/>
                <c:pt idx="0">
                  <c:v>1369 gated</c:v>
                </c:pt>
              </c:strCache>
            </c:strRef>
          </c:tx>
          <c:spPr>
            <a:ln w="25400" cap="rnd">
              <a:noFill/>
              <a:round/>
            </a:ln>
            <a:effectLst/>
          </c:spPr>
          <c:marker>
            <c:symbol val="circle"/>
            <c:size val="6"/>
            <c:spPr>
              <a:solidFill>
                <a:srgbClr val="0000FF"/>
              </a:solidFill>
              <a:ln w="9525">
                <a:solidFill>
                  <a:srgbClr val="0000FF"/>
                </a:solidFill>
              </a:ln>
              <a:effectLst/>
            </c:spPr>
          </c:marker>
          <c:errBars>
            <c:errDir val="y"/>
            <c:errBarType val="both"/>
            <c:errValType val="cust"/>
            <c:noEndCap val="0"/>
            <c:plus>
              <c:numRef>
                <c:f>updown!$M$186:$M$200</c:f>
                <c:numCache>
                  <c:formatCode>General</c:formatCode>
                  <c:ptCount val="15"/>
                  <c:pt idx="0">
                    <c:v>6.2735029789080907E-4</c:v>
                  </c:pt>
                  <c:pt idx="1">
                    <c:v>6.6261193032060572E-4</c:v>
                  </c:pt>
                  <c:pt idx="2">
                    <c:v>6.3785881561673858E-4</c:v>
                  </c:pt>
                  <c:pt idx="3">
                    <c:v>6.5240490583790738E-4</c:v>
                  </c:pt>
                  <c:pt idx="4">
                    <c:v>6.2076630057201685E-4</c:v>
                  </c:pt>
                  <c:pt idx="5">
                    <c:v>6.5785717333975203E-4</c:v>
                  </c:pt>
                  <c:pt idx="6">
                    <c:v>6.2249330648966113E-4</c:v>
                  </c:pt>
                  <c:pt idx="7">
                    <c:v>5.8926391821979764E-4</c:v>
                  </c:pt>
                  <c:pt idx="8">
                    <c:v>9.9447116988991163E-4</c:v>
                  </c:pt>
                  <c:pt idx="9">
                    <c:v>1.0151512325435902E-3</c:v>
                  </c:pt>
                  <c:pt idx="10">
                    <c:v>9.7973947082947163E-4</c:v>
                  </c:pt>
                  <c:pt idx="11">
                    <c:v>9.7222846799583458E-4</c:v>
                  </c:pt>
                  <c:pt idx="12">
                    <c:v>1.049354996957417E-3</c:v>
                  </c:pt>
                  <c:pt idx="13">
                    <c:v>1.0893056814764207E-3</c:v>
                  </c:pt>
                  <c:pt idx="14">
                    <c:v>1.0295524617156774E-3</c:v>
                  </c:pt>
                </c:numCache>
              </c:numRef>
            </c:plus>
            <c:minus>
              <c:numRef>
                <c:f>updown!$M$186:$M$200</c:f>
                <c:numCache>
                  <c:formatCode>General</c:formatCode>
                  <c:ptCount val="15"/>
                  <c:pt idx="0">
                    <c:v>6.2735029789080907E-4</c:v>
                  </c:pt>
                  <c:pt idx="1">
                    <c:v>6.6261193032060572E-4</c:v>
                  </c:pt>
                  <c:pt idx="2">
                    <c:v>6.3785881561673858E-4</c:v>
                  </c:pt>
                  <c:pt idx="3">
                    <c:v>6.5240490583790738E-4</c:v>
                  </c:pt>
                  <c:pt idx="4">
                    <c:v>6.2076630057201685E-4</c:v>
                  </c:pt>
                  <c:pt idx="5">
                    <c:v>6.5785717333975203E-4</c:v>
                  </c:pt>
                  <c:pt idx="6">
                    <c:v>6.2249330648966113E-4</c:v>
                  </c:pt>
                  <c:pt idx="7">
                    <c:v>5.8926391821979764E-4</c:v>
                  </c:pt>
                  <c:pt idx="8">
                    <c:v>9.9447116988991163E-4</c:v>
                  </c:pt>
                  <c:pt idx="9">
                    <c:v>1.0151512325435902E-3</c:v>
                  </c:pt>
                  <c:pt idx="10">
                    <c:v>9.7973947082947163E-4</c:v>
                  </c:pt>
                  <c:pt idx="11">
                    <c:v>9.7222846799583458E-4</c:v>
                  </c:pt>
                  <c:pt idx="12">
                    <c:v>1.049354996957417E-3</c:v>
                  </c:pt>
                  <c:pt idx="13">
                    <c:v>1.0893056814764207E-3</c:v>
                  </c:pt>
                  <c:pt idx="14">
                    <c:v>1.0295524617156774E-3</c:v>
                  </c:pt>
                </c:numCache>
              </c:numRef>
            </c:minus>
            <c:spPr>
              <a:noFill/>
              <a:ln w="15875" cap="flat" cmpd="sng" algn="ctr">
                <a:solidFill>
                  <a:srgbClr val="0000FF"/>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updown!$A$186:$A$200</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updown!$L$186:$L$200</c:f>
              <c:numCache>
                <c:formatCode>0.000</c:formatCode>
                <c:ptCount val="15"/>
                <c:pt idx="0">
                  <c:v>2.7794807502875919E-2</c:v>
                </c:pt>
                <c:pt idx="1">
                  <c:v>2.8608941506464054E-2</c:v>
                </c:pt>
                <c:pt idx="2">
                  <c:v>2.6002348599228318E-2</c:v>
                </c:pt>
                <c:pt idx="3">
                  <c:v>2.5466339610955822E-2</c:v>
                </c:pt>
                <c:pt idx="4">
                  <c:v>2.5591143673055889E-2</c:v>
                </c:pt>
                <c:pt idx="5">
                  <c:v>2.7321856714438798E-2</c:v>
                </c:pt>
                <c:pt idx="6">
                  <c:v>2.6033090822047977E-2</c:v>
                </c:pt>
                <c:pt idx="7">
                  <c:v>2.5431571098550668E-2</c:v>
                </c:pt>
                <c:pt idx="8">
                  <c:v>3.1925432276657062E-2</c:v>
                </c:pt>
                <c:pt idx="9">
                  <c:v>2.9012771832930617E-2</c:v>
                </c:pt>
                <c:pt idx="10">
                  <c:v>2.6846338660816881E-2</c:v>
                </c:pt>
                <c:pt idx="11">
                  <c:v>3.0049471691198926E-2</c:v>
                </c:pt>
                <c:pt idx="12">
                  <c:v>2.956021491759683E-2</c:v>
                </c:pt>
                <c:pt idx="13">
                  <c:v>3.0023980815347722E-2</c:v>
                </c:pt>
                <c:pt idx="14">
                  <c:v>3.1746545419242093E-2</c:v>
                </c:pt>
              </c:numCache>
            </c:numRef>
          </c:yVal>
          <c:smooth val="0"/>
          <c:extLst>
            <c:ext xmlns:c16="http://schemas.microsoft.com/office/drawing/2014/chart" uri="{C3380CC4-5D6E-409C-BE32-E72D297353CC}">
              <c16:uniqueId val="{00000000-A192-495E-9321-35A6BFFD0601}"/>
            </c:ext>
          </c:extLst>
        </c:ser>
        <c:dLbls>
          <c:showLegendKey val="0"/>
          <c:showVal val="0"/>
          <c:showCatName val="0"/>
          <c:showSerName val="0"/>
          <c:showPercent val="0"/>
          <c:showBubbleSize val="0"/>
        </c:dLbls>
        <c:axId val="436967232"/>
        <c:axId val="436961352"/>
      </c:scatterChart>
      <c:valAx>
        <c:axId val="436967232"/>
        <c:scaling>
          <c:orientation val="minMax"/>
          <c:min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SeGA</a:t>
                </a:r>
                <a:endParaRPr lang="zh-CN"/>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6961352"/>
        <c:crosses val="autoZero"/>
        <c:crossBetween val="midCat"/>
        <c:majorUnit val="1"/>
      </c:valAx>
      <c:valAx>
        <c:axId val="436961352"/>
        <c:scaling>
          <c:orientation val="minMax"/>
          <c:max val="3.5000000000000003E-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Ratio of Gated/Ungated</a:t>
                </a:r>
                <a:endParaRPr lang="zh-CN"/>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0%" sourceLinked="0"/>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6967232"/>
        <c:crosses val="autoZero"/>
        <c:crossBetween val="midCat"/>
      </c:valAx>
      <c:spPr>
        <a:noFill/>
        <a:ln>
          <a:noFill/>
        </a:ln>
        <a:effectLst/>
      </c:spPr>
    </c:plotArea>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solidFill>
                <a:latin typeface="+mn-lt"/>
                <a:ea typeface="+mn-ea"/>
                <a:cs typeface="+mn-cs"/>
              </a:defRPr>
            </a:pPr>
            <a:r>
              <a:rPr lang="en-US" sz="1600" dirty="0"/>
              <a:t>23Al </a:t>
            </a:r>
            <a:r>
              <a:rPr lang="en-US" sz="1600" b="0" i="0" u="none" strike="noStrike" baseline="0" dirty="0">
                <a:effectLst/>
              </a:rPr>
              <a:t>βγ </a:t>
            </a:r>
            <a:r>
              <a:rPr lang="en-US" sz="1600" dirty="0"/>
              <a:t>7801 gated/</a:t>
            </a:r>
            <a:r>
              <a:rPr lang="en-US" sz="1600" dirty="0" err="1"/>
              <a:t>ungated</a:t>
            </a:r>
            <a:endParaRPr lang="en-US" sz="1600" dirty="0"/>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4369299687668358"/>
          <c:y val="0.17770897832817337"/>
          <c:w val="0.81818594457870986"/>
          <c:h val="0.58052997245313376"/>
        </c:manualLayout>
      </c:layout>
      <c:scatterChart>
        <c:scatterStyle val="lineMarker"/>
        <c:varyColors val="0"/>
        <c:ser>
          <c:idx val="0"/>
          <c:order val="0"/>
          <c:tx>
            <c:strRef>
              <c:f>updown!$C$40</c:f>
              <c:strCache>
                <c:ptCount val="1"/>
                <c:pt idx="0">
                  <c:v>1369 gated</c:v>
                </c:pt>
              </c:strCache>
            </c:strRef>
          </c:tx>
          <c:spPr>
            <a:ln w="25400" cap="rnd">
              <a:noFill/>
              <a:round/>
            </a:ln>
            <a:effectLst/>
          </c:spPr>
          <c:marker>
            <c:symbol val="circle"/>
            <c:size val="6"/>
            <c:spPr>
              <a:solidFill>
                <a:srgbClr val="0000FF"/>
              </a:solidFill>
              <a:ln w="9525">
                <a:solidFill>
                  <a:srgbClr val="0000FF"/>
                </a:solidFill>
              </a:ln>
              <a:effectLst/>
            </c:spPr>
          </c:marker>
          <c:errBars>
            <c:errDir val="y"/>
            <c:errBarType val="both"/>
            <c:errValType val="cust"/>
            <c:noEndCap val="0"/>
            <c:plus>
              <c:numRef>
                <c:f>updown!$M$222:$M$236</c:f>
                <c:numCache>
                  <c:formatCode>General</c:formatCode>
                  <c:ptCount val="15"/>
                  <c:pt idx="0">
                    <c:v>5.0290268190359864E-3</c:v>
                  </c:pt>
                  <c:pt idx="1">
                    <c:v>5.0586466360198167E-3</c:v>
                  </c:pt>
                  <c:pt idx="2">
                    <c:v>5.0992917153557041E-3</c:v>
                  </c:pt>
                  <c:pt idx="3">
                    <c:v>6.2078736393035867E-3</c:v>
                  </c:pt>
                  <c:pt idx="4">
                    <c:v>4.4580524302978387E-3</c:v>
                  </c:pt>
                  <c:pt idx="5">
                    <c:v>5.516032216387432E-3</c:v>
                  </c:pt>
                  <c:pt idx="6">
                    <c:v>6.2183541905862063E-3</c:v>
                  </c:pt>
                  <c:pt idx="7">
                    <c:v>4.1649478940182947E-3</c:v>
                  </c:pt>
                  <c:pt idx="8">
                    <c:v>7.8772815913387782E-3</c:v>
                  </c:pt>
                  <c:pt idx="9">
                    <c:v>6.3299595341461132E-3</c:v>
                  </c:pt>
                  <c:pt idx="10">
                    <c:v>8.3587538953627267E-3</c:v>
                  </c:pt>
                  <c:pt idx="11">
                    <c:v>7.9068403675192564E-3</c:v>
                  </c:pt>
                  <c:pt idx="12">
                    <c:v>7.2266892317795007E-3</c:v>
                  </c:pt>
                  <c:pt idx="13">
                    <c:v>6.8903296977153809E-3</c:v>
                  </c:pt>
                  <c:pt idx="14">
                    <c:v>8.7246873173858729E-3</c:v>
                  </c:pt>
                </c:numCache>
              </c:numRef>
            </c:plus>
            <c:minus>
              <c:numRef>
                <c:f>updown!$M$222:$M$236</c:f>
                <c:numCache>
                  <c:formatCode>General</c:formatCode>
                  <c:ptCount val="15"/>
                  <c:pt idx="0">
                    <c:v>5.0290268190359864E-3</c:v>
                  </c:pt>
                  <c:pt idx="1">
                    <c:v>5.0586466360198167E-3</c:v>
                  </c:pt>
                  <c:pt idx="2">
                    <c:v>5.0992917153557041E-3</c:v>
                  </c:pt>
                  <c:pt idx="3">
                    <c:v>6.2078736393035867E-3</c:v>
                  </c:pt>
                  <c:pt idx="4">
                    <c:v>4.4580524302978387E-3</c:v>
                  </c:pt>
                  <c:pt idx="5">
                    <c:v>5.516032216387432E-3</c:v>
                  </c:pt>
                  <c:pt idx="6">
                    <c:v>6.2183541905862063E-3</c:v>
                  </c:pt>
                  <c:pt idx="7">
                    <c:v>4.1649478940182947E-3</c:v>
                  </c:pt>
                  <c:pt idx="8">
                    <c:v>7.8772815913387782E-3</c:v>
                  </c:pt>
                  <c:pt idx="9">
                    <c:v>6.3299595341461132E-3</c:v>
                  </c:pt>
                  <c:pt idx="10">
                    <c:v>8.3587538953627267E-3</c:v>
                  </c:pt>
                  <c:pt idx="11">
                    <c:v>7.9068403675192564E-3</c:v>
                  </c:pt>
                  <c:pt idx="12">
                    <c:v>7.2266892317795007E-3</c:v>
                  </c:pt>
                  <c:pt idx="13">
                    <c:v>6.8903296977153809E-3</c:v>
                  </c:pt>
                  <c:pt idx="14">
                    <c:v>8.7246873173858729E-3</c:v>
                  </c:pt>
                </c:numCache>
              </c:numRef>
            </c:minus>
            <c:spPr>
              <a:noFill/>
              <a:ln w="15875" cap="flat" cmpd="sng" algn="ctr">
                <a:solidFill>
                  <a:srgbClr val="0000FF"/>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updown!$A$259:$A$273</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updown!$L$259:$L$273</c:f>
              <c:numCache>
                <c:formatCode>0.000</c:formatCode>
                <c:ptCount val="15"/>
                <c:pt idx="0">
                  <c:v>3.7348763808521833E-2</c:v>
                </c:pt>
                <c:pt idx="1">
                  <c:v>2.2785531187695812E-2</c:v>
                </c:pt>
                <c:pt idx="2">
                  <c:v>3.303547251557E-2</c:v>
                </c:pt>
                <c:pt idx="3">
                  <c:v>2.9116790682626983E-2</c:v>
                </c:pt>
                <c:pt idx="4">
                  <c:v>2.460914881297047E-2</c:v>
                </c:pt>
                <c:pt idx="5">
                  <c:v>1</c:v>
                </c:pt>
                <c:pt idx="6">
                  <c:v>2.6677899466442011E-2</c:v>
                </c:pt>
                <c:pt idx="7">
                  <c:v>2.9118964659034345E-2</c:v>
                </c:pt>
                <c:pt idx="8">
                  <c:v>3.2665964172813484E-2</c:v>
                </c:pt>
                <c:pt idx="9">
                  <c:v>3.4934497816593885E-2</c:v>
                </c:pt>
                <c:pt idx="10">
                  <c:v>2.1586931155192533E-2</c:v>
                </c:pt>
                <c:pt idx="11">
                  <c:v>3.5117056856187288E-2</c:v>
                </c:pt>
                <c:pt idx="12">
                  <c:v>3.1437125748502992E-2</c:v>
                </c:pt>
                <c:pt idx="13">
                  <c:v>3.5550458715596332E-2</c:v>
                </c:pt>
                <c:pt idx="14">
                  <c:v>2.9697900665642603E-2</c:v>
                </c:pt>
              </c:numCache>
            </c:numRef>
          </c:yVal>
          <c:smooth val="0"/>
          <c:extLst>
            <c:ext xmlns:c16="http://schemas.microsoft.com/office/drawing/2014/chart" uri="{C3380CC4-5D6E-409C-BE32-E72D297353CC}">
              <c16:uniqueId val="{00000000-C34B-4EAF-A69D-7AFBFE8C8D42}"/>
            </c:ext>
          </c:extLst>
        </c:ser>
        <c:dLbls>
          <c:showLegendKey val="0"/>
          <c:showVal val="0"/>
          <c:showCatName val="0"/>
          <c:showSerName val="0"/>
          <c:showPercent val="0"/>
          <c:showBubbleSize val="0"/>
        </c:dLbls>
        <c:axId val="436967624"/>
        <c:axId val="436963312"/>
      </c:scatterChart>
      <c:valAx>
        <c:axId val="436967624"/>
        <c:scaling>
          <c:orientation val="minMax"/>
          <c:min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SeGA</a:t>
                </a:r>
                <a:endParaRPr lang="zh-CN"/>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6963312"/>
        <c:crosses val="autoZero"/>
        <c:crossBetween val="midCat"/>
        <c:majorUnit val="1"/>
      </c:valAx>
      <c:valAx>
        <c:axId val="436963312"/>
        <c:scaling>
          <c:orientation val="minMax"/>
          <c:max val="5.000000000000001E-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Ratio of Gated/Ungated</a:t>
                </a:r>
                <a:endParaRPr lang="zh-CN"/>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0%" sourceLinked="0"/>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6967624"/>
        <c:crosses val="autoZero"/>
        <c:crossBetween val="midCat"/>
      </c:valAx>
      <c:spPr>
        <a:noFill/>
        <a:ln>
          <a:noFill/>
        </a:ln>
        <a:effectLst/>
      </c:spPr>
    </c:plotArea>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solidFill>
                <a:latin typeface="+mn-lt"/>
                <a:ea typeface="+mn-ea"/>
                <a:cs typeface="+mn-cs"/>
              </a:defRPr>
            </a:pPr>
            <a:r>
              <a:rPr lang="en-US" sz="1600" dirty="0"/>
              <a:t>23Al </a:t>
            </a:r>
            <a:r>
              <a:rPr lang="en-US" sz="1600" b="0" i="0" u="none" strike="noStrike" baseline="0" dirty="0">
                <a:effectLst/>
              </a:rPr>
              <a:t>βγ </a:t>
            </a:r>
            <a:r>
              <a:rPr lang="en-US" sz="1600" dirty="0"/>
              <a:t>2908 gated/</a:t>
            </a:r>
            <a:r>
              <a:rPr lang="en-US" sz="1600" dirty="0" err="1"/>
              <a:t>ungated</a:t>
            </a:r>
            <a:endParaRPr lang="en-US" sz="1600" dirty="0"/>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4809299827620556"/>
          <c:y val="0.17770897832817337"/>
          <c:w val="0.81818594457870986"/>
          <c:h val="0.58052997245313376"/>
        </c:manualLayout>
      </c:layout>
      <c:scatterChart>
        <c:scatterStyle val="lineMarker"/>
        <c:varyColors val="0"/>
        <c:ser>
          <c:idx val="0"/>
          <c:order val="0"/>
          <c:tx>
            <c:strRef>
              <c:f>updown!$C$40</c:f>
              <c:strCache>
                <c:ptCount val="1"/>
                <c:pt idx="0">
                  <c:v>1369 gated</c:v>
                </c:pt>
              </c:strCache>
            </c:strRef>
          </c:tx>
          <c:spPr>
            <a:ln w="25400" cap="rnd">
              <a:noFill/>
              <a:round/>
            </a:ln>
            <a:effectLst/>
          </c:spPr>
          <c:marker>
            <c:symbol val="circle"/>
            <c:size val="6"/>
            <c:spPr>
              <a:solidFill>
                <a:srgbClr val="0000FF"/>
              </a:solidFill>
              <a:ln w="9525">
                <a:solidFill>
                  <a:srgbClr val="0000FF"/>
                </a:solidFill>
              </a:ln>
              <a:effectLst/>
            </c:spPr>
          </c:marker>
          <c:errBars>
            <c:errDir val="y"/>
            <c:errBarType val="both"/>
            <c:errValType val="cust"/>
            <c:noEndCap val="0"/>
            <c:plus>
              <c:numRef>
                <c:f>updown!$M$222:$M$236</c:f>
                <c:numCache>
                  <c:formatCode>General</c:formatCode>
                  <c:ptCount val="15"/>
                  <c:pt idx="0">
                    <c:v>5.0290268190359864E-3</c:v>
                  </c:pt>
                  <c:pt idx="1">
                    <c:v>5.0586466360198167E-3</c:v>
                  </c:pt>
                  <c:pt idx="2">
                    <c:v>5.0992917153557041E-3</c:v>
                  </c:pt>
                  <c:pt idx="3">
                    <c:v>6.2078736393035867E-3</c:v>
                  </c:pt>
                  <c:pt idx="4">
                    <c:v>4.4580524302978387E-3</c:v>
                  </c:pt>
                  <c:pt idx="5">
                    <c:v>5.516032216387432E-3</c:v>
                  </c:pt>
                  <c:pt idx="6">
                    <c:v>6.2183541905862063E-3</c:v>
                  </c:pt>
                  <c:pt idx="7">
                    <c:v>4.1649478940182947E-3</c:v>
                  </c:pt>
                  <c:pt idx="8">
                    <c:v>7.8772815913387782E-3</c:v>
                  </c:pt>
                  <c:pt idx="9">
                    <c:v>6.3299595341461132E-3</c:v>
                  </c:pt>
                  <c:pt idx="10">
                    <c:v>8.3587538953627267E-3</c:v>
                  </c:pt>
                  <c:pt idx="11">
                    <c:v>7.9068403675192564E-3</c:v>
                  </c:pt>
                  <c:pt idx="12">
                    <c:v>7.2266892317795007E-3</c:v>
                  </c:pt>
                  <c:pt idx="13">
                    <c:v>6.8903296977153809E-3</c:v>
                  </c:pt>
                  <c:pt idx="14">
                    <c:v>8.7246873173858729E-3</c:v>
                  </c:pt>
                </c:numCache>
              </c:numRef>
            </c:plus>
            <c:minus>
              <c:numRef>
                <c:f>updown!$M$222:$M$236</c:f>
                <c:numCache>
                  <c:formatCode>General</c:formatCode>
                  <c:ptCount val="15"/>
                  <c:pt idx="0">
                    <c:v>5.0290268190359864E-3</c:v>
                  </c:pt>
                  <c:pt idx="1">
                    <c:v>5.0586466360198167E-3</c:v>
                  </c:pt>
                  <c:pt idx="2">
                    <c:v>5.0992917153557041E-3</c:v>
                  </c:pt>
                  <c:pt idx="3">
                    <c:v>6.2078736393035867E-3</c:v>
                  </c:pt>
                  <c:pt idx="4">
                    <c:v>4.4580524302978387E-3</c:v>
                  </c:pt>
                  <c:pt idx="5">
                    <c:v>5.516032216387432E-3</c:v>
                  </c:pt>
                  <c:pt idx="6">
                    <c:v>6.2183541905862063E-3</c:v>
                  </c:pt>
                  <c:pt idx="7">
                    <c:v>4.1649478940182947E-3</c:v>
                  </c:pt>
                  <c:pt idx="8">
                    <c:v>7.8772815913387782E-3</c:v>
                  </c:pt>
                  <c:pt idx="9">
                    <c:v>6.3299595341461132E-3</c:v>
                  </c:pt>
                  <c:pt idx="10">
                    <c:v>8.3587538953627267E-3</c:v>
                  </c:pt>
                  <c:pt idx="11">
                    <c:v>7.9068403675192564E-3</c:v>
                  </c:pt>
                  <c:pt idx="12">
                    <c:v>7.2266892317795007E-3</c:v>
                  </c:pt>
                  <c:pt idx="13">
                    <c:v>6.8903296977153809E-3</c:v>
                  </c:pt>
                  <c:pt idx="14">
                    <c:v>8.7246873173858729E-3</c:v>
                  </c:pt>
                </c:numCache>
              </c:numRef>
            </c:minus>
            <c:spPr>
              <a:noFill/>
              <a:ln w="15875" cap="flat" cmpd="sng" algn="ctr">
                <a:solidFill>
                  <a:srgbClr val="0000FF"/>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updown!$A$222:$A$236</c:f>
              <c:numCache>
                <c:formatCode>General</c:formatCode>
                <c:ptCount val="15"/>
                <c:pt idx="0">
                  <c:v>0</c:v>
                </c:pt>
                <c:pt idx="1">
                  <c:v>1</c:v>
                </c:pt>
                <c:pt idx="2">
                  <c:v>2</c:v>
                </c:pt>
                <c:pt idx="3">
                  <c:v>3</c:v>
                </c:pt>
                <c:pt idx="4">
                  <c:v>4</c:v>
                </c:pt>
                <c:pt idx="5">
                  <c:v>5</c:v>
                </c:pt>
                <c:pt idx="6">
                  <c:v>6</c:v>
                </c:pt>
                <c:pt idx="7">
                  <c:v>7</c:v>
                </c:pt>
                <c:pt idx="8">
                  <c:v>9</c:v>
                </c:pt>
                <c:pt idx="9">
                  <c:v>10</c:v>
                </c:pt>
                <c:pt idx="10">
                  <c:v>11</c:v>
                </c:pt>
                <c:pt idx="11">
                  <c:v>12</c:v>
                </c:pt>
                <c:pt idx="12">
                  <c:v>13</c:v>
                </c:pt>
                <c:pt idx="13">
                  <c:v>14</c:v>
                </c:pt>
                <c:pt idx="14">
                  <c:v>15</c:v>
                </c:pt>
              </c:numCache>
            </c:numRef>
          </c:xVal>
          <c:yVal>
            <c:numRef>
              <c:f>updown!$L$222:$L$236</c:f>
              <c:numCache>
                <c:formatCode>0.000</c:formatCode>
                <c:ptCount val="15"/>
                <c:pt idx="0">
                  <c:v>2.4838549428713365E-2</c:v>
                </c:pt>
                <c:pt idx="1">
                  <c:v>2.4734982332155476E-2</c:v>
                </c:pt>
                <c:pt idx="2">
                  <c:v>2.4678663239074552E-2</c:v>
                </c:pt>
                <c:pt idx="3">
                  <c:v>3.3720287451630734E-2</c:v>
                </c:pt>
                <c:pt idx="4">
                  <c:v>1.8479408658922915E-2</c:v>
                </c:pt>
                <c:pt idx="5">
                  <c:v>2.8776978417266189E-2</c:v>
                </c:pt>
                <c:pt idx="6">
                  <c:v>3.3776301218161685E-2</c:v>
                </c:pt>
                <c:pt idx="7">
                  <c:v>1.9991492981709911E-2</c:v>
                </c:pt>
                <c:pt idx="8">
                  <c:v>3.0060120240480961E-2</c:v>
                </c:pt>
                <c:pt idx="9">
                  <c:v>1.9821605550049554E-2</c:v>
                </c:pt>
                <c:pt idx="10">
                  <c:v>3.4381139489194502E-2</c:v>
                </c:pt>
                <c:pt idx="11">
                  <c:v>3.0662710187932742E-2</c:v>
                </c:pt>
                <c:pt idx="12">
                  <c:v>2.2598870056497175E-2</c:v>
                </c:pt>
                <c:pt idx="13">
                  <c:v>2.1017699115044249E-2</c:v>
                </c:pt>
                <c:pt idx="14">
                  <c:v>3.5860655737704916E-2</c:v>
                </c:pt>
              </c:numCache>
            </c:numRef>
          </c:yVal>
          <c:smooth val="0"/>
          <c:extLst>
            <c:ext xmlns:c16="http://schemas.microsoft.com/office/drawing/2014/chart" uri="{C3380CC4-5D6E-409C-BE32-E72D297353CC}">
              <c16:uniqueId val="{00000000-D7C6-4094-AFCE-E973B95D41FF}"/>
            </c:ext>
          </c:extLst>
        </c:ser>
        <c:dLbls>
          <c:showLegendKey val="0"/>
          <c:showVal val="0"/>
          <c:showCatName val="0"/>
          <c:showSerName val="0"/>
          <c:showPercent val="0"/>
          <c:showBubbleSize val="0"/>
        </c:dLbls>
        <c:axId val="436963704"/>
        <c:axId val="436965664"/>
      </c:scatterChart>
      <c:valAx>
        <c:axId val="436963704"/>
        <c:scaling>
          <c:orientation val="minMax"/>
          <c:min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SeGA</a:t>
                </a:r>
                <a:endParaRPr lang="zh-CN"/>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6965664"/>
        <c:crosses val="autoZero"/>
        <c:crossBetween val="midCat"/>
        <c:majorUnit val="1"/>
      </c:valAx>
      <c:valAx>
        <c:axId val="43696566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Ratio of Gated/Ungated</a:t>
                </a:r>
                <a:endParaRPr lang="zh-CN"/>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0%" sourceLinked="0"/>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6963704"/>
        <c:crosses val="autoZero"/>
        <c:crossBetween val="midCat"/>
      </c:valAx>
      <c:spPr>
        <a:noFill/>
        <a:ln>
          <a:noFill/>
        </a:ln>
        <a:effectLst/>
      </c:spPr>
    </c:plotArea>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strRef>
              <c:f>eff!$C$40</c:f>
              <c:strCache>
                <c:ptCount val="1"/>
                <c:pt idx="0">
                  <c:v>1369 gated</c:v>
                </c:pt>
              </c:strCache>
            </c:strRef>
          </c:tx>
          <c:spPr>
            <a:ln w="19050" cap="rnd">
              <a:noFill/>
              <a:round/>
            </a:ln>
            <a:effectLst/>
          </c:spPr>
          <c:marker>
            <c:symbol val="circle"/>
            <c:size val="6"/>
            <c:spPr>
              <a:solidFill>
                <a:srgbClr val="FF0000"/>
              </a:solidFill>
              <a:ln w="9525">
                <a:solidFill>
                  <a:srgbClr val="FF0000"/>
                </a:solidFill>
              </a:ln>
              <a:effectLst/>
            </c:spPr>
          </c:marker>
          <c:errBars>
            <c:errDir val="y"/>
            <c:errBarType val="both"/>
            <c:errValType val="cust"/>
            <c:noEndCap val="0"/>
            <c:plus>
              <c:numRef>
                <c:f>eff!$K$41:$K$55</c:f>
                <c:numCache>
                  <c:formatCode>General</c:formatCode>
                  <c:ptCount val="15"/>
                  <c:pt idx="0">
                    <c:v>1.152355501384034E-3</c:v>
                  </c:pt>
                  <c:pt idx="1">
                    <c:v>1.0981333197323145E-3</c:v>
                  </c:pt>
                  <c:pt idx="2">
                    <c:v>1.0802803774896119E-3</c:v>
                  </c:pt>
                  <c:pt idx="3">
                    <c:v>1.0290905728595077E-3</c:v>
                  </c:pt>
                  <c:pt idx="4">
                    <c:v>1.074098814131586E-3</c:v>
                  </c:pt>
                  <c:pt idx="5">
                    <c:v>1.0594046645378847E-3</c:v>
                  </c:pt>
                  <c:pt idx="6">
                    <c:v>1.1277140510487919E-3</c:v>
                  </c:pt>
                  <c:pt idx="7">
                    <c:v>1.1800701315932795E-3</c:v>
                  </c:pt>
                  <c:pt idx="8">
                    <c:v>9.3612070700469451E-4</c:v>
                  </c:pt>
                  <c:pt idx="9">
                    <c:v>8.8160098374107381E-4</c:v>
                  </c:pt>
                  <c:pt idx="10">
                    <c:v>8.9648633129200516E-4</c:v>
                  </c:pt>
                  <c:pt idx="11">
                    <c:v>8.1362454963692028E-4</c:v>
                  </c:pt>
                  <c:pt idx="12">
                    <c:v>8.5647341663766313E-4</c:v>
                  </c:pt>
                  <c:pt idx="13">
                    <c:v>9.0235928315620642E-4</c:v>
                  </c:pt>
                  <c:pt idx="14">
                    <c:v>9.32667676277756E-4</c:v>
                  </c:pt>
                </c:numCache>
              </c:numRef>
            </c:plus>
            <c:minus>
              <c:numRef>
                <c:f>eff!$K$41:$K$55</c:f>
                <c:numCache>
                  <c:formatCode>General</c:formatCode>
                  <c:ptCount val="15"/>
                  <c:pt idx="0">
                    <c:v>1.152355501384034E-3</c:v>
                  </c:pt>
                  <c:pt idx="1">
                    <c:v>1.0981333197323145E-3</c:v>
                  </c:pt>
                  <c:pt idx="2">
                    <c:v>1.0802803774896119E-3</c:v>
                  </c:pt>
                  <c:pt idx="3">
                    <c:v>1.0290905728595077E-3</c:v>
                  </c:pt>
                  <c:pt idx="4">
                    <c:v>1.074098814131586E-3</c:v>
                  </c:pt>
                  <c:pt idx="5">
                    <c:v>1.0594046645378847E-3</c:v>
                  </c:pt>
                  <c:pt idx="6">
                    <c:v>1.1277140510487919E-3</c:v>
                  </c:pt>
                  <c:pt idx="7">
                    <c:v>1.1800701315932795E-3</c:v>
                  </c:pt>
                  <c:pt idx="8">
                    <c:v>9.3612070700469451E-4</c:v>
                  </c:pt>
                  <c:pt idx="9">
                    <c:v>8.8160098374107381E-4</c:v>
                  </c:pt>
                  <c:pt idx="10">
                    <c:v>8.9648633129200516E-4</c:v>
                  </c:pt>
                  <c:pt idx="11">
                    <c:v>8.1362454963692028E-4</c:v>
                  </c:pt>
                  <c:pt idx="12">
                    <c:v>8.5647341663766313E-4</c:v>
                  </c:pt>
                  <c:pt idx="13">
                    <c:v>9.0235928315620642E-4</c:v>
                  </c:pt>
                  <c:pt idx="14">
                    <c:v>9.32667676277756E-4</c:v>
                  </c:pt>
                </c:numCache>
              </c:numRef>
            </c:minus>
            <c:spPr>
              <a:noFill/>
              <a:ln w="9525" cap="flat" cmpd="sng" algn="ctr">
                <a:solidFill>
                  <a:srgbClr val="FF0000"/>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eff!$A$41:$A$55</c:f>
              <c:numCache>
                <c:formatCode>General</c:formatCode>
                <c:ptCount val="15"/>
                <c:pt idx="0">
                  <c:v>0</c:v>
                </c:pt>
                <c:pt idx="1">
                  <c:v>1</c:v>
                </c:pt>
                <c:pt idx="2">
                  <c:v>2</c:v>
                </c:pt>
                <c:pt idx="3">
                  <c:v>3</c:v>
                </c:pt>
                <c:pt idx="4">
                  <c:v>4</c:v>
                </c:pt>
                <c:pt idx="5">
                  <c:v>5</c:v>
                </c:pt>
                <c:pt idx="6">
                  <c:v>6</c:v>
                </c:pt>
                <c:pt idx="7">
                  <c:v>7</c:v>
                </c:pt>
                <c:pt idx="8">
                  <c:v>9</c:v>
                </c:pt>
                <c:pt idx="9">
                  <c:v>10</c:v>
                </c:pt>
                <c:pt idx="10">
                  <c:v>12</c:v>
                </c:pt>
                <c:pt idx="11">
                  <c:v>13</c:v>
                </c:pt>
                <c:pt idx="12">
                  <c:v>11</c:v>
                </c:pt>
                <c:pt idx="13">
                  <c:v>14</c:v>
                </c:pt>
                <c:pt idx="14">
                  <c:v>15</c:v>
                </c:pt>
              </c:numCache>
            </c:numRef>
          </c:xVal>
          <c:yVal>
            <c:numRef>
              <c:f>eff!$H$41:$H$55</c:f>
              <c:numCache>
                <c:formatCode>0.00000</c:formatCode>
                <c:ptCount val="15"/>
                <c:pt idx="0">
                  <c:v>8.5852254921512203E-2</c:v>
                </c:pt>
                <c:pt idx="1">
                  <c:v>7.8494914674795593E-2</c:v>
                </c:pt>
                <c:pt idx="2">
                  <c:v>7.6130309677786959E-2</c:v>
                </c:pt>
                <c:pt idx="3">
                  <c:v>6.9513689068687504E-2</c:v>
                </c:pt>
                <c:pt idx="4">
                  <c:v>7.5318366998091218E-2</c:v>
                </c:pt>
                <c:pt idx="5">
                  <c:v>7.3402467166177598E-2</c:v>
                </c:pt>
                <c:pt idx="6">
                  <c:v>8.2476282726987829E-2</c:v>
                </c:pt>
                <c:pt idx="7">
                  <c:v>8.9712543802170877E-2</c:v>
                </c:pt>
                <c:pt idx="8">
                  <c:v>5.8139369248739352E-2</c:v>
                </c:pt>
                <c:pt idx="9">
                  <c:v>5.1871741545824905E-2</c:v>
                </c:pt>
                <c:pt idx="10">
                  <c:v>5.3552605338879233E-2</c:v>
                </c:pt>
                <c:pt idx="11">
                  <c:v>4.4493034386484713E-2</c:v>
                </c:pt>
                <c:pt idx="12">
                  <c:v>4.908692060055269E-2</c:v>
                </c:pt>
                <c:pt idx="13">
                  <c:v>5.4222101934417823E-2</c:v>
                </c:pt>
                <c:pt idx="14">
                  <c:v>5.7733397908891482E-2</c:v>
                </c:pt>
              </c:numCache>
            </c:numRef>
          </c:yVal>
          <c:smooth val="0"/>
          <c:extLst>
            <c:ext xmlns:c16="http://schemas.microsoft.com/office/drawing/2014/chart" uri="{C3380CC4-5D6E-409C-BE32-E72D297353CC}">
              <c16:uniqueId val="{00000000-953A-4903-BCA9-3D511E65D061}"/>
            </c:ext>
          </c:extLst>
        </c:ser>
        <c:ser>
          <c:idx val="1"/>
          <c:order val="1"/>
          <c:tx>
            <c:strRef>
              <c:f>eff!$C$1</c:f>
              <c:strCache>
                <c:ptCount val="1"/>
                <c:pt idx="0">
                  <c:v>1369 ungated</c:v>
                </c:pt>
              </c:strCache>
            </c:strRef>
          </c:tx>
          <c:spPr>
            <a:ln w="25400" cap="rnd">
              <a:noFill/>
              <a:round/>
            </a:ln>
            <a:effectLst/>
          </c:spPr>
          <c:marker>
            <c:symbol val="circle"/>
            <c:size val="6"/>
            <c:spPr>
              <a:solidFill>
                <a:schemeClr val="tx1"/>
              </a:solidFill>
              <a:ln w="9525">
                <a:solidFill>
                  <a:schemeClr val="tx1"/>
                </a:solidFill>
              </a:ln>
              <a:effectLst/>
            </c:spPr>
          </c:marker>
          <c:errBars>
            <c:errDir val="y"/>
            <c:errBarType val="both"/>
            <c:errValType val="cust"/>
            <c:noEndCap val="0"/>
            <c:plus>
              <c:numRef>
                <c:f>eff!$K$2:$K$16</c:f>
                <c:numCache>
                  <c:formatCode>General</c:formatCode>
                  <c:ptCount val="15"/>
                  <c:pt idx="0">
                    <c:v>5.6348895659772747E-4</c:v>
                  </c:pt>
                  <c:pt idx="1">
                    <c:v>5.3680281020166277E-4</c:v>
                  </c:pt>
                  <c:pt idx="2">
                    <c:v>5.2988311015395983E-4</c:v>
                  </c:pt>
                  <c:pt idx="3">
                    <c:v>5.0546461991420597E-4</c:v>
                  </c:pt>
                  <c:pt idx="4">
                    <c:v>5.183509371870942E-4</c:v>
                  </c:pt>
                  <c:pt idx="5">
                    <c:v>5.1332954868134372E-4</c:v>
                  </c:pt>
                  <c:pt idx="6">
                    <c:v>5.4676413452749986E-4</c:v>
                  </c:pt>
                  <c:pt idx="7">
                    <c:v>5.8256432590198849E-4</c:v>
                  </c:pt>
                  <c:pt idx="8">
                    <c:v>4.5906405413853114E-4</c:v>
                  </c:pt>
                  <c:pt idx="9">
                    <c:v>4.3450297928455375E-4</c:v>
                  </c:pt>
                  <c:pt idx="10">
                    <c:v>4.3690270458534262E-4</c:v>
                  </c:pt>
                  <c:pt idx="11">
                    <c:v>3.9699401592571221E-4</c:v>
                  </c:pt>
                  <c:pt idx="12">
                    <c:v>4.1079964149583594E-4</c:v>
                  </c:pt>
                  <c:pt idx="13">
                    <c:v>4.2799096720850936E-4</c:v>
                  </c:pt>
                  <c:pt idx="14">
                    <c:v>4.5637385552712445E-4</c:v>
                  </c:pt>
                </c:numCache>
              </c:numRef>
            </c:plus>
            <c:minus>
              <c:numRef>
                <c:f>eff!$K$2:$K$16</c:f>
                <c:numCache>
                  <c:formatCode>General</c:formatCode>
                  <c:ptCount val="15"/>
                  <c:pt idx="0">
                    <c:v>5.6348895659772747E-4</c:v>
                  </c:pt>
                  <c:pt idx="1">
                    <c:v>5.3680281020166277E-4</c:v>
                  </c:pt>
                  <c:pt idx="2">
                    <c:v>5.2988311015395983E-4</c:v>
                  </c:pt>
                  <c:pt idx="3">
                    <c:v>5.0546461991420597E-4</c:v>
                  </c:pt>
                  <c:pt idx="4">
                    <c:v>5.183509371870942E-4</c:v>
                  </c:pt>
                  <c:pt idx="5">
                    <c:v>5.1332954868134372E-4</c:v>
                  </c:pt>
                  <c:pt idx="6">
                    <c:v>5.4676413452749986E-4</c:v>
                  </c:pt>
                  <c:pt idx="7">
                    <c:v>5.8256432590198849E-4</c:v>
                  </c:pt>
                  <c:pt idx="8">
                    <c:v>4.5906405413853114E-4</c:v>
                  </c:pt>
                  <c:pt idx="9">
                    <c:v>4.3450297928455375E-4</c:v>
                  </c:pt>
                  <c:pt idx="10">
                    <c:v>4.3690270458534262E-4</c:v>
                  </c:pt>
                  <c:pt idx="11">
                    <c:v>3.9699401592571221E-4</c:v>
                  </c:pt>
                  <c:pt idx="12">
                    <c:v>4.1079964149583594E-4</c:v>
                  </c:pt>
                  <c:pt idx="13">
                    <c:v>4.2799096720850936E-4</c:v>
                  </c:pt>
                  <c:pt idx="14">
                    <c:v>4.5637385552712445E-4</c:v>
                  </c:pt>
                </c:numCache>
              </c:numRef>
            </c:minus>
            <c:spPr>
              <a:noFill/>
              <a:ln w="9525" cap="flat" cmpd="sng" algn="ctr">
                <a:solidFill>
                  <a:schemeClr val="tx1"/>
                </a:solidFill>
                <a:round/>
              </a:ln>
              <a:effectLst/>
            </c:spPr>
          </c:errBars>
          <c:errBars>
            <c:errDir val="x"/>
            <c:errBarType val="both"/>
            <c:errValType val="fixedVal"/>
            <c:noEndCap val="0"/>
            <c:val val="0"/>
            <c:spPr>
              <a:noFill/>
              <a:ln w="9525" cap="flat" cmpd="sng" algn="ctr">
                <a:solidFill>
                  <a:schemeClr val="tx1">
                    <a:lumMod val="65000"/>
                    <a:lumOff val="35000"/>
                  </a:schemeClr>
                </a:solidFill>
                <a:round/>
              </a:ln>
              <a:effectLst/>
            </c:spPr>
          </c:errBars>
          <c:xVal>
            <c:numRef>
              <c:f>eff!$A$41:$A$55</c:f>
              <c:numCache>
                <c:formatCode>General</c:formatCode>
                <c:ptCount val="15"/>
                <c:pt idx="0">
                  <c:v>0</c:v>
                </c:pt>
                <c:pt idx="1">
                  <c:v>1</c:v>
                </c:pt>
                <c:pt idx="2">
                  <c:v>2</c:v>
                </c:pt>
                <c:pt idx="3">
                  <c:v>3</c:v>
                </c:pt>
                <c:pt idx="4">
                  <c:v>4</c:v>
                </c:pt>
                <c:pt idx="5">
                  <c:v>5</c:v>
                </c:pt>
                <c:pt idx="6">
                  <c:v>6</c:v>
                </c:pt>
                <c:pt idx="7">
                  <c:v>7</c:v>
                </c:pt>
                <c:pt idx="8">
                  <c:v>9</c:v>
                </c:pt>
                <c:pt idx="9">
                  <c:v>10</c:v>
                </c:pt>
                <c:pt idx="10">
                  <c:v>12</c:v>
                </c:pt>
                <c:pt idx="11">
                  <c:v>13</c:v>
                </c:pt>
                <c:pt idx="12">
                  <c:v>11</c:v>
                </c:pt>
                <c:pt idx="13">
                  <c:v>14</c:v>
                </c:pt>
                <c:pt idx="14">
                  <c:v>15</c:v>
                </c:pt>
              </c:numCache>
            </c:numRef>
          </c:xVal>
          <c:yVal>
            <c:numRef>
              <c:f>eff!$H$2:$H$16</c:f>
              <c:numCache>
                <c:formatCode>0.00000</c:formatCode>
                <c:ptCount val="15"/>
                <c:pt idx="0">
                  <c:v>8.6362574920214832E-2</c:v>
                </c:pt>
                <c:pt idx="1">
                  <c:v>7.8917087731529265E-2</c:v>
                </c:pt>
                <c:pt idx="2">
                  <c:v>7.7030333591669178E-2</c:v>
                </c:pt>
                <c:pt idx="3">
                  <c:v>7.0520608770107046E-2</c:v>
                </c:pt>
                <c:pt idx="4">
                  <c:v>7.3926919158930696E-2</c:v>
                </c:pt>
                <c:pt idx="5">
                  <c:v>7.2591807933505031E-2</c:v>
                </c:pt>
                <c:pt idx="6">
                  <c:v>8.1665149366625944E-2</c:v>
                </c:pt>
                <c:pt idx="7">
                  <c:v>9.184516094097421E-2</c:v>
                </c:pt>
                <c:pt idx="8">
                  <c:v>5.8810888009719745E-2</c:v>
                </c:pt>
                <c:pt idx="9">
                  <c:v>5.29780256598563E-2</c:v>
                </c:pt>
                <c:pt idx="10">
                  <c:v>5.3536437199007719E-2</c:v>
                </c:pt>
                <c:pt idx="11">
                  <c:v>4.4581546698434081E-2</c:v>
                </c:pt>
                <c:pt idx="12">
                  <c:v>4.7598661166030981E-2</c:v>
                </c:pt>
                <c:pt idx="13">
                  <c:v>5.1475390972685213E-2</c:v>
                </c:pt>
                <c:pt idx="14">
                  <c:v>5.8159407880709758E-2</c:v>
                </c:pt>
              </c:numCache>
            </c:numRef>
          </c:yVal>
          <c:smooth val="0"/>
          <c:extLst>
            <c:ext xmlns:c16="http://schemas.microsoft.com/office/drawing/2014/chart" uri="{C3380CC4-5D6E-409C-BE32-E72D297353CC}">
              <c16:uniqueId val="{00000001-953A-4903-BCA9-3D511E65D061}"/>
            </c:ext>
          </c:extLst>
        </c:ser>
        <c:dLbls>
          <c:showLegendKey val="0"/>
          <c:showVal val="0"/>
          <c:showCatName val="0"/>
          <c:showSerName val="0"/>
          <c:showPercent val="0"/>
          <c:showBubbleSize val="0"/>
        </c:dLbls>
        <c:axId val="436968408"/>
        <c:axId val="436964880"/>
      </c:scatterChart>
      <c:valAx>
        <c:axId val="436968408"/>
        <c:scaling>
          <c:orientation val="minMax"/>
          <c:min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SeGA</a:t>
                </a:r>
                <a:endParaRPr lang="zh-CN"/>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6964880"/>
        <c:crosses val="autoZero"/>
        <c:crossBetween val="midCat"/>
        <c:majorUnit val="1"/>
      </c:valAx>
      <c:valAx>
        <c:axId val="436964880"/>
        <c:scaling>
          <c:orientation val="minMax"/>
          <c:max val="0.1200000000000000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a:t>Relative counts</a:t>
                </a:r>
                <a:endParaRPr lang="zh-CN"/>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 sourceLinked="0"/>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6968408"/>
        <c:crosses val="autoZero"/>
        <c:crossBetween val="midCat"/>
        <c:majorUnit val="3.0000000000000006E-2"/>
      </c:valAx>
      <c:spPr>
        <a:noFill/>
        <a:ln>
          <a:noFill/>
        </a:ln>
        <a:effectLst/>
      </c:spPr>
    </c:plotArea>
    <c:legend>
      <c:legendPos val="r"/>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3" Type="http://schemas.openxmlformats.org/officeDocument/2006/relationships/image" Target="../media/image477.emf"/><Relationship Id="rId2" Type="http://schemas.openxmlformats.org/officeDocument/2006/relationships/image" Target="../media/image476.emf"/><Relationship Id="rId1" Type="http://schemas.openxmlformats.org/officeDocument/2006/relationships/image" Target="../media/image475.emf"/><Relationship Id="rId4" Type="http://schemas.openxmlformats.org/officeDocument/2006/relationships/image" Target="../media/image47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3037840" cy="466434"/>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1"/>
            <a:ext cx="3037840" cy="466434"/>
          </a:xfrm>
          <a:prstGeom prst="rect">
            <a:avLst/>
          </a:prstGeom>
        </p:spPr>
        <p:txBody>
          <a:bodyPr vert="horz" lIns="93177" tIns="46589" rIns="93177" bIns="46589" rtlCol="0"/>
          <a:lstStyle>
            <a:lvl1pPr algn="r">
              <a:defRPr sz="1200"/>
            </a:lvl1pPr>
          </a:lstStyle>
          <a:p>
            <a:fld id="{3165FA8D-EA04-42F5-ADB2-E06CCCB2CD2C}" type="datetimeFigureOut">
              <a:rPr lang="zh-CN" altLang="en-US" smtClean="0"/>
              <a:t>2024/2/10</a:t>
            </a:fld>
            <a:endParaRPr lang="zh-CN" altLang="en-US"/>
          </a:p>
        </p:txBody>
      </p:sp>
      <p:sp>
        <p:nvSpPr>
          <p:cNvPr id="4" name="幻灯片图像占位符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1" y="4473892"/>
            <a:ext cx="5608320" cy="3660458"/>
          </a:xfrm>
          <a:prstGeom prst="rect">
            <a:avLst/>
          </a:prstGeom>
        </p:spPr>
        <p:txBody>
          <a:bodyPr vert="horz" lIns="93177" tIns="46589" rIns="93177" bIns="46589"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829968"/>
            <a:ext cx="3037840" cy="466433"/>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8"/>
            <a:ext cx="3037840" cy="466433"/>
          </a:xfrm>
          <a:prstGeom prst="rect">
            <a:avLst/>
          </a:prstGeom>
        </p:spPr>
        <p:txBody>
          <a:bodyPr vert="horz" lIns="93177" tIns="46589" rIns="93177" bIns="46589" rtlCol="0" anchor="b"/>
          <a:lstStyle>
            <a:lvl1pPr algn="r">
              <a:defRPr sz="1200"/>
            </a:lvl1pPr>
          </a:lstStyle>
          <a:p>
            <a:fld id="{71EFB970-9EE5-4ACE-8E66-2E1E038C78DF}" type="slidenum">
              <a:rPr lang="zh-CN" altLang="en-US" smtClean="0"/>
              <a:t>‹#›</a:t>
            </a:fld>
            <a:endParaRPr lang="zh-CN" altLang="en-US"/>
          </a:p>
        </p:txBody>
      </p:sp>
    </p:spTree>
    <p:extLst>
      <p:ext uri="{BB962C8B-B14F-4D97-AF65-F5344CB8AC3E}">
        <p14:creationId xmlns:p14="http://schemas.microsoft.com/office/powerpoint/2010/main" val="1979312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sz="1200" dirty="0">
                <a:solidFill>
                  <a:srgbClr val="0000FF"/>
                </a:solidFill>
                <a:latin typeface="Tahoma" panose="020B0604030504040204" pitchFamily="34" charset="0"/>
              </a:rPr>
              <a:t>double</a:t>
            </a:r>
            <a:r>
              <a:rPr lang="en-US" sz="1200" dirty="0">
                <a:solidFill>
                  <a:prstClr val="black"/>
                </a:solidFill>
                <a:latin typeface="Tahoma" panose="020B0604030504040204" pitchFamily="34" charset="0"/>
              </a:rPr>
              <a:t> x[300],dx[300],y[300],</a:t>
            </a:r>
            <a:r>
              <a:rPr lang="en-US" sz="1200" dirty="0" err="1">
                <a:solidFill>
                  <a:prstClr val="black"/>
                </a:solidFill>
                <a:latin typeface="Tahoma" panose="020B0604030504040204" pitchFamily="34" charset="0"/>
              </a:rPr>
              <a:t>dy</a:t>
            </a:r>
            <a:r>
              <a:rPr lang="en-US" sz="1200" dirty="0">
                <a:solidFill>
                  <a:prstClr val="black"/>
                </a:solidFill>
                <a:latin typeface="Tahoma" panose="020B0604030504040204" pitchFamily="34" charset="0"/>
              </a:rPr>
              <a:t>[300],</a:t>
            </a:r>
            <a:r>
              <a:rPr lang="en-US" sz="1200" dirty="0" err="1">
                <a:solidFill>
                  <a:prstClr val="black"/>
                </a:solidFill>
                <a:latin typeface="Tahoma" panose="020B0604030504040204" pitchFamily="34" charset="0"/>
              </a:rPr>
              <a:t>errylow</a:t>
            </a:r>
            <a:r>
              <a:rPr lang="en-US" sz="1200" dirty="0">
                <a:solidFill>
                  <a:prstClr val="black"/>
                </a:solidFill>
                <a:latin typeface="Tahoma" panose="020B0604030504040204" pitchFamily="34" charset="0"/>
              </a:rPr>
              <a:t>[300],</a:t>
            </a:r>
            <a:r>
              <a:rPr lang="en-US" sz="1200" dirty="0" err="1">
                <a:solidFill>
                  <a:prstClr val="black"/>
                </a:solidFill>
                <a:latin typeface="Tahoma" panose="020B0604030504040204" pitchFamily="34" charset="0"/>
              </a:rPr>
              <a:t>erryhigh</a:t>
            </a:r>
            <a:r>
              <a:rPr lang="en-US" sz="1200" dirty="0">
                <a:solidFill>
                  <a:prstClr val="black"/>
                </a:solidFill>
                <a:latin typeface="Tahoma" panose="020B0604030504040204" pitchFamily="34" charset="0"/>
              </a:rPr>
              <a:t>[300];</a:t>
            </a:r>
          </a:p>
          <a:p>
            <a:r>
              <a:rPr lang="en-US" sz="1200" dirty="0">
                <a:solidFill>
                  <a:srgbClr val="0000FF"/>
                </a:solidFill>
                <a:latin typeface="Tahoma" panose="020B0604030504040204" pitchFamily="34" charset="0"/>
              </a:rPr>
              <a:t>for</a:t>
            </a:r>
            <a:r>
              <a:rPr lang="en-US" sz="1200" dirty="0">
                <a:solidFill>
                  <a:prstClr val="black"/>
                </a:solidFill>
                <a:latin typeface="Tahoma" panose="020B0604030504040204" pitchFamily="34" charset="0"/>
              </a:rPr>
              <a:t>(ii=0;ii&lt;300;ii++)</a:t>
            </a:r>
          </a:p>
          <a:p>
            <a:r>
              <a:rPr lang="en-US" sz="1200" dirty="0">
                <a:solidFill>
                  <a:prstClr val="black"/>
                </a:solidFill>
                <a:latin typeface="Tahoma" panose="020B0604030504040204" pitchFamily="34" charset="0"/>
              </a:rPr>
              <a:t>{</a:t>
            </a:r>
          </a:p>
          <a:p>
            <a:r>
              <a:rPr lang="en-US" sz="1200" dirty="0">
                <a:solidFill>
                  <a:prstClr val="black"/>
                </a:solidFill>
                <a:latin typeface="Tahoma" panose="020B0604030504040204" pitchFamily="34" charset="0"/>
              </a:rPr>
              <a:t>x[ii]=ii*30;</a:t>
            </a:r>
          </a:p>
          <a:p>
            <a:r>
              <a:rPr lang="en-US" sz="1200" dirty="0">
                <a:solidFill>
                  <a:prstClr val="black"/>
                </a:solidFill>
                <a:latin typeface="Tahoma" panose="020B0604030504040204" pitchFamily="34" charset="0"/>
              </a:rPr>
              <a:t>y[ii]=p1[</a:t>
            </a:r>
            <a:r>
              <a:rPr lang="en-US" sz="1200" dirty="0" err="1">
                <a:solidFill>
                  <a:prstClr val="black"/>
                </a:solidFill>
                <a:latin typeface="Tahoma" panose="020B0604030504040204" pitchFamily="34" charset="0"/>
              </a:rPr>
              <a:t>i</a:t>
            </a:r>
            <a:r>
              <a:rPr lang="en-US" sz="1200" dirty="0">
                <a:solidFill>
                  <a:prstClr val="black"/>
                </a:solidFill>
                <a:latin typeface="Tahoma" panose="020B0604030504040204" pitchFamily="34" charset="0"/>
              </a:rPr>
              <a:t>]*x[ii]+p0[</a:t>
            </a:r>
            <a:r>
              <a:rPr lang="en-US" sz="1200" dirty="0" err="1">
                <a:solidFill>
                  <a:prstClr val="black"/>
                </a:solidFill>
                <a:latin typeface="Tahoma" panose="020B0604030504040204" pitchFamily="34" charset="0"/>
              </a:rPr>
              <a:t>i</a:t>
            </a:r>
            <a:r>
              <a:rPr lang="en-US" sz="1200" dirty="0">
                <a:solidFill>
                  <a:prstClr val="black"/>
                </a:solidFill>
                <a:latin typeface="Tahoma" panose="020B0604030504040204" pitchFamily="34" charset="0"/>
              </a:rPr>
              <a:t>];</a:t>
            </a:r>
          </a:p>
          <a:p>
            <a:r>
              <a:rPr lang="nn-NO" sz="1200" dirty="0">
                <a:solidFill>
                  <a:prstClr val="black"/>
                </a:solidFill>
                <a:latin typeface="Tahoma" panose="020B0604030504040204" pitchFamily="34" charset="0"/>
              </a:rPr>
              <a:t>dy[ii]=sqrt(x[ii]*x[ii]*p1err[i]*p1err[i]+p0err[i]*p0err[i]+p1[i]*p1[i]*dx[ii]*dx[ii]);</a:t>
            </a:r>
          </a:p>
          <a:p>
            <a:r>
              <a:rPr lang="en-US" sz="1200" dirty="0" err="1">
                <a:solidFill>
                  <a:prstClr val="black"/>
                </a:solidFill>
                <a:latin typeface="Tahoma" panose="020B0604030504040204" pitchFamily="34" charset="0"/>
              </a:rPr>
              <a:t>errylow</a:t>
            </a:r>
            <a:r>
              <a:rPr lang="en-US" sz="1200" dirty="0">
                <a:solidFill>
                  <a:prstClr val="black"/>
                </a:solidFill>
                <a:latin typeface="Tahoma" panose="020B0604030504040204" pitchFamily="34" charset="0"/>
              </a:rPr>
              <a:t>[ii]=y[ii]-</a:t>
            </a:r>
            <a:r>
              <a:rPr lang="en-US" sz="1200" dirty="0" err="1">
                <a:solidFill>
                  <a:prstClr val="black"/>
                </a:solidFill>
                <a:latin typeface="Tahoma" panose="020B0604030504040204" pitchFamily="34" charset="0"/>
              </a:rPr>
              <a:t>dy</a:t>
            </a:r>
            <a:r>
              <a:rPr lang="en-US" sz="1200" dirty="0">
                <a:solidFill>
                  <a:prstClr val="black"/>
                </a:solidFill>
                <a:latin typeface="Tahoma" panose="020B0604030504040204" pitchFamily="34" charset="0"/>
              </a:rPr>
              <a:t>[ii];</a:t>
            </a:r>
          </a:p>
          <a:p>
            <a:r>
              <a:rPr lang="en-US" sz="1200" dirty="0" err="1">
                <a:solidFill>
                  <a:prstClr val="black"/>
                </a:solidFill>
                <a:latin typeface="Tahoma" panose="020B0604030504040204" pitchFamily="34" charset="0"/>
              </a:rPr>
              <a:t>erryhigh</a:t>
            </a:r>
            <a:r>
              <a:rPr lang="en-US" sz="1200" dirty="0">
                <a:solidFill>
                  <a:prstClr val="black"/>
                </a:solidFill>
                <a:latin typeface="Tahoma" panose="020B0604030504040204" pitchFamily="34" charset="0"/>
              </a:rPr>
              <a:t>[ii]=y[ii]+</a:t>
            </a:r>
            <a:r>
              <a:rPr lang="en-US" sz="1200" dirty="0" err="1">
                <a:solidFill>
                  <a:prstClr val="black"/>
                </a:solidFill>
                <a:latin typeface="Tahoma" panose="020B0604030504040204" pitchFamily="34" charset="0"/>
              </a:rPr>
              <a:t>dy</a:t>
            </a:r>
            <a:r>
              <a:rPr lang="en-US" sz="1200" dirty="0">
                <a:solidFill>
                  <a:prstClr val="black"/>
                </a:solidFill>
                <a:latin typeface="Tahoma" panose="020B0604030504040204" pitchFamily="34" charset="0"/>
              </a:rPr>
              <a:t>[ii];</a:t>
            </a:r>
          </a:p>
          <a:p>
            <a:r>
              <a:rPr lang="en-US" sz="1200" dirty="0">
                <a:solidFill>
                  <a:prstClr val="black"/>
                </a:solidFill>
                <a:latin typeface="Tahoma" panose="020B0604030504040204" pitchFamily="34" charset="0"/>
              </a:rPr>
              <a:t>}</a:t>
            </a:r>
          </a:p>
          <a:p>
            <a:r>
              <a:rPr lang="en-US" sz="1200" dirty="0">
                <a:solidFill>
                  <a:prstClr val="black"/>
                </a:solidFill>
                <a:latin typeface="Tahoma" panose="020B0604030504040204" pitchFamily="34" charset="0"/>
              </a:rPr>
              <a:t>graph1bandlow[</a:t>
            </a:r>
            <a:r>
              <a:rPr lang="en-US" sz="1200" dirty="0" err="1">
                <a:solidFill>
                  <a:prstClr val="black"/>
                </a:solidFill>
                <a:latin typeface="Tahoma" panose="020B0604030504040204" pitchFamily="34" charset="0"/>
              </a:rPr>
              <a:t>i</a:t>
            </a:r>
            <a:r>
              <a:rPr lang="en-US" sz="1200" dirty="0">
                <a:solidFill>
                  <a:prstClr val="black"/>
                </a:solidFill>
                <a:latin typeface="Tahoma" panose="020B0604030504040204" pitchFamily="34" charset="0"/>
              </a:rPr>
              <a:t>]= </a:t>
            </a:r>
            <a:r>
              <a:rPr lang="en-US" sz="1200" dirty="0">
                <a:solidFill>
                  <a:srgbClr val="0000FF"/>
                </a:solidFill>
                <a:latin typeface="Tahoma" panose="020B0604030504040204" pitchFamily="34" charset="0"/>
              </a:rPr>
              <a:t>new</a:t>
            </a:r>
            <a:r>
              <a:rPr lang="en-US" sz="1200" dirty="0">
                <a:solidFill>
                  <a:prstClr val="black"/>
                </a:solidFill>
                <a:latin typeface="Tahoma" panose="020B0604030504040204" pitchFamily="34" charset="0"/>
              </a:rPr>
              <a:t> </a:t>
            </a:r>
            <a:r>
              <a:rPr lang="en-US" sz="1200" dirty="0" err="1">
                <a:solidFill>
                  <a:prstClr val="black"/>
                </a:solidFill>
                <a:latin typeface="Tahoma" panose="020B0604030504040204" pitchFamily="34" charset="0"/>
              </a:rPr>
              <a:t>TGraph</a:t>
            </a:r>
            <a:r>
              <a:rPr lang="en-US" sz="1200" dirty="0">
                <a:solidFill>
                  <a:prstClr val="black"/>
                </a:solidFill>
                <a:latin typeface="Tahoma" panose="020B0604030504040204" pitchFamily="34" charset="0"/>
              </a:rPr>
              <a:t>(300,x,errylow);</a:t>
            </a:r>
            <a:r>
              <a:rPr lang="en-US" sz="1200" dirty="0">
                <a:solidFill>
                  <a:srgbClr val="008000"/>
                </a:solidFill>
                <a:latin typeface="Tahoma" panose="020B0604030504040204" pitchFamily="34" charset="0"/>
              </a:rPr>
              <a:t>//</a:t>
            </a:r>
            <a:r>
              <a:rPr lang="zh-CN" altLang="en-US" sz="1200" dirty="0">
                <a:solidFill>
                  <a:srgbClr val="008000"/>
                </a:solidFill>
                <a:latin typeface="Tahoma" panose="020B0604030504040204" pitchFamily="34" charset="0"/>
              </a:rPr>
              <a:t>画</a:t>
            </a:r>
            <a:r>
              <a:rPr lang="en-US" altLang="zh-CN" sz="1200" dirty="0">
                <a:solidFill>
                  <a:srgbClr val="008000"/>
                </a:solidFill>
                <a:latin typeface="Tahoma" panose="020B0604030504040204" pitchFamily="34" charset="0"/>
              </a:rPr>
              <a:t>-</a:t>
            </a:r>
            <a:r>
              <a:rPr lang="en-US" sz="1200" dirty="0">
                <a:solidFill>
                  <a:srgbClr val="008000"/>
                </a:solidFill>
                <a:latin typeface="Tahoma" panose="020B0604030504040204" pitchFamily="34" charset="0"/>
              </a:rPr>
              <a:t>error bars </a:t>
            </a:r>
            <a:r>
              <a:rPr lang="en-US" sz="1200" dirty="0" err="1">
                <a:solidFill>
                  <a:srgbClr val="008000"/>
                </a:solidFill>
                <a:latin typeface="Tahoma" panose="020B0604030504040204" pitchFamily="34" charset="0"/>
              </a:rPr>
              <a:t>TGraph</a:t>
            </a:r>
            <a:r>
              <a:rPr lang="en-US" sz="1200" dirty="0">
                <a:solidFill>
                  <a:srgbClr val="008000"/>
                </a:solidFill>
                <a:latin typeface="Tahoma" panose="020B0604030504040204" pitchFamily="34" charset="0"/>
              </a:rPr>
              <a:t>(</a:t>
            </a:r>
            <a:r>
              <a:rPr lang="en-US" sz="1200" dirty="0" err="1">
                <a:solidFill>
                  <a:srgbClr val="008000"/>
                </a:solidFill>
                <a:latin typeface="Tahoma" panose="020B0604030504040204" pitchFamily="34" charset="0"/>
              </a:rPr>
              <a:t>n,x,y,ex,ey</a:t>
            </a:r>
            <a:r>
              <a:rPr lang="en-US" sz="1200" dirty="0">
                <a:solidFill>
                  <a:srgbClr val="008000"/>
                </a:solidFill>
                <a:latin typeface="Tahoma" panose="020B0604030504040204" pitchFamily="34" charset="0"/>
              </a:rPr>
              <a:t>);</a:t>
            </a:r>
            <a:endParaRPr lang="en-US" sz="1200" dirty="0">
              <a:solidFill>
                <a:prstClr val="black"/>
              </a:solidFill>
              <a:latin typeface="Tahoma" panose="020B0604030504040204" pitchFamily="34" charset="0"/>
            </a:endParaRPr>
          </a:p>
          <a:p>
            <a:r>
              <a:rPr lang="en-US" sz="1200" dirty="0">
                <a:solidFill>
                  <a:prstClr val="black"/>
                </a:solidFill>
                <a:latin typeface="Tahoma" panose="020B0604030504040204" pitchFamily="34" charset="0"/>
              </a:rPr>
              <a:t>graph1bandlow[</a:t>
            </a:r>
            <a:r>
              <a:rPr lang="en-US" sz="1200" dirty="0" err="1">
                <a:solidFill>
                  <a:prstClr val="black"/>
                </a:solidFill>
                <a:latin typeface="Tahoma" panose="020B0604030504040204" pitchFamily="34" charset="0"/>
              </a:rPr>
              <a:t>i</a:t>
            </a:r>
            <a:r>
              <a:rPr lang="en-US" sz="1200" dirty="0">
                <a:solidFill>
                  <a:prstClr val="black"/>
                </a:solidFill>
                <a:latin typeface="Tahoma" panose="020B0604030504040204" pitchFamily="34" charset="0"/>
              </a:rPr>
              <a:t>]-&gt;</a:t>
            </a:r>
            <a:r>
              <a:rPr lang="en-US" sz="1200" dirty="0" err="1">
                <a:solidFill>
                  <a:prstClr val="black"/>
                </a:solidFill>
                <a:latin typeface="Tahoma" panose="020B0604030504040204" pitchFamily="34" charset="0"/>
              </a:rPr>
              <a:t>SetLineColor</a:t>
            </a:r>
            <a:r>
              <a:rPr lang="en-US" sz="1200" dirty="0">
                <a:solidFill>
                  <a:prstClr val="black"/>
                </a:solidFill>
                <a:latin typeface="Tahoma" panose="020B0604030504040204" pitchFamily="34" charset="0"/>
              </a:rPr>
              <a:t>(4);</a:t>
            </a:r>
          </a:p>
          <a:p>
            <a:r>
              <a:rPr lang="en-US" sz="1200" dirty="0">
                <a:solidFill>
                  <a:prstClr val="black"/>
                </a:solidFill>
                <a:latin typeface="Tahoma" panose="020B0604030504040204" pitchFamily="34" charset="0"/>
              </a:rPr>
              <a:t>graph1bandlow[</a:t>
            </a:r>
            <a:r>
              <a:rPr lang="en-US" sz="1200" dirty="0" err="1">
                <a:solidFill>
                  <a:prstClr val="black"/>
                </a:solidFill>
                <a:latin typeface="Tahoma" panose="020B0604030504040204" pitchFamily="34" charset="0"/>
              </a:rPr>
              <a:t>i</a:t>
            </a:r>
            <a:r>
              <a:rPr lang="en-US" sz="1200" dirty="0">
                <a:solidFill>
                  <a:prstClr val="black"/>
                </a:solidFill>
                <a:latin typeface="Tahoma" panose="020B0604030504040204" pitchFamily="34" charset="0"/>
              </a:rPr>
              <a:t>]-&gt;Draw(</a:t>
            </a:r>
            <a:r>
              <a:rPr lang="en-US" sz="1200" dirty="0">
                <a:solidFill>
                  <a:srgbClr val="A31515"/>
                </a:solidFill>
                <a:latin typeface="Tahoma" panose="020B0604030504040204" pitchFamily="34" charset="0"/>
              </a:rPr>
              <a:t>"C"</a:t>
            </a:r>
            <a:r>
              <a:rPr lang="en-US" sz="1200" dirty="0">
                <a:solidFill>
                  <a:prstClr val="black"/>
                </a:solidFill>
                <a:latin typeface="Tahoma" panose="020B0604030504040204" pitchFamily="34" charset="0"/>
              </a:rPr>
              <a:t>);</a:t>
            </a:r>
          </a:p>
          <a:p>
            <a:r>
              <a:rPr lang="en-US" sz="1200" dirty="0">
                <a:solidFill>
                  <a:prstClr val="black"/>
                </a:solidFill>
                <a:latin typeface="Tahoma" panose="020B0604030504040204" pitchFamily="34" charset="0"/>
              </a:rPr>
              <a:t>graph1bandhigh[</a:t>
            </a:r>
            <a:r>
              <a:rPr lang="en-US" sz="1200" dirty="0" err="1">
                <a:solidFill>
                  <a:prstClr val="black"/>
                </a:solidFill>
                <a:latin typeface="Tahoma" panose="020B0604030504040204" pitchFamily="34" charset="0"/>
              </a:rPr>
              <a:t>i</a:t>
            </a:r>
            <a:r>
              <a:rPr lang="en-US" sz="1200" dirty="0">
                <a:solidFill>
                  <a:prstClr val="black"/>
                </a:solidFill>
                <a:latin typeface="Tahoma" panose="020B0604030504040204" pitchFamily="34" charset="0"/>
              </a:rPr>
              <a:t>]= </a:t>
            </a:r>
            <a:r>
              <a:rPr lang="en-US" sz="1200" dirty="0">
                <a:solidFill>
                  <a:srgbClr val="0000FF"/>
                </a:solidFill>
                <a:latin typeface="Tahoma" panose="020B0604030504040204" pitchFamily="34" charset="0"/>
              </a:rPr>
              <a:t>new</a:t>
            </a:r>
            <a:r>
              <a:rPr lang="en-US" sz="1200" dirty="0">
                <a:solidFill>
                  <a:prstClr val="black"/>
                </a:solidFill>
                <a:latin typeface="Tahoma" panose="020B0604030504040204" pitchFamily="34" charset="0"/>
              </a:rPr>
              <a:t> </a:t>
            </a:r>
            <a:r>
              <a:rPr lang="en-US" sz="1200" dirty="0" err="1">
                <a:solidFill>
                  <a:prstClr val="black"/>
                </a:solidFill>
                <a:latin typeface="Tahoma" panose="020B0604030504040204" pitchFamily="34" charset="0"/>
              </a:rPr>
              <a:t>TGraph</a:t>
            </a:r>
            <a:r>
              <a:rPr lang="en-US" sz="1200" dirty="0">
                <a:solidFill>
                  <a:prstClr val="black"/>
                </a:solidFill>
                <a:latin typeface="Tahoma" panose="020B0604030504040204" pitchFamily="34" charset="0"/>
              </a:rPr>
              <a:t>(300,x,erryhigh);</a:t>
            </a:r>
            <a:r>
              <a:rPr lang="en-US" sz="1200" dirty="0">
                <a:solidFill>
                  <a:srgbClr val="008000"/>
                </a:solidFill>
                <a:latin typeface="Tahoma" panose="020B0604030504040204" pitchFamily="34" charset="0"/>
              </a:rPr>
              <a:t>//</a:t>
            </a:r>
            <a:r>
              <a:rPr lang="zh-CN" altLang="en-US" sz="1200" dirty="0">
                <a:solidFill>
                  <a:srgbClr val="008000"/>
                </a:solidFill>
                <a:latin typeface="Tahoma" panose="020B0604030504040204" pitchFamily="34" charset="0"/>
              </a:rPr>
              <a:t>画</a:t>
            </a:r>
            <a:r>
              <a:rPr lang="en-US" altLang="zh-CN" sz="1200" dirty="0">
                <a:solidFill>
                  <a:srgbClr val="008000"/>
                </a:solidFill>
                <a:latin typeface="Tahoma" panose="020B0604030504040204" pitchFamily="34" charset="0"/>
              </a:rPr>
              <a:t>-</a:t>
            </a:r>
            <a:r>
              <a:rPr lang="en-US" sz="1200" dirty="0">
                <a:solidFill>
                  <a:srgbClr val="008000"/>
                </a:solidFill>
                <a:latin typeface="Tahoma" panose="020B0604030504040204" pitchFamily="34" charset="0"/>
              </a:rPr>
              <a:t>error bars </a:t>
            </a:r>
            <a:r>
              <a:rPr lang="en-US" sz="1200" dirty="0" err="1">
                <a:solidFill>
                  <a:srgbClr val="008000"/>
                </a:solidFill>
                <a:latin typeface="Tahoma" panose="020B0604030504040204" pitchFamily="34" charset="0"/>
              </a:rPr>
              <a:t>TGraph</a:t>
            </a:r>
            <a:r>
              <a:rPr lang="en-US" sz="1200" dirty="0">
                <a:solidFill>
                  <a:srgbClr val="008000"/>
                </a:solidFill>
                <a:latin typeface="Tahoma" panose="020B0604030504040204" pitchFamily="34" charset="0"/>
              </a:rPr>
              <a:t>(</a:t>
            </a:r>
            <a:r>
              <a:rPr lang="en-US" sz="1200" dirty="0" err="1">
                <a:solidFill>
                  <a:srgbClr val="008000"/>
                </a:solidFill>
                <a:latin typeface="Tahoma" panose="020B0604030504040204" pitchFamily="34" charset="0"/>
              </a:rPr>
              <a:t>n,x,y,ex,ey</a:t>
            </a:r>
            <a:r>
              <a:rPr lang="en-US" sz="1200" dirty="0">
                <a:solidFill>
                  <a:srgbClr val="008000"/>
                </a:solidFill>
                <a:latin typeface="Tahoma" panose="020B0604030504040204" pitchFamily="34" charset="0"/>
              </a:rPr>
              <a:t>);</a:t>
            </a:r>
            <a:endParaRPr lang="en-US" sz="1200" dirty="0">
              <a:solidFill>
                <a:prstClr val="black"/>
              </a:solidFill>
              <a:latin typeface="Tahoma" panose="020B0604030504040204" pitchFamily="34" charset="0"/>
            </a:endParaRPr>
          </a:p>
          <a:p>
            <a:r>
              <a:rPr lang="en-US" sz="1200" dirty="0">
                <a:solidFill>
                  <a:prstClr val="black"/>
                </a:solidFill>
                <a:latin typeface="Tahoma" panose="020B0604030504040204" pitchFamily="34" charset="0"/>
              </a:rPr>
              <a:t>graph1bandhigh[</a:t>
            </a:r>
            <a:r>
              <a:rPr lang="en-US" sz="1200" dirty="0" err="1">
                <a:solidFill>
                  <a:prstClr val="black"/>
                </a:solidFill>
                <a:latin typeface="Tahoma" panose="020B0604030504040204" pitchFamily="34" charset="0"/>
              </a:rPr>
              <a:t>i</a:t>
            </a:r>
            <a:r>
              <a:rPr lang="en-US" sz="1200" dirty="0">
                <a:solidFill>
                  <a:prstClr val="black"/>
                </a:solidFill>
                <a:latin typeface="Tahoma" panose="020B0604030504040204" pitchFamily="34" charset="0"/>
              </a:rPr>
              <a:t>]-&gt;</a:t>
            </a:r>
            <a:r>
              <a:rPr lang="en-US" sz="1200" dirty="0" err="1">
                <a:solidFill>
                  <a:prstClr val="black"/>
                </a:solidFill>
                <a:latin typeface="Tahoma" panose="020B0604030504040204" pitchFamily="34" charset="0"/>
              </a:rPr>
              <a:t>SetLineColor</a:t>
            </a:r>
            <a:r>
              <a:rPr lang="en-US" sz="1200" dirty="0">
                <a:solidFill>
                  <a:prstClr val="black"/>
                </a:solidFill>
                <a:latin typeface="Tahoma" panose="020B0604030504040204" pitchFamily="34" charset="0"/>
              </a:rPr>
              <a:t>(4);</a:t>
            </a:r>
          </a:p>
          <a:p>
            <a:r>
              <a:rPr lang="en-US" sz="1200" dirty="0">
                <a:solidFill>
                  <a:prstClr val="black"/>
                </a:solidFill>
                <a:latin typeface="Tahoma" panose="020B0604030504040204" pitchFamily="34" charset="0"/>
              </a:rPr>
              <a:t>graph1bandhigh[</a:t>
            </a:r>
            <a:r>
              <a:rPr lang="en-US" sz="1200" dirty="0" err="1">
                <a:solidFill>
                  <a:prstClr val="black"/>
                </a:solidFill>
                <a:latin typeface="Tahoma" panose="020B0604030504040204" pitchFamily="34" charset="0"/>
              </a:rPr>
              <a:t>i</a:t>
            </a:r>
            <a:r>
              <a:rPr lang="en-US" sz="1200" dirty="0">
                <a:solidFill>
                  <a:prstClr val="black"/>
                </a:solidFill>
                <a:latin typeface="Tahoma" panose="020B0604030504040204" pitchFamily="34" charset="0"/>
              </a:rPr>
              <a:t>]-&gt;Draw(</a:t>
            </a:r>
            <a:r>
              <a:rPr lang="en-US" sz="1200" dirty="0">
                <a:solidFill>
                  <a:srgbClr val="A31515"/>
                </a:solidFill>
                <a:latin typeface="Tahoma" panose="020B0604030504040204" pitchFamily="34" charset="0"/>
              </a:rPr>
              <a:t>"C"</a:t>
            </a:r>
            <a:r>
              <a:rPr lang="en-US" sz="1200" dirty="0">
                <a:solidFill>
                  <a:prstClr val="black"/>
                </a:solidFill>
                <a:latin typeface="Tahoma" panose="020B0604030504040204" pitchFamily="34" charset="0"/>
              </a:rPr>
              <a:t>);</a:t>
            </a:r>
          </a:p>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9</a:t>
            </a:fld>
            <a:endParaRPr lang="zh-CN" altLang="en-US"/>
          </a:p>
        </p:txBody>
      </p:sp>
    </p:spTree>
    <p:extLst>
      <p:ext uri="{BB962C8B-B14F-4D97-AF65-F5344CB8AC3E}">
        <p14:creationId xmlns:p14="http://schemas.microsoft.com/office/powerpoint/2010/main" val="40443864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t>TH1F *E304n = new TH1F("E304n","E304n",700,10,7010);</a:t>
            </a:r>
          </a:p>
          <a:p>
            <a:r>
              <a:rPr lang="en-US" dirty="0"/>
              <a:t>TH1F *E40n = new TH1F("E40n","E40n",700,10,7010);</a:t>
            </a:r>
          </a:p>
          <a:p>
            <a:r>
              <a:rPr lang="en-US" dirty="0"/>
              <a:t>T999-&gt;Draw("D304Bne&gt;&gt;E304n","D304Bne&gt;0&amp;&amp;(QSD1[0]&lt;240&amp;&amp;QSD1[1]&lt;250&amp;&amp;QSD1[2]&lt;260&amp;&amp;QSD1[3]&lt;250)&amp;&amp;TAB304&lt;220*6")</a:t>
            </a:r>
          </a:p>
          <a:p>
            <a:r>
              <a:rPr lang="en-US" dirty="0"/>
              <a:t>T999-&gt;Draw("D40Bne","D40Bne&gt;0&amp;&amp;TAB40&lt;220*6","same")</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TH1F *E30440n = new TH1F("E30440n","E30440n",700,10,7010);</a:t>
            </a:r>
          </a:p>
          <a:p>
            <a:r>
              <a:rPr lang="en-US" dirty="0"/>
              <a:t>TH1F *E304n = new TH1F("E304n","E304n",700,10,7010);</a:t>
            </a:r>
          </a:p>
          <a:p>
            <a:r>
              <a:rPr lang="en-US" dirty="0"/>
              <a:t>TH1F *E40n = new TH1F("E40n","E40n",700,10,7010);</a:t>
            </a:r>
          </a:p>
          <a:p>
            <a:r>
              <a:rPr lang="en-US" dirty="0"/>
              <a:t>T999-&gt;Draw("D304Bne&gt;&gt;E304n","D304Bne&gt;0&amp;&amp;(QSD1[0]&lt;240&amp;&amp;QSD1[1]&lt;250&amp;&amp;QSD1[2]&lt;260&amp;&amp;QSD1[3]&lt;250)&amp;&amp;TAB304&lt;220*6")</a:t>
            </a:r>
          </a:p>
          <a:p>
            <a:r>
              <a:rPr lang="en-US" dirty="0"/>
              <a:t>T999-&gt;Draw("D40Bne&gt;&gt;E40n","D40Bne&gt;0&amp;&amp;TAB40&lt;220*6")</a:t>
            </a:r>
          </a:p>
          <a:p>
            <a:endParaRPr lang="en-US" dirty="0"/>
          </a:p>
          <a:p>
            <a:r>
              <a:rPr lang="it-IT" dirty="0"/>
              <a:t>E30440n-&gt;Add(E30440n,E304n);</a:t>
            </a:r>
          </a:p>
          <a:p>
            <a:r>
              <a:rPr lang="it-IT" dirty="0"/>
              <a:t>E30440n-&gt;Add(E30440n,E40n);</a:t>
            </a:r>
          </a:p>
          <a:p>
            <a:r>
              <a:rPr lang="it-IT" dirty="0"/>
              <a:t>E30440n-&gt;Draw();</a:t>
            </a:r>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69</a:t>
            </a:fld>
            <a:endParaRPr lang="zh-CN" altLang="en-US"/>
          </a:p>
        </p:txBody>
      </p:sp>
    </p:spTree>
    <p:extLst>
      <p:ext uri="{BB962C8B-B14F-4D97-AF65-F5344CB8AC3E}">
        <p14:creationId xmlns:p14="http://schemas.microsoft.com/office/powerpoint/2010/main" val="10818155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t>TH1F *E304 = new TH1F("E304","E304",700,10,7010);</a:t>
            </a:r>
          </a:p>
          <a:p>
            <a:r>
              <a:rPr lang="en-US" dirty="0"/>
              <a:t>TH1F *E40 = new TH1F("E40","E40",700,10,7010);</a:t>
            </a:r>
          </a:p>
          <a:p>
            <a:r>
              <a:rPr lang="en-US" dirty="0"/>
              <a:t>TH1F *E30440 = new TH1F("E30440","E30440",700,10,7010);</a:t>
            </a:r>
          </a:p>
          <a:p>
            <a:r>
              <a:rPr lang="en-US" dirty="0"/>
              <a:t>T999-&gt;Draw("D304B+RED40Bfirst&gt;&gt;E304","D304Bpluse&gt;0&amp;&amp;(QSD1[0]&lt;240&amp;&amp;QSD1[1]&lt;250&amp;&amp;QSD1[2]&lt;260&amp;&amp;QSD1[3]&lt;250)&amp;&amp;TAB304&lt;220*6");</a:t>
            </a:r>
          </a:p>
          <a:p>
            <a:r>
              <a:rPr lang="en-US" dirty="0"/>
              <a:t>T999-&gt;Draw("D40B+RED304Bfirst&gt;&gt;E40","D40Bpluse&gt;0&amp;&amp;TAB40&lt;220*6");</a:t>
            </a:r>
          </a:p>
          <a:p>
            <a:r>
              <a:rPr lang="it-IT" dirty="0"/>
              <a:t>E30440-&gt;Add(E30440,E304);</a:t>
            </a:r>
          </a:p>
          <a:p>
            <a:r>
              <a:rPr lang="it-IT" dirty="0"/>
              <a:t>E30440-&gt;Add(E30440,E40);</a:t>
            </a:r>
          </a:p>
          <a:p>
            <a:r>
              <a:rPr lang="it-IT" dirty="0"/>
              <a:t>E30440-&gt;Draw();</a:t>
            </a:r>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70</a:t>
            </a:fld>
            <a:endParaRPr lang="zh-CN" altLang="en-US"/>
          </a:p>
        </p:txBody>
      </p:sp>
    </p:spTree>
    <p:extLst>
      <p:ext uri="{BB962C8B-B14F-4D97-AF65-F5344CB8AC3E}">
        <p14:creationId xmlns:p14="http://schemas.microsoft.com/office/powerpoint/2010/main" val="24377359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73</a:t>
            </a:fld>
            <a:endParaRPr lang="zh-CN" altLang="en-US"/>
          </a:p>
        </p:txBody>
      </p:sp>
    </p:spTree>
    <p:extLst>
      <p:ext uri="{BB962C8B-B14F-4D97-AF65-F5344CB8AC3E}">
        <p14:creationId xmlns:p14="http://schemas.microsoft.com/office/powerpoint/2010/main" val="1623961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79</a:t>
            </a:fld>
            <a:endParaRPr lang="zh-CN" altLang="en-US"/>
          </a:p>
        </p:txBody>
      </p:sp>
    </p:spTree>
    <p:extLst>
      <p:ext uri="{BB962C8B-B14F-4D97-AF65-F5344CB8AC3E}">
        <p14:creationId xmlns:p14="http://schemas.microsoft.com/office/powerpoint/2010/main" val="10756754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t>TH1F *G304bg = new TH1F("G304bg","G304bg",1000,100,8100);</a:t>
            </a:r>
          </a:p>
          <a:p>
            <a:r>
              <a:rPr lang="en-US" dirty="0"/>
              <a:t>T999-&gt;Draw("Gamma304&gt;&gt;G304bg","D304Ane+D304Bne&gt;100&amp;&amp;D304Ane+D304Bne&lt;700&amp;&amp;TAB304&lt;220*6");</a:t>
            </a:r>
          </a:p>
          <a:p>
            <a:endParaRPr lang="en-US" dirty="0"/>
          </a:p>
          <a:p>
            <a:r>
              <a:rPr lang="en-US" dirty="0" err="1"/>
              <a:t>TFile</a:t>
            </a:r>
            <a:r>
              <a:rPr lang="en-US" dirty="0"/>
              <a:t> *_file0 = </a:t>
            </a:r>
            <a:r>
              <a:rPr lang="en-US" dirty="0" err="1"/>
              <a:t>TFile</a:t>
            </a:r>
            <a:r>
              <a:rPr lang="en-US" dirty="0"/>
              <a:t>::Open("D:/X/out/Si25/100eV-bin-ungated_sun_25Si.root")</a:t>
            </a:r>
          </a:p>
          <a:p>
            <a:r>
              <a:rPr lang="en-US" dirty="0"/>
              <a:t>SeGA_00-&gt;</a:t>
            </a:r>
            <a:r>
              <a:rPr lang="en-US" dirty="0" err="1"/>
              <a:t>SetLineColor</a:t>
            </a:r>
            <a:r>
              <a:rPr lang="en-US" dirty="0"/>
              <a:t>(1);</a:t>
            </a:r>
          </a:p>
          <a:p>
            <a:r>
              <a:rPr lang="en-US" dirty="0"/>
              <a:t>SeGA_00-&gt;</a:t>
            </a:r>
            <a:r>
              <a:rPr lang="en-US" dirty="0" err="1"/>
              <a:t>Rebin</a:t>
            </a:r>
            <a:r>
              <a:rPr lang="en-US" dirty="0"/>
              <a:t>(80);</a:t>
            </a:r>
          </a:p>
          <a:p>
            <a:r>
              <a:rPr lang="en-US" dirty="0"/>
              <a:t>SeGA_00-&gt;Draw();</a:t>
            </a:r>
          </a:p>
        </p:txBody>
      </p:sp>
      <p:sp>
        <p:nvSpPr>
          <p:cNvPr id="4" name="灯片编号占位符 3"/>
          <p:cNvSpPr>
            <a:spLocks noGrp="1"/>
          </p:cNvSpPr>
          <p:nvPr>
            <p:ph type="sldNum" sz="quarter" idx="10"/>
          </p:nvPr>
        </p:nvSpPr>
        <p:spPr/>
        <p:txBody>
          <a:bodyPr/>
          <a:lstStyle/>
          <a:p>
            <a:fld id="{71EFB970-9EE5-4ACE-8E66-2E1E038C78DF}" type="slidenum">
              <a:rPr lang="zh-CN" altLang="en-US" smtClean="0"/>
              <a:t>91</a:t>
            </a:fld>
            <a:endParaRPr lang="zh-CN" altLang="en-US"/>
          </a:p>
        </p:txBody>
      </p:sp>
    </p:spTree>
    <p:extLst>
      <p:ext uri="{BB962C8B-B14F-4D97-AF65-F5344CB8AC3E}">
        <p14:creationId xmlns:p14="http://schemas.microsoft.com/office/powerpoint/2010/main" val="6282878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err="1"/>
              <a:t>TFile</a:t>
            </a:r>
            <a:r>
              <a:rPr lang="en-US" dirty="0"/>
              <a:t> *_file0 = </a:t>
            </a:r>
            <a:r>
              <a:rPr lang="en-US" dirty="0" err="1"/>
              <a:t>TFile</a:t>
            </a:r>
            <a:r>
              <a:rPr lang="en-US" dirty="0"/>
              <a:t>::Open("D:/X/out/Si25/100eV-bin-gated.root");</a:t>
            </a:r>
          </a:p>
          <a:p>
            <a:r>
              <a:rPr lang="en-US" dirty="0" err="1"/>
              <a:t>gbCoincidences</a:t>
            </a:r>
            <a:r>
              <a:rPr lang="en-US" dirty="0"/>
              <a:t>-&gt;</a:t>
            </a:r>
            <a:r>
              <a:rPr lang="en-US" dirty="0" err="1"/>
              <a:t>SetLineColor</a:t>
            </a:r>
            <a:r>
              <a:rPr lang="en-US" dirty="0"/>
              <a:t>(4);</a:t>
            </a:r>
          </a:p>
          <a:p>
            <a:r>
              <a:rPr lang="en-US" dirty="0" err="1"/>
              <a:t>gbCoincidences</a:t>
            </a:r>
            <a:r>
              <a:rPr lang="en-US" dirty="0"/>
              <a:t>-&gt;</a:t>
            </a:r>
            <a:r>
              <a:rPr lang="en-US" dirty="0" err="1"/>
              <a:t>Rebin</a:t>
            </a:r>
            <a:r>
              <a:rPr lang="en-US" dirty="0"/>
              <a:t>(20);</a:t>
            </a:r>
          </a:p>
          <a:p>
            <a:r>
              <a:rPr lang="en-US" dirty="0" err="1"/>
              <a:t>gbCoincidences</a:t>
            </a:r>
            <a:r>
              <a:rPr lang="en-US" dirty="0"/>
              <a:t>-&gt;Draw("same");</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TFile</a:t>
            </a:r>
            <a:r>
              <a:rPr lang="en-US" dirty="0"/>
              <a:t> *_file0 = </a:t>
            </a:r>
            <a:r>
              <a:rPr lang="en-US" dirty="0" err="1"/>
              <a:t>TFile</a:t>
            </a:r>
            <a:r>
              <a:rPr lang="en-US" dirty="0"/>
              <a:t>::Open("X:/T999/Si25_0154_0345_p250_c250_t6T_pg_escape.root");</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TH1F *G30440 = new TH1F("G30440","G30440",4400,100,4500);</a:t>
            </a:r>
          </a:p>
          <a:p>
            <a:r>
              <a:rPr lang="en-US" dirty="0"/>
              <a:t>TH1F *G304 = new TH1F("G304","G304",4400,100,4500);</a:t>
            </a:r>
          </a:p>
          <a:p>
            <a:r>
              <a:rPr lang="en-US" dirty="0"/>
              <a:t>TH1F *G40 = new TH1F("G40","G40",4400,100,4500);</a:t>
            </a:r>
          </a:p>
          <a:p>
            <a:r>
              <a:rPr lang="en-US" dirty="0"/>
              <a:t>TH1F *G30440b = new TH1F("G30440b","G30440b",4400,100,4500);</a:t>
            </a:r>
          </a:p>
          <a:p>
            <a:r>
              <a:rPr lang="en-US" dirty="0"/>
              <a:t>TH1F *G304b = new TH1F("G304b","G304b",4400,100,4500);</a:t>
            </a:r>
          </a:p>
          <a:p>
            <a:r>
              <a:rPr lang="en-US" dirty="0"/>
              <a:t>TH1F *G40b = new TH1F("G40b","G40b",4400,100,4500);</a:t>
            </a:r>
          </a:p>
          <a:p>
            <a:r>
              <a:rPr lang="en-US" dirty="0"/>
              <a:t>TH1F *G30440n = new TH1F("G30440n","G30440n",4400,100,4500);</a:t>
            </a:r>
          </a:p>
          <a:p>
            <a:r>
              <a:rPr lang="en-US" dirty="0"/>
              <a:t>TH1F *G304n = new TH1F("G304n","G304n",4400,100,4500);</a:t>
            </a:r>
          </a:p>
          <a:p>
            <a:r>
              <a:rPr lang="en-US" dirty="0"/>
              <a:t>TH1F *G40n = new TH1F("G40n","G40n",4400,100,4500);</a:t>
            </a:r>
          </a:p>
          <a:p>
            <a:r>
              <a:rPr lang="en-US" dirty="0"/>
              <a:t>TH1F *E304 = new TH1F("E304","E304",496,50,5010);</a:t>
            </a:r>
          </a:p>
          <a:p>
            <a:r>
              <a:rPr lang="en-US" dirty="0"/>
              <a:t>TH1F *E40 = new TH1F("E40","E40",496,50,5010);</a:t>
            </a:r>
          </a:p>
          <a:p>
            <a:r>
              <a:rPr lang="en-US" dirty="0"/>
              <a:t>TH1F *E30440 = new TH1F("E30440","E30440",496,50,5010);</a:t>
            </a:r>
          </a:p>
          <a:p>
            <a:endParaRPr lang="en-US" dirty="0"/>
          </a:p>
          <a:p>
            <a:r>
              <a:rPr lang="en-US" dirty="0"/>
              <a:t>T999-&gt;Draw("Gamma304&gt;&gt;G304","D304Ane+D304Bne&gt;200*2&amp;&amp;(QSD1[0]&lt;240&amp;&amp;QSD1[1]&lt;250&amp;&amp;QSD1[2]&lt;260&amp;&amp;QSD1[3]&lt;250)&amp;&amp;TAB304&lt;220*6");//All </a:t>
            </a:r>
            <a:r>
              <a:rPr lang="en-US" dirty="0" err="1"/>
              <a:t>pg</a:t>
            </a:r>
            <a:endParaRPr lang="en-US" dirty="0"/>
          </a:p>
          <a:p>
            <a:r>
              <a:rPr lang="en-US" dirty="0"/>
              <a:t>T999-&gt;Draw("Gamma40&gt;&gt;G40","D40Ane+D40Bne&gt;200*2&amp;&amp;TAB40&lt;220*6");//All </a:t>
            </a:r>
            <a:r>
              <a:rPr lang="en-US" dirty="0" err="1"/>
              <a:t>pg</a:t>
            </a:r>
            <a:endParaRPr lang="en-US" dirty="0"/>
          </a:p>
          <a:p>
            <a:r>
              <a:rPr lang="en-US" dirty="0"/>
              <a:t>G30440-&gt;Add(G30440,G304);</a:t>
            </a:r>
          </a:p>
          <a:p>
            <a:r>
              <a:rPr lang="en-US" dirty="0"/>
              <a:t>G30440-&gt;Add(G30440,G40);</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G30440-&gt;</a:t>
            </a:r>
            <a:r>
              <a:rPr lang="en-US" dirty="0" err="1"/>
              <a:t>SetLineColor</a:t>
            </a:r>
            <a:r>
              <a:rPr lang="en-US" dirty="0"/>
              <a:t>(2);</a:t>
            </a:r>
          </a:p>
          <a:p>
            <a:r>
              <a:rPr lang="en-US" dirty="0"/>
              <a:t>G30440-&gt;Draw();</a:t>
            </a:r>
          </a:p>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93</a:t>
            </a:fld>
            <a:endParaRPr lang="zh-CN" altLang="en-US"/>
          </a:p>
        </p:txBody>
      </p:sp>
    </p:spTree>
    <p:extLst>
      <p:ext uri="{BB962C8B-B14F-4D97-AF65-F5344CB8AC3E}">
        <p14:creationId xmlns:p14="http://schemas.microsoft.com/office/powerpoint/2010/main" val="32846209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err="1"/>
              <a:t>TFile</a:t>
            </a:r>
            <a:r>
              <a:rPr lang="en-US" dirty="0"/>
              <a:t> *_file0 = </a:t>
            </a:r>
            <a:r>
              <a:rPr lang="en-US" dirty="0" err="1"/>
              <a:t>TFile</a:t>
            </a:r>
            <a:r>
              <a:rPr lang="en-US" dirty="0"/>
              <a:t>::Open("D:/X/out/Si25/100eV-bin-gated.root");</a:t>
            </a:r>
          </a:p>
          <a:p>
            <a:r>
              <a:rPr lang="en-US" dirty="0" err="1"/>
              <a:t>gbCoincidences</a:t>
            </a:r>
            <a:r>
              <a:rPr lang="en-US" dirty="0"/>
              <a:t>-&gt;</a:t>
            </a:r>
            <a:r>
              <a:rPr lang="en-US" dirty="0" err="1"/>
              <a:t>SetLineColor</a:t>
            </a:r>
            <a:r>
              <a:rPr lang="en-US" dirty="0"/>
              <a:t>(4);</a:t>
            </a:r>
          </a:p>
          <a:p>
            <a:r>
              <a:rPr lang="en-US" dirty="0" err="1"/>
              <a:t>gbCoincidences</a:t>
            </a:r>
            <a:r>
              <a:rPr lang="en-US" dirty="0"/>
              <a:t>-&gt;</a:t>
            </a:r>
            <a:r>
              <a:rPr lang="en-US" dirty="0" err="1"/>
              <a:t>Rebin</a:t>
            </a:r>
            <a:r>
              <a:rPr lang="en-US" dirty="0"/>
              <a:t>(20);</a:t>
            </a:r>
          </a:p>
          <a:p>
            <a:r>
              <a:rPr lang="en-US" dirty="0" err="1"/>
              <a:t>gbCoincidences</a:t>
            </a:r>
            <a:r>
              <a:rPr lang="en-US" dirty="0"/>
              <a:t>-&gt;Draw("same");</a:t>
            </a:r>
          </a:p>
          <a:p>
            <a:endParaRPr lang="en-US" dirty="0"/>
          </a:p>
          <a:p>
            <a:r>
              <a:rPr lang="en-US" dirty="0" err="1"/>
              <a:t>TFile</a:t>
            </a:r>
            <a:r>
              <a:rPr lang="en-US" dirty="0"/>
              <a:t> *_file0 = </a:t>
            </a:r>
            <a:r>
              <a:rPr lang="en-US" dirty="0" err="1"/>
              <a:t>TFile</a:t>
            </a:r>
            <a:r>
              <a:rPr lang="en-US" dirty="0"/>
              <a:t>::Open("X:/T999/Si25_0154_0345_p50_c250_6T_bg.root");</a:t>
            </a:r>
          </a:p>
          <a:p>
            <a:r>
              <a:rPr lang="en-US" dirty="0"/>
              <a:t>TH1F *G304bg = new TH1F("G304bg","G304bg",4400,100,4500);</a:t>
            </a:r>
          </a:p>
          <a:p>
            <a:r>
              <a:rPr lang="en-US" dirty="0"/>
              <a:t>TH1F *G304bgb = new TH1F("G304bgb","G304bgb",4400,100,4500);</a:t>
            </a:r>
          </a:p>
          <a:p>
            <a:r>
              <a:rPr lang="en-US" dirty="0"/>
              <a:t>TH1F *G304bgn = new TH1F(*G304bg);</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G304bg-&gt;</a:t>
            </a:r>
            <a:r>
              <a:rPr lang="en-US" dirty="0" err="1"/>
              <a:t>SetLineColor</a:t>
            </a:r>
            <a:r>
              <a:rPr lang="en-US" dirty="0"/>
              <a:t>(2);</a:t>
            </a:r>
          </a:p>
          <a:p>
            <a:r>
              <a:rPr lang="en-US" dirty="0"/>
              <a:t>T999-&gt;Draw("Gamma304&gt;&gt;G304bg","D304Ane+D304Bne&gt;100&amp;&amp;D304Ane+D304Bne&lt;700&amp;&amp;TAB304&lt;220*6");</a:t>
            </a:r>
          </a:p>
        </p:txBody>
      </p:sp>
      <p:sp>
        <p:nvSpPr>
          <p:cNvPr id="4" name="灯片编号占位符 3"/>
          <p:cNvSpPr>
            <a:spLocks noGrp="1"/>
          </p:cNvSpPr>
          <p:nvPr>
            <p:ph type="sldNum" sz="quarter" idx="10"/>
          </p:nvPr>
        </p:nvSpPr>
        <p:spPr/>
        <p:txBody>
          <a:bodyPr/>
          <a:lstStyle/>
          <a:p>
            <a:fld id="{71EFB970-9EE5-4ACE-8E66-2E1E038C78DF}" type="slidenum">
              <a:rPr lang="zh-CN" altLang="en-US" smtClean="0"/>
              <a:t>94</a:t>
            </a:fld>
            <a:endParaRPr lang="zh-CN" altLang="en-US"/>
          </a:p>
        </p:txBody>
      </p:sp>
    </p:spTree>
    <p:extLst>
      <p:ext uri="{BB962C8B-B14F-4D97-AF65-F5344CB8AC3E}">
        <p14:creationId xmlns:p14="http://schemas.microsoft.com/office/powerpoint/2010/main" val="29717984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err="1"/>
              <a:t>TFile</a:t>
            </a:r>
            <a:r>
              <a:rPr lang="en-US" dirty="0"/>
              <a:t> *_file0 = </a:t>
            </a:r>
            <a:r>
              <a:rPr lang="en-US" dirty="0" err="1"/>
              <a:t>TFile</a:t>
            </a:r>
            <a:r>
              <a:rPr lang="en-US" dirty="0"/>
              <a:t>::Open("X:/T999/Si25_0154_0345_p250_c250_t6T_pg_escape.root");</a:t>
            </a:r>
          </a:p>
          <a:p>
            <a:r>
              <a:rPr lang="en-US" dirty="0"/>
              <a:t>TH1F *G30440 = new TH1F("G30440","G30440",4400*2,100,4500);</a:t>
            </a:r>
          </a:p>
          <a:p>
            <a:r>
              <a:rPr lang="en-US" dirty="0"/>
              <a:t>TH1F *G304 = new TH1F("G304","G304",4400*2,100,4500);</a:t>
            </a:r>
          </a:p>
          <a:p>
            <a:r>
              <a:rPr lang="en-US" dirty="0"/>
              <a:t>TH1F *G40 = new TH1F("G40","G40",4400*2,100,4500);</a:t>
            </a:r>
          </a:p>
          <a:p>
            <a:r>
              <a:rPr lang="en-US" dirty="0"/>
              <a:t>TH1F *G30440b = new TH1F("G30440b","G30440b",4400,100,4500);</a:t>
            </a:r>
          </a:p>
          <a:p>
            <a:r>
              <a:rPr lang="en-US" dirty="0"/>
              <a:t>TH1F *G304b = new TH1F("G304b","G304b",4400,100,4500);</a:t>
            </a:r>
          </a:p>
          <a:p>
            <a:r>
              <a:rPr lang="en-US" dirty="0"/>
              <a:t>TH1F *G40b = new TH1F("G40b","G40b",4400,100,4500);</a:t>
            </a:r>
          </a:p>
          <a:p>
            <a:r>
              <a:rPr lang="en-US" dirty="0"/>
              <a:t>TH1F *G30440n = new TH1F("G30440n","G30440n",4400,100,4500);</a:t>
            </a:r>
          </a:p>
          <a:p>
            <a:r>
              <a:rPr lang="en-US" dirty="0"/>
              <a:t>TH1F *G304n = new TH1F("G304n","G304n",4400,100,4500);</a:t>
            </a:r>
          </a:p>
          <a:p>
            <a:r>
              <a:rPr lang="en-US" dirty="0"/>
              <a:t>TH1F *G40n = new TH1F("G40n","G40n",4400,100,4500);</a:t>
            </a:r>
          </a:p>
          <a:p>
            <a:r>
              <a:rPr lang="en-US" dirty="0"/>
              <a:t>TH1F *E304 = new TH1F("E304","E304",496,50,5010);</a:t>
            </a:r>
          </a:p>
          <a:p>
            <a:r>
              <a:rPr lang="en-US" dirty="0"/>
              <a:t>TH1F *E40 = new TH1F("E40","E40",496,50,5010);</a:t>
            </a:r>
          </a:p>
          <a:p>
            <a:r>
              <a:rPr lang="en-US" dirty="0"/>
              <a:t>TH1F *E30440 = new TH1F("E30440","E30440",496,50,5010);</a:t>
            </a:r>
          </a:p>
          <a:p>
            <a:endParaRPr lang="en-US" dirty="0"/>
          </a:p>
          <a:p>
            <a:r>
              <a:rPr lang="en-US" dirty="0"/>
              <a:t>T999-&gt;Draw("Gamma304&gt;&gt;G304","D304Ane+D304Bne&gt;4150*2&amp;&amp;D304Ane+D304Bne&lt;4400*2&amp;&amp;(QSD1[0]&lt;240&amp;&amp;QSD1[1]&lt;250&amp;&amp;QSD1[2]&lt;260&amp;&amp;QSD1[3]&lt;250)&amp;&amp;TAB304&lt;220*6");//All </a:t>
            </a:r>
            <a:r>
              <a:rPr lang="en-US" dirty="0" err="1"/>
              <a:t>pg</a:t>
            </a:r>
            <a:endParaRPr lang="en-US" dirty="0"/>
          </a:p>
          <a:p>
            <a:r>
              <a:rPr lang="en-US" dirty="0"/>
              <a:t>T999-&gt;Draw("Gamma40&gt;&gt;G40","D40Ane+D40Bne&gt;4150*2&amp;&amp;D40Ane+D40Bne&lt;4400*2&amp;&amp;TAB40&lt;220*6");//All </a:t>
            </a:r>
            <a:r>
              <a:rPr lang="en-US" dirty="0" err="1"/>
              <a:t>pg</a:t>
            </a:r>
            <a:endParaRPr lang="en-US" dirty="0"/>
          </a:p>
          <a:p>
            <a:r>
              <a:rPr lang="en-US" dirty="0"/>
              <a:t>G30440-&gt;Add(G30440,G304);</a:t>
            </a:r>
          </a:p>
          <a:p>
            <a:r>
              <a:rPr lang="en-US" dirty="0"/>
              <a:t>G30440-&gt;Add(G30440,G40);</a:t>
            </a:r>
          </a:p>
          <a:p>
            <a:r>
              <a:rPr lang="en-US" dirty="0"/>
              <a:t>G30440-&gt;</a:t>
            </a:r>
            <a:r>
              <a:rPr lang="en-US" dirty="0" err="1"/>
              <a:t>SetLineColor</a:t>
            </a:r>
            <a:r>
              <a:rPr lang="en-US" dirty="0"/>
              <a:t>(2);</a:t>
            </a:r>
          </a:p>
          <a:p>
            <a:r>
              <a:rPr lang="en-US" dirty="0"/>
              <a:t>G30440-&gt;Draw();</a:t>
            </a:r>
          </a:p>
        </p:txBody>
      </p:sp>
      <p:sp>
        <p:nvSpPr>
          <p:cNvPr id="4" name="灯片编号占位符 3"/>
          <p:cNvSpPr>
            <a:spLocks noGrp="1"/>
          </p:cNvSpPr>
          <p:nvPr>
            <p:ph type="sldNum" sz="quarter" idx="10"/>
          </p:nvPr>
        </p:nvSpPr>
        <p:spPr/>
        <p:txBody>
          <a:bodyPr/>
          <a:lstStyle/>
          <a:p>
            <a:fld id="{71EFB970-9EE5-4ACE-8E66-2E1E038C78DF}" type="slidenum">
              <a:rPr lang="zh-CN" altLang="en-US" smtClean="0"/>
              <a:t>97</a:t>
            </a:fld>
            <a:endParaRPr lang="zh-CN" altLang="en-US"/>
          </a:p>
        </p:txBody>
      </p:sp>
    </p:spTree>
    <p:extLst>
      <p:ext uri="{BB962C8B-B14F-4D97-AF65-F5344CB8AC3E}">
        <p14:creationId xmlns:p14="http://schemas.microsoft.com/office/powerpoint/2010/main" val="24643025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eaLnBrk="1" fontAlgn="ctr" latinLnBrk="0" hangingPunct="1"/>
            <a:endParaRPr lang="en-US" sz="1200" b="0" i="0" u="none" strike="noStrike"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71EFB970-9EE5-4ACE-8E66-2E1E038C78DF}" type="slidenum">
              <a:rPr lang="zh-CN" altLang="en-US" smtClean="0"/>
              <a:t>99</a:t>
            </a:fld>
            <a:endParaRPr lang="zh-CN" altLang="en-US"/>
          </a:p>
        </p:txBody>
      </p:sp>
    </p:spTree>
    <p:extLst>
      <p:ext uri="{BB962C8B-B14F-4D97-AF65-F5344CB8AC3E}">
        <p14:creationId xmlns:p14="http://schemas.microsoft.com/office/powerpoint/2010/main" val="1516690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eaLnBrk="1" fontAlgn="ctr" latinLnBrk="0" hangingPunct="1"/>
            <a:r>
              <a:rPr lang="en-US" sz="1200" b="0" i="0" u="none" strike="noStrike" kern="1200" dirty="0">
                <a:solidFill>
                  <a:schemeClr val="tx1"/>
                </a:solidFill>
                <a:effectLst/>
                <a:latin typeface="+mn-lt"/>
                <a:ea typeface="+mn-ea"/>
                <a:cs typeface="+mn-cs"/>
              </a:rPr>
              <a:t>555</a:t>
            </a:r>
          </a:p>
          <a:p>
            <a:pPr rtl="0" eaLnBrk="1" fontAlgn="ctr" latinLnBrk="0" hangingPunct="1"/>
            <a:r>
              <a:rPr lang="en-US" sz="1200" b="0" i="0" u="none" strike="noStrike" kern="1200" dirty="0">
                <a:solidFill>
                  <a:schemeClr val="tx1"/>
                </a:solidFill>
                <a:effectLst/>
                <a:latin typeface="+mn-lt"/>
                <a:ea typeface="+mn-ea"/>
                <a:cs typeface="+mn-cs"/>
              </a:rPr>
              <a:t>943</a:t>
            </a:r>
          </a:p>
          <a:p>
            <a:pPr rtl="0" eaLnBrk="1" fontAlgn="ctr" latinLnBrk="0" hangingPunct="1"/>
            <a:r>
              <a:rPr lang="en-US" sz="1200" b="0" i="0" u="none" strike="noStrike" kern="1200" dirty="0">
                <a:solidFill>
                  <a:schemeClr val="tx1"/>
                </a:solidFill>
                <a:effectLst/>
                <a:latin typeface="+mn-lt"/>
                <a:ea typeface="+mn-ea"/>
                <a:cs typeface="+mn-cs"/>
              </a:rPr>
              <a:t>1268</a:t>
            </a:r>
          </a:p>
          <a:p>
            <a:pPr rtl="0" eaLnBrk="1" fontAlgn="ctr" latinLnBrk="0" hangingPunct="1"/>
            <a:r>
              <a:rPr lang="en-US" sz="1200" b="0" i="0" u="none" strike="noStrike" kern="1200" dirty="0">
                <a:solidFill>
                  <a:schemeClr val="tx1"/>
                </a:solidFill>
                <a:effectLst/>
                <a:latin typeface="+mn-lt"/>
                <a:ea typeface="+mn-ea"/>
                <a:cs typeface="+mn-cs"/>
              </a:rPr>
              <a:t>2162</a:t>
            </a:r>
          </a:p>
          <a:p>
            <a:pPr rtl="0" eaLnBrk="1" fontAlgn="ctr" latinLnBrk="0" hangingPunct="1"/>
            <a:r>
              <a:rPr lang="en-US" sz="1200" b="0" i="0" u="none" strike="noStrike" kern="1200" dirty="0">
                <a:solidFill>
                  <a:schemeClr val="tx1"/>
                </a:solidFill>
                <a:effectLst/>
                <a:latin typeface="+mn-lt"/>
                <a:ea typeface="+mn-ea"/>
                <a:cs typeface="+mn-cs"/>
              </a:rPr>
              <a:t>2980</a:t>
            </a:r>
          </a:p>
          <a:p>
            <a:pPr rtl="0" eaLnBrk="1" fontAlgn="ctr" latinLnBrk="0" hangingPunct="1"/>
            <a:r>
              <a:rPr lang="en-US" sz="1200" b="0" i="0" u="none" strike="noStrike" kern="1200" dirty="0">
                <a:solidFill>
                  <a:schemeClr val="tx1"/>
                </a:solidFill>
                <a:effectLst/>
                <a:latin typeface="+mn-lt"/>
                <a:ea typeface="+mn-ea"/>
                <a:cs typeface="+mn-cs"/>
              </a:rPr>
              <a:t>3231</a:t>
            </a:r>
          </a:p>
          <a:p>
            <a:pPr rtl="0" eaLnBrk="1" fontAlgn="ctr" latinLnBrk="0" hangingPunct="1"/>
            <a:r>
              <a:rPr lang="en-US" sz="1200" b="0" i="0" u="none" strike="noStrike" kern="1200" dirty="0">
                <a:solidFill>
                  <a:schemeClr val="tx1"/>
                </a:solidFill>
                <a:effectLst/>
                <a:latin typeface="+mn-lt"/>
                <a:ea typeface="+mn-ea"/>
                <a:cs typeface="+mn-cs"/>
              </a:rPr>
              <a:t>3463</a:t>
            </a:r>
          </a:p>
          <a:p>
            <a:pPr rtl="0" eaLnBrk="1" fontAlgn="ctr" latinLnBrk="0" hangingPunct="1"/>
            <a:r>
              <a:rPr lang="en-US" sz="1200" b="0" i="0" u="none" strike="noStrike" kern="1200" dirty="0">
                <a:solidFill>
                  <a:schemeClr val="tx1"/>
                </a:solidFill>
                <a:effectLst/>
                <a:latin typeface="+mn-lt"/>
                <a:ea typeface="+mn-ea"/>
                <a:cs typeface="+mn-cs"/>
              </a:rPr>
              <a:t>3610</a:t>
            </a:r>
          </a:p>
          <a:p>
            <a:pPr rtl="0" eaLnBrk="1" fontAlgn="ctr" latinLnBrk="0" hangingPunct="1"/>
            <a:r>
              <a:rPr lang="en-US" sz="1200" b="0" i="0" u="none" strike="noStrike" kern="1200" dirty="0">
                <a:solidFill>
                  <a:schemeClr val="tx1"/>
                </a:solidFill>
                <a:effectLst/>
                <a:latin typeface="+mn-lt"/>
                <a:ea typeface="+mn-ea"/>
                <a:cs typeface="+mn-cs"/>
              </a:rPr>
              <a:t>4252</a:t>
            </a:r>
          </a:p>
          <a:p>
            <a:pPr rtl="0" eaLnBrk="1" fontAlgn="ctr" latinLnBrk="0" hangingPunct="1"/>
            <a:r>
              <a:rPr lang="en-US" sz="1200" b="0" i="0" u="none" strike="noStrike" kern="1200" dirty="0">
                <a:solidFill>
                  <a:schemeClr val="tx1"/>
                </a:solidFill>
                <a:effectLst/>
                <a:latin typeface="+mn-lt"/>
                <a:ea typeface="+mn-ea"/>
                <a:cs typeface="+mn-cs"/>
              </a:rPr>
              <a:t>4545</a:t>
            </a:r>
          </a:p>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123</a:t>
            </a:fld>
            <a:endParaRPr lang="zh-CN" altLang="en-US"/>
          </a:p>
        </p:txBody>
      </p:sp>
    </p:spTree>
    <p:extLst>
      <p:ext uri="{BB962C8B-B14F-4D97-AF65-F5344CB8AC3E}">
        <p14:creationId xmlns:p14="http://schemas.microsoft.com/office/powerpoint/2010/main" val="2985465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8163E3-E104-4CE2-9206-9A84C7BA2D95}" type="slidenum">
              <a:rPr lang="zh-CN" altLang="en-US" smtClean="0"/>
              <a:t>38</a:t>
            </a:fld>
            <a:endParaRPr lang="zh-CN" altLang="en-US"/>
          </a:p>
        </p:txBody>
      </p:sp>
    </p:spTree>
    <p:extLst>
      <p:ext uri="{BB962C8B-B14F-4D97-AF65-F5344CB8AC3E}">
        <p14:creationId xmlns:p14="http://schemas.microsoft.com/office/powerpoint/2010/main" val="2307571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147</a:t>
            </a:fld>
            <a:endParaRPr lang="zh-CN" altLang="en-US"/>
          </a:p>
        </p:txBody>
      </p:sp>
    </p:spTree>
    <p:extLst>
      <p:ext uri="{BB962C8B-B14F-4D97-AF65-F5344CB8AC3E}">
        <p14:creationId xmlns:p14="http://schemas.microsoft.com/office/powerpoint/2010/main" val="21478919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t>100eV-bin-bkgrun_sun.root</a:t>
            </a:r>
          </a:p>
        </p:txBody>
      </p:sp>
      <p:sp>
        <p:nvSpPr>
          <p:cNvPr id="4" name="灯片编号占位符 3"/>
          <p:cNvSpPr>
            <a:spLocks noGrp="1"/>
          </p:cNvSpPr>
          <p:nvPr>
            <p:ph type="sldNum" sz="quarter" idx="10"/>
          </p:nvPr>
        </p:nvSpPr>
        <p:spPr/>
        <p:txBody>
          <a:bodyPr/>
          <a:lstStyle/>
          <a:p>
            <a:fld id="{71EFB970-9EE5-4ACE-8E66-2E1E038C78DF}" type="slidenum">
              <a:rPr lang="zh-CN" altLang="en-US" smtClean="0"/>
              <a:t>186</a:t>
            </a:fld>
            <a:endParaRPr lang="zh-CN" altLang="en-US"/>
          </a:p>
        </p:txBody>
      </p:sp>
    </p:spTree>
    <p:extLst>
      <p:ext uri="{BB962C8B-B14F-4D97-AF65-F5344CB8AC3E}">
        <p14:creationId xmlns:p14="http://schemas.microsoft.com/office/powerpoint/2010/main" val="28083233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t>SeGA_00-&gt;</a:t>
            </a:r>
            <a:r>
              <a:rPr lang="en-US" dirty="0" err="1"/>
              <a:t>Rebin</a:t>
            </a:r>
            <a:r>
              <a:rPr lang="en-US" dirty="0"/>
              <a:t>(5);SeGA_00-&gt;</a:t>
            </a:r>
            <a:r>
              <a:rPr lang="en-US" dirty="0" err="1"/>
              <a:t>GetXaxis</a:t>
            </a:r>
            <a:r>
              <a:rPr lang="en-US" dirty="0"/>
              <a:t>()-&gt;</a:t>
            </a:r>
            <a:r>
              <a:rPr lang="en-US" dirty="0" err="1"/>
              <a:t>SetRangeUser</a:t>
            </a:r>
            <a:r>
              <a:rPr lang="en-US" dirty="0"/>
              <a:t>(1580,1650);SeGA_00-&gt;Draw();</a:t>
            </a:r>
          </a:p>
          <a:p>
            <a:r>
              <a:rPr lang="en-US" dirty="0"/>
              <a:t>SeGA_01-&gt;</a:t>
            </a:r>
            <a:r>
              <a:rPr lang="en-US" dirty="0" err="1"/>
              <a:t>Rebin</a:t>
            </a:r>
            <a:r>
              <a:rPr lang="en-US" dirty="0"/>
              <a:t>(5);SeGA_01-&gt;</a:t>
            </a:r>
            <a:r>
              <a:rPr lang="en-US" dirty="0" err="1"/>
              <a:t>SetLineColor</a:t>
            </a:r>
            <a:r>
              <a:rPr lang="en-US" dirty="0"/>
              <a:t>(46);SeGA_01-&gt;Draw("same");</a:t>
            </a:r>
          </a:p>
          <a:p>
            <a:r>
              <a:rPr lang="en-US" dirty="0"/>
              <a:t>SeGA_02-&gt;</a:t>
            </a:r>
            <a:r>
              <a:rPr lang="en-US" dirty="0" err="1"/>
              <a:t>Rebin</a:t>
            </a:r>
            <a:r>
              <a:rPr lang="en-US" dirty="0"/>
              <a:t>(5);SeGA_02-&gt;</a:t>
            </a:r>
            <a:r>
              <a:rPr lang="en-US" dirty="0" err="1"/>
              <a:t>SetLineColor</a:t>
            </a:r>
            <a:r>
              <a:rPr lang="en-US" dirty="0"/>
              <a:t>(2);SeGA_02-&gt;Draw("same");</a:t>
            </a:r>
          </a:p>
          <a:p>
            <a:r>
              <a:rPr lang="en-US" dirty="0"/>
              <a:t>SeGA_03-&gt;</a:t>
            </a:r>
            <a:r>
              <a:rPr lang="en-US" dirty="0" err="1"/>
              <a:t>Rebin</a:t>
            </a:r>
            <a:r>
              <a:rPr lang="en-US" dirty="0"/>
              <a:t>(5);SeGA_03-&gt;</a:t>
            </a:r>
            <a:r>
              <a:rPr lang="en-US" dirty="0" err="1"/>
              <a:t>SetLineColor</a:t>
            </a:r>
            <a:r>
              <a:rPr lang="en-US" dirty="0"/>
              <a:t>(3);SeGA_03-&gt;Draw("same");</a:t>
            </a:r>
          </a:p>
          <a:p>
            <a:r>
              <a:rPr lang="en-US" dirty="0"/>
              <a:t>SeGA_04-&gt;</a:t>
            </a:r>
            <a:r>
              <a:rPr lang="en-US" dirty="0" err="1"/>
              <a:t>Rebin</a:t>
            </a:r>
            <a:r>
              <a:rPr lang="en-US" dirty="0"/>
              <a:t>(5);SeGA_04-&gt;</a:t>
            </a:r>
            <a:r>
              <a:rPr lang="en-US" dirty="0" err="1"/>
              <a:t>SetLineColor</a:t>
            </a:r>
            <a:r>
              <a:rPr lang="en-US" dirty="0"/>
              <a:t>(4);SeGA_04-&gt;Draw("same");</a:t>
            </a:r>
          </a:p>
          <a:p>
            <a:r>
              <a:rPr lang="en-US" dirty="0"/>
              <a:t>SeGA_05-&gt;</a:t>
            </a:r>
            <a:r>
              <a:rPr lang="en-US" dirty="0" err="1"/>
              <a:t>Rebin</a:t>
            </a:r>
            <a:r>
              <a:rPr lang="en-US" dirty="0"/>
              <a:t>(5);SeGA_05-&gt;</a:t>
            </a:r>
            <a:r>
              <a:rPr lang="en-US" dirty="0" err="1"/>
              <a:t>SetLineColor</a:t>
            </a:r>
            <a:r>
              <a:rPr lang="en-US" dirty="0"/>
              <a:t>(5);SeGA_05-&gt;Draw("same");</a:t>
            </a:r>
          </a:p>
          <a:p>
            <a:r>
              <a:rPr lang="en-US" dirty="0"/>
              <a:t>SeGA_06-&gt;</a:t>
            </a:r>
            <a:r>
              <a:rPr lang="en-US" dirty="0" err="1"/>
              <a:t>Rebin</a:t>
            </a:r>
            <a:r>
              <a:rPr lang="en-US" dirty="0"/>
              <a:t>(5);SeGA_06-&gt;</a:t>
            </a:r>
            <a:r>
              <a:rPr lang="en-US" dirty="0" err="1"/>
              <a:t>SetLineColor</a:t>
            </a:r>
            <a:r>
              <a:rPr lang="en-US" dirty="0"/>
              <a:t>(6);SeGA_06-&gt;Draw("same");</a:t>
            </a:r>
          </a:p>
          <a:p>
            <a:r>
              <a:rPr lang="en-US" dirty="0"/>
              <a:t>SeGA_07-&gt;</a:t>
            </a:r>
            <a:r>
              <a:rPr lang="en-US" dirty="0" err="1"/>
              <a:t>Rebin</a:t>
            </a:r>
            <a:r>
              <a:rPr lang="en-US" dirty="0"/>
              <a:t>(5);SeGA_07-&gt;</a:t>
            </a:r>
            <a:r>
              <a:rPr lang="en-US" dirty="0" err="1"/>
              <a:t>SetLineColor</a:t>
            </a:r>
            <a:r>
              <a:rPr lang="en-US" dirty="0"/>
              <a:t>(7);SeGA_07-&gt;Draw("same");</a:t>
            </a:r>
          </a:p>
          <a:p>
            <a:r>
              <a:rPr lang="en-US" dirty="0"/>
              <a:t>SeGA_09-&gt;</a:t>
            </a:r>
            <a:r>
              <a:rPr lang="en-US" dirty="0" err="1"/>
              <a:t>Rebin</a:t>
            </a:r>
            <a:r>
              <a:rPr lang="en-US" dirty="0"/>
              <a:t>(5);SeGA_09-&gt;</a:t>
            </a:r>
            <a:r>
              <a:rPr lang="en-US" dirty="0" err="1"/>
              <a:t>SetLineColor</a:t>
            </a:r>
            <a:r>
              <a:rPr lang="en-US" dirty="0"/>
              <a:t>(8);SeGA_09-&gt;Draw("same");</a:t>
            </a:r>
          </a:p>
          <a:p>
            <a:r>
              <a:rPr lang="en-US" dirty="0"/>
              <a:t>SeGA_10-&gt;</a:t>
            </a:r>
            <a:r>
              <a:rPr lang="en-US" dirty="0" err="1"/>
              <a:t>Rebin</a:t>
            </a:r>
            <a:r>
              <a:rPr lang="en-US" dirty="0"/>
              <a:t>(5);SeGA_10-&gt;</a:t>
            </a:r>
            <a:r>
              <a:rPr lang="en-US" dirty="0" err="1"/>
              <a:t>SetLineColor</a:t>
            </a:r>
            <a:r>
              <a:rPr lang="en-US" dirty="0"/>
              <a:t>(9);SeGA_10-&gt;Draw("same");</a:t>
            </a:r>
          </a:p>
          <a:p>
            <a:r>
              <a:rPr lang="en-US" dirty="0"/>
              <a:t>SeGA_12-&gt;</a:t>
            </a:r>
            <a:r>
              <a:rPr lang="en-US" dirty="0" err="1"/>
              <a:t>Rebin</a:t>
            </a:r>
            <a:r>
              <a:rPr lang="en-US" dirty="0"/>
              <a:t>(5);SeGA_12-&gt;</a:t>
            </a:r>
            <a:r>
              <a:rPr lang="en-US" dirty="0" err="1"/>
              <a:t>SetLineColor</a:t>
            </a:r>
            <a:r>
              <a:rPr lang="en-US" dirty="0"/>
              <a:t>(30);SeGA_12-&gt;Draw("same");</a:t>
            </a:r>
          </a:p>
          <a:p>
            <a:r>
              <a:rPr lang="en-US" dirty="0"/>
              <a:t>SeGA_13-&gt;</a:t>
            </a:r>
            <a:r>
              <a:rPr lang="en-US" dirty="0" err="1"/>
              <a:t>Rebin</a:t>
            </a:r>
            <a:r>
              <a:rPr lang="en-US" dirty="0"/>
              <a:t>(5);SeGA_13-&gt;</a:t>
            </a:r>
            <a:r>
              <a:rPr lang="en-US" dirty="0" err="1"/>
              <a:t>SetLineColor</a:t>
            </a:r>
            <a:r>
              <a:rPr lang="en-US" dirty="0"/>
              <a:t>(28);SeGA_13-&gt;Draw("same");</a:t>
            </a:r>
          </a:p>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204</a:t>
            </a:fld>
            <a:endParaRPr lang="zh-CN" altLang="en-US"/>
          </a:p>
        </p:txBody>
      </p:sp>
    </p:spTree>
    <p:extLst>
      <p:ext uri="{BB962C8B-B14F-4D97-AF65-F5344CB8AC3E}">
        <p14:creationId xmlns:p14="http://schemas.microsoft.com/office/powerpoint/2010/main" val="40255676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t>SeGA_00-&gt;</a:t>
            </a:r>
            <a:r>
              <a:rPr lang="en-US" dirty="0" err="1"/>
              <a:t>Rebin</a:t>
            </a:r>
            <a:r>
              <a:rPr lang="en-US" dirty="0"/>
              <a:t>(5);SeGA_00-&gt;</a:t>
            </a:r>
            <a:r>
              <a:rPr lang="en-US" dirty="0" err="1"/>
              <a:t>GetXaxis</a:t>
            </a:r>
            <a:r>
              <a:rPr lang="en-US" dirty="0"/>
              <a:t>()-&gt;</a:t>
            </a:r>
            <a:r>
              <a:rPr lang="en-US" dirty="0" err="1"/>
              <a:t>SetRangeUser</a:t>
            </a:r>
            <a:r>
              <a:rPr lang="en-US" dirty="0"/>
              <a:t>(1580,1650);SeGA_00-&gt;Draw();</a:t>
            </a:r>
          </a:p>
          <a:p>
            <a:r>
              <a:rPr lang="en-US" dirty="0"/>
              <a:t>SeGA_01-&gt;</a:t>
            </a:r>
            <a:r>
              <a:rPr lang="en-US" dirty="0" err="1"/>
              <a:t>Rebin</a:t>
            </a:r>
            <a:r>
              <a:rPr lang="en-US" dirty="0"/>
              <a:t>(5);SeGA_01-&gt;</a:t>
            </a:r>
            <a:r>
              <a:rPr lang="en-US" dirty="0" err="1"/>
              <a:t>SetLineColor</a:t>
            </a:r>
            <a:r>
              <a:rPr lang="en-US" dirty="0"/>
              <a:t>(46);SeGA_01-&gt;Draw("same");</a:t>
            </a:r>
          </a:p>
          <a:p>
            <a:r>
              <a:rPr lang="en-US" dirty="0"/>
              <a:t>SeGA_02-&gt;</a:t>
            </a:r>
            <a:r>
              <a:rPr lang="en-US" dirty="0" err="1"/>
              <a:t>Rebin</a:t>
            </a:r>
            <a:r>
              <a:rPr lang="en-US" dirty="0"/>
              <a:t>(5);SeGA_02-&gt;</a:t>
            </a:r>
            <a:r>
              <a:rPr lang="en-US" dirty="0" err="1"/>
              <a:t>SetLineColor</a:t>
            </a:r>
            <a:r>
              <a:rPr lang="en-US" dirty="0"/>
              <a:t>(2);SeGA_02-&gt;Draw("same");</a:t>
            </a:r>
          </a:p>
          <a:p>
            <a:r>
              <a:rPr lang="en-US" dirty="0"/>
              <a:t>SeGA_03-&gt;</a:t>
            </a:r>
            <a:r>
              <a:rPr lang="en-US" dirty="0" err="1"/>
              <a:t>Rebin</a:t>
            </a:r>
            <a:r>
              <a:rPr lang="en-US" dirty="0"/>
              <a:t>(5);SeGA_03-&gt;</a:t>
            </a:r>
            <a:r>
              <a:rPr lang="en-US" dirty="0" err="1"/>
              <a:t>SetLineColor</a:t>
            </a:r>
            <a:r>
              <a:rPr lang="en-US" dirty="0"/>
              <a:t>(3);SeGA_03-&gt;Draw("same");</a:t>
            </a:r>
          </a:p>
          <a:p>
            <a:r>
              <a:rPr lang="en-US" dirty="0"/>
              <a:t>SeGA_04-&gt;</a:t>
            </a:r>
            <a:r>
              <a:rPr lang="en-US" dirty="0" err="1"/>
              <a:t>Rebin</a:t>
            </a:r>
            <a:r>
              <a:rPr lang="en-US" dirty="0"/>
              <a:t>(5);SeGA_04-&gt;</a:t>
            </a:r>
            <a:r>
              <a:rPr lang="en-US" dirty="0" err="1"/>
              <a:t>SetLineColor</a:t>
            </a:r>
            <a:r>
              <a:rPr lang="en-US" dirty="0"/>
              <a:t>(4);SeGA_04-&gt;Draw("same");</a:t>
            </a:r>
          </a:p>
          <a:p>
            <a:r>
              <a:rPr lang="en-US" dirty="0"/>
              <a:t>SeGA_05-&gt;</a:t>
            </a:r>
            <a:r>
              <a:rPr lang="en-US" dirty="0" err="1"/>
              <a:t>Rebin</a:t>
            </a:r>
            <a:r>
              <a:rPr lang="en-US" dirty="0"/>
              <a:t>(5);SeGA_05-&gt;</a:t>
            </a:r>
            <a:r>
              <a:rPr lang="en-US" dirty="0" err="1"/>
              <a:t>SetLineColor</a:t>
            </a:r>
            <a:r>
              <a:rPr lang="en-US" dirty="0"/>
              <a:t>(5);SeGA_05-&gt;Draw("same");</a:t>
            </a:r>
          </a:p>
          <a:p>
            <a:r>
              <a:rPr lang="en-US" dirty="0"/>
              <a:t>SeGA_06-&gt;</a:t>
            </a:r>
            <a:r>
              <a:rPr lang="en-US" dirty="0" err="1"/>
              <a:t>Rebin</a:t>
            </a:r>
            <a:r>
              <a:rPr lang="en-US" dirty="0"/>
              <a:t>(5);SeGA_06-&gt;</a:t>
            </a:r>
            <a:r>
              <a:rPr lang="en-US" dirty="0" err="1"/>
              <a:t>SetLineColor</a:t>
            </a:r>
            <a:r>
              <a:rPr lang="en-US" dirty="0"/>
              <a:t>(6);SeGA_06-&gt;Draw("same");</a:t>
            </a:r>
          </a:p>
          <a:p>
            <a:r>
              <a:rPr lang="en-US" dirty="0"/>
              <a:t>SeGA_07-&gt;</a:t>
            </a:r>
            <a:r>
              <a:rPr lang="en-US" dirty="0" err="1"/>
              <a:t>Rebin</a:t>
            </a:r>
            <a:r>
              <a:rPr lang="en-US" dirty="0"/>
              <a:t>(5);SeGA_07-&gt;</a:t>
            </a:r>
            <a:r>
              <a:rPr lang="en-US" dirty="0" err="1"/>
              <a:t>SetLineColor</a:t>
            </a:r>
            <a:r>
              <a:rPr lang="en-US" dirty="0"/>
              <a:t>(7);SeGA_07-&gt;Draw("same");</a:t>
            </a:r>
          </a:p>
          <a:p>
            <a:r>
              <a:rPr lang="en-US" dirty="0"/>
              <a:t>SeGA_09-&gt;</a:t>
            </a:r>
            <a:r>
              <a:rPr lang="en-US" dirty="0" err="1"/>
              <a:t>Rebin</a:t>
            </a:r>
            <a:r>
              <a:rPr lang="en-US" dirty="0"/>
              <a:t>(5);SeGA_09-&gt;</a:t>
            </a:r>
            <a:r>
              <a:rPr lang="en-US" dirty="0" err="1"/>
              <a:t>SetLineColor</a:t>
            </a:r>
            <a:r>
              <a:rPr lang="en-US" dirty="0"/>
              <a:t>(8);SeGA_09-&gt;Draw("same");</a:t>
            </a:r>
          </a:p>
          <a:p>
            <a:r>
              <a:rPr lang="en-US" dirty="0"/>
              <a:t>SeGA_10-&gt;</a:t>
            </a:r>
            <a:r>
              <a:rPr lang="en-US" dirty="0" err="1"/>
              <a:t>Rebin</a:t>
            </a:r>
            <a:r>
              <a:rPr lang="en-US" dirty="0"/>
              <a:t>(5);SeGA_10-&gt;</a:t>
            </a:r>
            <a:r>
              <a:rPr lang="en-US" dirty="0" err="1"/>
              <a:t>SetLineColor</a:t>
            </a:r>
            <a:r>
              <a:rPr lang="en-US" dirty="0"/>
              <a:t>(9);SeGA_10-&gt;Draw("same");</a:t>
            </a:r>
          </a:p>
          <a:p>
            <a:r>
              <a:rPr lang="en-US" dirty="0"/>
              <a:t>SeGA_12-&gt;</a:t>
            </a:r>
            <a:r>
              <a:rPr lang="en-US" dirty="0" err="1"/>
              <a:t>Rebin</a:t>
            </a:r>
            <a:r>
              <a:rPr lang="en-US" dirty="0"/>
              <a:t>(5);SeGA_12-&gt;</a:t>
            </a:r>
            <a:r>
              <a:rPr lang="en-US" dirty="0" err="1"/>
              <a:t>SetLineColor</a:t>
            </a:r>
            <a:r>
              <a:rPr lang="en-US" dirty="0"/>
              <a:t>(30);SeGA_12-&gt;Draw("same");</a:t>
            </a:r>
          </a:p>
          <a:p>
            <a:r>
              <a:rPr lang="en-US" dirty="0"/>
              <a:t>SeGA_13-&gt;</a:t>
            </a:r>
            <a:r>
              <a:rPr lang="en-US" dirty="0" err="1"/>
              <a:t>Rebin</a:t>
            </a:r>
            <a:r>
              <a:rPr lang="en-US" dirty="0"/>
              <a:t>(5);SeGA_13-&gt;</a:t>
            </a:r>
            <a:r>
              <a:rPr lang="en-US" dirty="0" err="1"/>
              <a:t>SetLineColor</a:t>
            </a:r>
            <a:r>
              <a:rPr lang="en-US" dirty="0"/>
              <a:t>(28);SeGA_13-&gt;Draw("same");</a:t>
            </a:r>
          </a:p>
          <a:p>
            <a:endParaRPr lang="en-US" dirty="0"/>
          </a:p>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205</a:t>
            </a:fld>
            <a:endParaRPr lang="zh-CN" altLang="en-US"/>
          </a:p>
        </p:txBody>
      </p:sp>
    </p:spTree>
    <p:extLst>
      <p:ext uri="{BB962C8B-B14F-4D97-AF65-F5344CB8AC3E}">
        <p14:creationId xmlns:p14="http://schemas.microsoft.com/office/powerpoint/2010/main" val="19371773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214</a:t>
            </a:fld>
            <a:endParaRPr lang="zh-CN" altLang="en-US"/>
          </a:p>
        </p:txBody>
      </p:sp>
    </p:spTree>
    <p:extLst>
      <p:ext uri="{BB962C8B-B14F-4D97-AF65-F5344CB8AC3E}">
        <p14:creationId xmlns:p14="http://schemas.microsoft.com/office/powerpoint/2010/main" val="41349559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225</a:t>
            </a:fld>
            <a:endParaRPr lang="zh-CN" altLang="en-US"/>
          </a:p>
        </p:txBody>
      </p:sp>
    </p:spTree>
    <p:extLst>
      <p:ext uri="{BB962C8B-B14F-4D97-AF65-F5344CB8AC3E}">
        <p14:creationId xmlns:p14="http://schemas.microsoft.com/office/powerpoint/2010/main" val="6803232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237</a:t>
            </a:fld>
            <a:endParaRPr lang="zh-CN" altLang="en-US"/>
          </a:p>
        </p:txBody>
      </p:sp>
    </p:spTree>
    <p:extLst>
      <p:ext uri="{BB962C8B-B14F-4D97-AF65-F5344CB8AC3E}">
        <p14:creationId xmlns:p14="http://schemas.microsoft.com/office/powerpoint/2010/main" val="29544833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unbound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a:t>
            </a:r>
            <a:r>
              <a:rPr lang="en-US" sz="1200" kern="1200" dirty="0">
                <a:solidFill>
                  <a:schemeClr val="tx1"/>
                </a:solidFill>
                <a:effectLst/>
                <a:latin typeface="+mn-lt"/>
                <a:ea typeface="+mn-ea"/>
                <a:cs typeface="+mn-cs"/>
              </a:rPr>
              <a:t>states in </a:t>
            </a:r>
            <a:r>
              <a:rPr lang="en-US" altLang="zh-CN" sz="1200" i="0" kern="1200" dirty="0">
                <a:solidFill>
                  <a:schemeClr val="tx1"/>
                </a:solidFill>
                <a:effectLst/>
                <a:latin typeface="+mn-lt"/>
                <a:ea typeface="+mn-ea"/>
                <a:cs typeface="+mn-cs"/>
              </a:rPr>
              <a:t>25Al </a:t>
            </a:r>
            <a:r>
              <a:rPr lang="en-US" sz="1200" kern="1200" dirty="0">
                <a:solidFill>
                  <a:schemeClr val="tx1"/>
                </a:solidFill>
                <a:effectLst/>
                <a:latin typeface="+mn-lt"/>
                <a:ea typeface="+mn-ea"/>
                <a:cs typeface="+mn-cs"/>
              </a:rPr>
              <a:t>decay </a:t>
            </a:r>
            <a:r>
              <a:rPr lang="en-US" sz="1200" kern="1200" dirty="0" err="1">
                <a:solidFill>
                  <a:schemeClr val="tx1"/>
                </a:solidFill>
                <a:effectLst/>
                <a:latin typeface="+mn-lt"/>
                <a:ea typeface="+mn-ea"/>
                <a:cs typeface="+mn-cs"/>
              </a:rPr>
              <a:t>isotropically</a:t>
            </a:r>
            <a:r>
              <a:rPr lang="en-US" sz="1200" kern="1200" dirty="0">
                <a:solidFill>
                  <a:schemeClr val="tx1"/>
                </a:solidFill>
                <a:effectLst/>
                <a:latin typeface="+mn-lt"/>
                <a:ea typeface="+mn-ea"/>
                <a:cs typeface="+mn-cs"/>
              </a:rPr>
              <a:t> via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transfers to the 2</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state of 24Mg, and display direction-independent angular correlations.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t</a:t>
            </a:r>
            <a:r>
              <a:rPr lang="en-US" altLang="zh-CN" sz="1200" i="0" kern="1200" dirty="0">
                <a:solidFill>
                  <a:schemeClr val="tx1"/>
                </a:solidFill>
                <a:effectLst/>
                <a:latin typeface="+mn-lt"/>
                <a:ea typeface="+mn-ea"/>
                <a:cs typeface="+mn-cs"/>
              </a:rPr>
              <a:t>he 25Al states populated by allowed</a:t>
            </a:r>
            <a:r>
              <a:rPr lang="en-US" altLang="zh-CN" sz="1200" i="0" kern="1200" baseline="0" dirty="0">
                <a:solidFill>
                  <a:schemeClr val="tx1"/>
                </a:solidFill>
                <a:effectLst/>
                <a:latin typeface="+mn-lt"/>
                <a:ea typeface="+mn-ea"/>
                <a:cs typeface="+mn-cs"/>
              </a:rPr>
              <a:t> transitions are either </a:t>
            </a:r>
            <a:r>
              <a:rPr lang="en-US" dirty="0">
                <a:latin typeface="Times New Roman" panose="02020603050405020304" pitchFamily="18" charset="0"/>
                <a:cs typeface="Times New Roman" panose="02020603050405020304" pitchFamily="18" charset="0"/>
              </a:rPr>
              <a:t>3/2</a:t>
            </a:r>
            <a:r>
              <a:rPr lang="en-US" baseline="30000"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5/2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7/2</a:t>
            </a:r>
            <a:r>
              <a:rPr lang="en-US" baseline="30000" dirty="0">
                <a:latin typeface="Times New Roman" panose="02020603050405020304" pitchFamily="18" charset="0"/>
                <a:cs typeface="Times New Roman" panose="02020603050405020304" pitchFamily="18" charset="0"/>
              </a:rPr>
              <a:t>+</a:t>
            </a:r>
            <a:r>
              <a:rPr lang="en-US" baseline="0" dirty="0">
                <a:latin typeface="Times New Roman" panose="02020603050405020304" pitchFamily="18" charset="0"/>
                <a:cs typeface="Times New Roman" panose="02020603050405020304" pitchFamily="18" charset="0"/>
              </a:rPr>
              <a:t>, the feeding of the 2+ or 4</a:t>
            </a:r>
            <a:r>
              <a:rPr lang="en-US" altLang="zh-CN" baseline="0" dirty="0">
                <a:latin typeface="Times New Roman" panose="02020603050405020304" pitchFamily="18" charset="0"/>
                <a:cs typeface="Times New Roman" panose="02020603050405020304" pitchFamily="18" charset="0"/>
              </a:rPr>
              <a:t>+ states are done most likely by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emission.</a:t>
            </a:r>
            <a:r>
              <a:rPr lang="en-US" baseline="0" dirty="0">
                <a:latin typeface="Times New Roman" panose="02020603050405020304" pitchFamily="18" charset="0"/>
                <a:cs typeface="Times New Roman" panose="02020603050405020304" pitchFamily="18" charset="0"/>
              </a:rPr>
              <a:t> </a:t>
            </a:r>
            <a:r>
              <a:rPr lang="en-US" sz="1200" i="0" kern="1200" dirty="0">
                <a:solidFill>
                  <a:schemeClr val="tx1"/>
                </a:solidFill>
                <a:effectLst/>
                <a:latin typeface="+mn-lt"/>
                <a:ea typeface="+mn-ea"/>
                <a:cs typeface="+mn-cs"/>
              </a:rPr>
              <a:t>implies the emission</a:t>
            </a:r>
            <a:r>
              <a:rPr lang="en-US" sz="1200" i="0" kern="1200" baseline="0" dirty="0">
                <a:solidFill>
                  <a:schemeClr val="tx1"/>
                </a:solidFill>
                <a:effectLst/>
                <a:latin typeface="+mn-lt"/>
                <a:ea typeface="+mn-ea"/>
                <a:cs typeface="+mn-cs"/>
              </a:rPr>
              <a:t> are mainly</a:t>
            </a:r>
            <a:r>
              <a:rPr lang="en-US" sz="1200"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ℓ</a:t>
            </a:r>
            <a:r>
              <a:rPr lang="en-US" sz="1200" kern="1200" dirty="0">
                <a:solidFill>
                  <a:schemeClr val="tx1"/>
                </a:solidFill>
                <a:effectLst/>
                <a:latin typeface="+mn-lt"/>
                <a:ea typeface="+mn-ea"/>
                <a:cs typeface="+mn-cs"/>
              </a:rPr>
              <a:t> = 0 </a:t>
            </a:r>
            <a:r>
              <a:rPr lang="en-US" altLang="zh-CN" sz="1200" kern="1200" dirty="0">
                <a:solidFill>
                  <a:schemeClr val="tx1"/>
                </a:solidFill>
                <a:effectLst/>
                <a:latin typeface="+mn-lt"/>
                <a:ea typeface="+mn-ea"/>
                <a:cs typeface="+mn-cs"/>
              </a:rPr>
              <a:t>proton transfer</a:t>
            </a:r>
            <a:r>
              <a:rPr lang="en-US" sz="1200" i="0" kern="1200" dirty="0">
                <a:solidFill>
                  <a:schemeClr val="tx1"/>
                </a:solidFill>
                <a:effectLst/>
                <a:latin typeface="+mn-lt"/>
                <a:ea typeface="+mn-ea"/>
                <a:cs typeface="+mn-cs"/>
              </a:rPr>
              <a:t>. It is therefore unnecessary to consider </a:t>
            </a:r>
            <a:r>
              <a:rPr lang="en-US" sz="1200" i="1" kern="1200" dirty="0">
                <a:solidFill>
                  <a:schemeClr val="tx1"/>
                </a:solidFill>
                <a:effectLst/>
                <a:latin typeface="+mn-lt"/>
                <a:ea typeface="+mn-ea"/>
                <a:cs typeface="+mn-cs"/>
              </a:rPr>
              <a:t>p</a:t>
            </a:r>
            <a:r>
              <a:rPr lang="en-US" sz="1200" i="0" kern="1200" dirty="0">
                <a:solidFill>
                  <a:schemeClr val="tx1"/>
                </a:solidFill>
                <a:effectLst/>
                <a:latin typeface="+mn-lt"/>
                <a:ea typeface="+mn-ea"/>
                <a:cs typeface="+mn-cs"/>
              </a:rPr>
              <a:t>-</a:t>
            </a:r>
            <a:r>
              <a:rPr lang="en-US" altLang="zh-CN" sz="1200" i="1" kern="1200" dirty="0">
                <a:solidFill>
                  <a:schemeClr val="tx1"/>
                </a:solidFill>
                <a:effectLst/>
                <a:latin typeface="+mn-lt"/>
                <a:ea typeface="+mn-ea"/>
                <a:cs typeface="+mn-cs"/>
              </a:rPr>
              <a:t>γ</a:t>
            </a:r>
            <a:r>
              <a:rPr lang="en-US" altLang="zh-CN" sz="1200" i="0" kern="120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angular correlation effects. </a:t>
            </a:r>
            <a:br>
              <a:rPr lang="en-US" sz="1200" i="0" kern="1200" dirty="0">
                <a:solidFill>
                  <a:schemeClr val="tx1"/>
                </a:solidFill>
                <a:effectLst/>
                <a:latin typeface="+mn-lt"/>
                <a:ea typeface="+mn-ea"/>
                <a:cs typeface="+mn-cs"/>
              </a:rPr>
            </a:br>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263</a:t>
            </a:fld>
            <a:endParaRPr lang="zh-CN" altLang="en-US"/>
          </a:p>
        </p:txBody>
      </p:sp>
    </p:spTree>
    <p:extLst>
      <p:ext uri="{BB962C8B-B14F-4D97-AF65-F5344CB8AC3E}">
        <p14:creationId xmlns:p14="http://schemas.microsoft.com/office/powerpoint/2010/main" val="34908106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t>TH1F *G304bg = new TH1F("G304bg","G304bg",1000,100,8100);</a:t>
            </a:r>
          </a:p>
          <a:p>
            <a:r>
              <a:rPr lang="en-US" dirty="0"/>
              <a:t>T999-&gt;Draw("Gamma304&gt;&gt;G304bg","D304Ane+D304Bne&gt;100&amp;&amp;D304Ane+D304Bne&lt;700&amp;&amp;TAB304&lt;220*6");</a:t>
            </a:r>
          </a:p>
          <a:p>
            <a:endParaRPr lang="en-US" dirty="0"/>
          </a:p>
          <a:p>
            <a:r>
              <a:rPr lang="en-US" dirty="0" err="1"/>
              <a:t>TFile</a:t>
            </a:r>
            <a:r>
              <a:rPr lang="en-US" dirty="0"/>
              <a:t> *_file0 = </a:t>
            </a:r>
            <a:r>
              <a:rPr lang="en-US" dirty="0" err="1"/>
              <a:t>TFile</a:t>
            </a:r>
            <a:r>
              <a:rPr lang="en-US" dirty="0"/>
              <a:t>::Open("D:/X/out/Si25/100eV-bin-ungated_sun_25Si.root")</a:t>
            </a:r>
          </a:p>
          <a:p>
            <a:r>
              <a:rPr lang="en-US" dirty="0"/>
              <a:t>SeGA_00-&gt;</a:t>
            </a:r>
            <a:r>
              <a:rPr lang="en-US" dirty="0" err="1"/>
              <a:t>SetLineColor</a:t>
            </a:r>
            <a:r>
              <a:rPr lang="en-US" dirty="0"/>
              <a:t>(1);</a:t>
            </a:r>
          </a:p>
          <a:p>
            <a:r>
              <a:rPr lang="en-US" dirty="0"/>
              <a:t>SeGA_00-&gt;</a:t>
            </a:r>
            <a:r>
              <a:rPr lang="en-US" dirty="0" err="1"/>
              <a:t>Rebin</a:t>
            </a:r>
            <a:r>
              <a:rPr lang="en-US" dirty="0"/>
              <a:t>(80);</a:t>
            </a:r>
          </a:p>
          <a:p>
            <a:r>
              <a:rPr lang="en-US" dirty="0"/>
              <a:t>SeGA_00-&gt;Draw();</a:t>
            </a:r>
          </a:p>
        </p:txBody>
      </p:sp>
      <p:sp>
        <p:nvSpPr>
          <p:cNvPr id="4" name="灯片编号占位符 3"/>
          <p:cNvSpPr>
            <a:spLocks noGrp="1"/>
          </p:cNvSpPr>
          <p:nvPr>
            <p:ph type="sldNum" sz="quarter" idx="10"/>
          </p:nvPr>
        </p:nvSpPr>
        <p:spPr/>
        <p:txBody>
          <a:bodyPr/>
          <a:lstStyle/>
          <a:p>
            <a:fld id="{71EFB970-9EE5-4ACE-8E66-2E1E038C78DF}" type="slidenum">
              <a:rPr lang="zh-CN" altLang="en-US" smtClean="0"/>
              <a:t>265</a:t>
            </a:fld>
            <a:endParaRPr lang="zh-CN" altLang="en-US"/>
          </a:p>
        </p:txBody>
      </p:sp>
    </p:spTree>
    <p:extLst>
      <p:ext uri="{BB962C8B-B14F-4D97-AF65-F5344CB8AC3E}">
        <p14:creationId xmlns:p14="http://schemas.microsoft.com/office/powerpoint/2010/main" val="696581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8163E3-E104-4CE2-9206-9A84C7BA2D95}" type="slidenum">
              <a:rPr lang="zh-CN" altLang="en-US" smtClean="0"/>
              <a:t>39</a:t>
            </a:fld>
            <a:endParaRPr lang="zh-CN" altLang="en-US"/>
          </a:p>
        </p:txBody>
      </p:sp>
    </p:spTree>
    <p:extLst>
      <p:ext uri="{BB962C8B-B14F-4D97-AF65-F5344CB8AC3E}">
        <p14:creationId xmlns:p14="http://schemas.microsoft.com/office/powerpoint/2010/main" val="11572234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When fitting a count spectrum, it is never advisable to use the </a:t>
            </a:r>
            <a:r>
              <a:rPr lang="en-US" altLang="zh-CN" dirty="0" err="1"/>
              <a:t>Chisquare</a:t>
            </a:r>
            <a:r>
              <a:rPr lang="en-US" altLang="zh-CN" dirty="0"/>
              <a:t> minimization method.</a:t>
            </a:r>
            <a:endParaRPr lang="en-US" dirty="0"/>
          </a:p>
        </p:txBody>
      </p:sp>
      <p:sp>
        <p:nvSpPr>
          <p:cNvPr id="4" name="Slide Number Placeholder 3"/>
          <p:cNvSpPr>
            <a:spLocks noGrp="1"/>
          </p:cNvSpPr>
          <p:nvPr>
            <p:ph type="sldNum" sz="quarter" idx="5"/>
          </p:nvPr>
        </p:nvSpPr>
        <p:spPr/>
        <p:txBody>
          <a:bodyPr/>
          <a:lstStyle/>
          <a:p>
            <a:fld id="{5B8163E3-E104-4CE2-9206-9A84C7BA2D95}" type="slidenum">
              <a:rPr lang="zh-CN" altLang="en-US" smtClean="0"/>
              <a:t>43</a:t>
            </a:fld>
            <a:endParaRPr lang="zh-CN" altLang="en-US"/>
          </a:p>
        </p:txBody>
      </p:sp>
    </p:spTree>
    <p:extLst>
      <p:ext uri="{BB962C8B-B14F-4D97-AF65-F5344CB8AC3E}">
        <p14:creationId xmlns:p14="http://schemas.microsoft.com/office/powerpoint/2010/main" val="1321020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46</a:t>
            </a:fld>
            <a:endParaRPr lang="zh-CN" altLang="en-US"/>
          </a:p>
        </p:txBody>
      </p:sp>
    </p:spTree>
    <p:extLst>
      <p:ext uri="{BB962C8B-B14F-4D97-AF65-F5344CB8AC3E}">
        <p14:creationId xmlns:p14="http://schemas.microsoft.com/office/powerpoint/2010/main" val="1880282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h2-&gt;Sumw2(</a:t>
            </a:r>
            <a:r>
              <a:rPr lang="en-US" altLang="zh-CN" dirty="0" err="1"/>
              <a:t>kFALSE</a:t>
            </a:r>
            <a:r>
              <a:rPr lang="en-US" altLang="zh-CN" dirty="0"/>
              <a:t>); //the default value is TRUE. You have to set it to FALSE then you are allowed to invoke Poisson Error.</a:t>
            </a:r>
          </a:p>
          <a:p>
            <a:r>
              <a:rPr lang="en-US" altLang="zh-CN" dirty="0"/>
              <a:t>h2-&gt;</a:t>
            </a:r>
            <a:r>
              <a:rPr lang="en-US" altLang="zh-CN" dirty="0" err="1"/>
              <a:t>SetBinErrorOption</a:t>
            </a:r>
            <a:r>
              <a:rPr lang="en-US" altLang="zh-CN" dirty="0"/>
              <a:t>(TH1::</a:t>
            </a:r>
            <a:r>
              <a:rPr lang="en-US" altLang="zh-CN" dirty="0" err="1"/>
              <a:t>kPoisson</a:t>
            </a:r>
            <a:r>
              <a:rPr lang="en-US" altLang="zh-CN"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h2-&gt;Fit(</a:t>
            </a:r>
            <a:r>
              <a:rPr lang="en-US" altLang="zh-CN" dirty="0">
                <a:latin typeface="Times New Roman" panose="02020603050405020304" pitchFamily="18" charset="0"/>
                <a:cs typeface="Times New Roman" panose="02020603050405020304" pitchFamily="18" charset="0"/>
              </a:rPr>
              <a:t>"gaus"</a:t>
            </a:r>
            <a:r>
              <a:rPr lang="en-US" altLang="zh-CN" sz="1200" dirty="0">
                <a:latin typeface="Times New Roman" panose="02020603050405020304" pitchFamily="18" charset="0"/>
                <a:cs typeface="Times New Roman" panose="02020603050405020304" pitchFamily="18" charset="0"/>
              </a:rPr>
              <a:t>,"","",-8,8);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h2-&gt;Fit(</a:t>
            </a:r>
            <a:r>
              <a:rPr lang="en-US" altLang="zh-CN" dirty="0">
                <a:latin typeface="Times New Roman" panose="02020603050405020304" pitchFamily="18" charset="0"/>
                <a:cs typeface="Times New Roman" panose="02020603050405020304" pitchFamily="18" charset="0"/>
              </a:rPr>
              <a:t>"gaus"</a:t>
            </a:r>
            <a:r>
              <a:rPr lang="en-US" altLang="zh-CN" sz="1200" dirty="0">
                <a:latin typeface="Times New Roman" panose="02020603050405020304" pitchFamily="18" charset="0"/>
                <a:cs typeface="Times New Roman" panose="02020603050405020304" pitchFamily="18" charset="0"/>
              </a:rPr>
              <a:t>,"L","",-8,8);</a:t>
            </a:r>
          </a:p>
          <a:p>
            <a:endParaRPr lang="en-US" altLang="zh-CN" dirty="0"/>
          </a:p>
          <a:p>
            <a:endParaRPr lang="zh-CN" altLang="en-US" dirty="0"/>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49</a:t>
            </a:fld>
            <a:endParaRPr lang="zh-CN" altLang="en-US"/>
          </a:p>
        </p:txBody>
      </p:sp>
    </p:spTree>
    <p:extLst>
      <p:ext uri="{BB962C8B-B14F-4D97-AF65-F5344CB8AC3E}">
        <p14:creationId xmlns:p14="http://schemas.microsoft.com/office/powerpoint/2010/main" val="7499509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zh-CN" sz="1800" dirty="0">
              <a:solidFill>
                <a:prstClr val="black"/>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71EFB970-9EE5-4ACE-8E66-2E1E038C78DF}" type="slidenum">
              <a:rPr lang="zh-CN" altLang="en-US" smtClean="0"/>
              <a:t>61</a:t>
            </a:fld>
            <a:endParaRPr lang="zh-CN" altLang="en-US"/>
          </a:p>
        </p:txBody>
      </p:sp>
    </p:spTree>
    <p:extLst>
      <p:ext uri="{BB962C8B-B14F-4D97-AF65-F5344CB8AC3E}">
        <p14:creationId xmlns:p14="http://schemas.microsoft.com/office/powerpoint/2010/main" val="1566582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ea typeface="Cambria" panose="02040503050406030204" pitchFamily="18" charset="0"/>
              </a:rPr>
              <a:t>err = h1-&gt;</a:t>
            </a:r>
            <a:r>
              <a:rPr lang="en-US" dirty="0" err="1">
                <a:ea typeface="Cambria" panose="02040503050406030204" pitchFamily="18" charset="0"/>
              </a:rPr>
              <a:t>GetBinError</a:t>
            </a:r>
            <a:r>
              <a:rPr lang="en-US" dirty="0">
                <a:ea typeface="Cambria" panose="02040503050406030204" pitchFamily="18" charset="0"/>
              </a:rPr>
              <a:t>(</a:t>
            </a:r>
            <a:r>
              <a:rPr lang="en-US" dirty="0" err="1">
                <a:ea typeface="Cambria" panose="02040503050406030204" pitchFamily="18" charset="0"/>
              </a:rPr>
              <a:t>i</a:t>
            </a:r>
            <a:r>
              <a:rPr lang="en-US" dirty="0">
                <a:ea typeface="Cambria" panose="02040503050406030204" pitchFamily="18" charset="0"/>
              </a:rPr>
              <a:t>);  </a:t>
            </a:r>
            <a:r>
              <a:rPr lang="en-US" altLang="zh-CN" dirty="0">
                <a:ea typeface="Cambria" panose="02040503050406030204" pitchFamily="18" charset="0"/>
              </a:rPr>
              <a:t>χ</a:t>
            </a:r>
            <a:r>
              <a:rPr lang="en-US" altLang="zh-CN" baseline="30000" dirty="0">
                <a:ea typeface="Cambria" panose="02040503050406030204" pitchFamily="18" charset="0"/>
              </a:rPr>
              <a:t>2</a:t>
            </a:r>
            <a:r>
              <a:rPr lang="en-US" altLang="zh-CN" dirty="0">
                <a:ea typeface="Cambria" panose="02040503050406030204" pitchFamily="18" charset="0"/>
              </a:rPr>
              <a:t> = </a:t>
            </a:r>
            <a:r>
              <a:rPr lang="en-US" dirty="0">
                <a:ea typeface="Cambria" panose="02040503050406030204" pitchFamily="18" charset="0"/>
              </a:rPr>
              <a:t>64.8035</a:t>
            </a:r>
          </a:p>
          <a:p>
            <a:r>
              <a:rPr lang="en-US" dirty="0">
                <a:ea typeface="Cambria" panose="02040503050406030204" pitchFamily="18" charset="0"/>
              </a:rPr>
              <a:t>err = h1-&gt;</a:t>
            </a:r>
            <a:r>
              <a:rPr lang="en-US" dirty="0" err="1">
                <a:ea typeface="Cambria" panose="02040503050406030204" pitchFamily="18" charset="0"/>
              </a:rPr>
              <a:t>GetBinErrorUp</a:t>
            </a:r>
            <a:r>
              <a:rPr lang="en-US" dirty="0">
                <a:ea typeface="Cambria" panose="02040503050406030204" pitchFamily="18" charset="0"/>
              </a:rPr>
              <a:t>(</a:t>
            </a:r>
            <a:r>
              <a:rPr lang="en-US" dirty="0" err="1">
                <a:ea typeface="Cambria" panose="02040503050406030204" pitchFamily="18" charset="0"/>
              </a:rPr>
              <a:t>i</a:t>
            </a:r>
            <a:r>
              <a:rPr lang="en-US" dirty="0">
                <a:ea typeface="Cambria" panose="02040503050406030204" pitchFamily="18" charset="0"/>
              </a:rPr>
              <a:t>);  </a:t>
            </a:r>
            <a:r>
              <a:rPr lang="en-US" altLang="zh-CN" dirty="0">
                <a:ea typeface="Cambria" panose="02040503050406030204" pitchFamily="18" charset="0"/>
              </a:rPr>
              <a:t>χ</a:t>
            </a:r>
            <a:r>
              <a:rPr lang="en-US" altLang="zh-CN" baseline="30000" dirty="0">
                <a:ea typeface="Cambria" panose="02040503050406030204" pitchFamily="18" charset="0"/>
              </a:rPr>
              <a:t>2</a:t>
            </a:r>
            <a:r>
              <a:rPr lang="en-US" altLang="zh-CN" dirty="0">
                <a:ea typeface="Cambria" panose="02040503050406030204" pitchFamily="18" charset="0"/>
              </a:rPr>
              <a:t> = </a:t>
            </a:r>
            <a:r>
              <a:rPr lang="en-US" dirty="0">
                <a:ea typeface="Cambria" panose="02040503050406030204" pitchFamily="18" charset="0"/>
              </a:rPr>
              <a:t>53.4420</a:t>
            </a:r>
          </a:p>
          <a:p>
            <a:r>
              <a:rPr lang="en-US" dirty="0">
                <a:ea typeface="Cambria" panose="02040503050406030204" pitchFamily="18" charset="0"/>
              </a:rPr>
              <a:t>err = </a:t>
            </a:r>
            <a:r>
              <a:rPr lang="en-US" dirty="0"/>
              <a:t>(h1-&gt;</a:t>
            </a:r>
            <a:r>
              <a:rPr lang="en-US" dirty="0" err="1"/>
              <a:t>GetBinErrorLow</a:t>
            </a:r>
            <a:r>
              <a:rPr lang="en-US" dirty="0"/>
              <a:t>(</a:t>
            </a:r>
            <a:r>
              <a:rPr lang="en-US" dirty="0" err="1"/>
              <a:t>i</a:t>
            </a:r>
            <a:r>
              <a:rPr lang="en-US" dirty="0"/>
              <a:t>)+h1-&gt;</a:t>
            </a:r>
            <a:r>
              <a:rPr lang="en-US" dirty="0" err="1"/>
              <a:t>GetBinErrorUp</a:t>
            </a:r>
            <a:r>
              <a:rPr lang="en-US" dirty="0"/>
              <a:t>(</a:t>
            </a:r>
            <a:r>
              <a:rPr lang="en-US" dirty="0" err="1"/>
              <a:t>i</a:t>
            </a:r>
            <a:r>
              <a:rPr lang="en-US" dirty="0"/>
              <a:t>))/2</a:t>
            </a:r>
            <a:r>
              <a:rPr lang="en-US" dirty="0">
                <a:ea typeface="Cambria" panose="02040503050406030204" pitchFamily="18" charset="0"/>
              </a:rPr>
              <a:t>;  </a:t>
            </a:r>
            <a:r>
              <a:rPr lang="en-US" altLang="zh-CN" dirty="0">
                <a:ea typeface="Cambria" panose="02040503050406030204" pitchFamily="18" charset="0"/>
              </a:rPr>
              <a:t>χ</a:t>
            </a:r>
            <a:r>
              <a:rPr lang="en-US" altLang="zh-CN" baseline="30000" dirty="0">
                <a:ea typeface="Cambria" panose="02040503050406030204" pitchFamily="18" charset="0"/>
              </a:rPr>
              <a:t>2</a:t>
            </a:r>
            <a:r>
              <a:rPr lang="en-US" altLang="zh-CN" dirty="0">
                <a:ea typeface="Cambria" panose="02040503050406030204" pitchFamily="18" charset="0"/>
              </a:rPr>
              <a:t> = </a:t>
            </a:r>
            <a:r>
              <a:rPr lang="en-US" dirty="0">
                <a:ea typeface="Cambria" panose="02040503050406030204" pitchFamily="18" charset="0"/>
              </a:rPr>
              <a:t>59.3582</a:t>
            </a:r>
          </a:p>
          <a:p>
            <a:r>
              <a:rPr lang="en-US" dirty="0"/>
              <a:t>if(h1-&gt;</a:t>
            </a:r>
            <a:r>
              <a:rPr lang="en-US" dirty="0" err="1"/>
              <a:t>GetBinContent</a:t>
            </a:r>
            <a:r>
              <a:rPr lang="en-US" dirty="0"/>
              <a:t>(</a:t>
            </a:r>
            <a:r>
              <a:rPr lang="en-US" dirty="0" err="1"/>
              <a:t>i</a:t>
            </a:r>
            <a:r>
              <a:rPr lang="en-US" dirty="0"/>
              <a:t>)!=0) err = (h1-&gt;</a:t>
            </a:r>
            <a:r>
              <a:rPr lang="en-US" dirty="0" err="1"/>
              <a:t>GetBinErrorLow</a:t>
            </a:r>
            <a:r>
              <a:rPr lang="en-US" dirty="0"/>
              <a:t>(</a:t>
            </a:r>
            <a:r>
              <a:rPr lang="en-US" dirty="0" err="1"/>
              <a:t>i</a:t>
            </a:r>
            <a:r>
              <a:rPr lang="en-US" dirty="0"/>
              <a:t>)+h1-&gt;</a:t>
            </a:r>
            <a:r>
              <a:rPr lang="en-US" dirty="0" err="1"/>
              <a:t>GetBinErrorUp</a:t>
            </a:r>
            <a:r>
              <a:rPr lang="en-US" dirty="0"/>
              <a:t>(</a:t>
            </a:r>
            <a:r>
              <a:rPr lang="en-US" dirty="0" err="1"/>
              <a:t>i</a:t>
            </a:r>
            <a:r>
              <a:rPr lang="en-US" dirty="0"/>
              <a:t>))/2;</a:t>
            </a:r>
          </a:p>
          <a:p>
            <a:r>
              <a:rPr lang="en-US" dirty="0"/>
              <a:t>if(h1-&gt;</a:t>
            </a:r>
            <a:r>
              <a:rPr lang="en-US" dirty="0" err="1"/>
              <a:t>GetBinContent</a:t>
            </a:r>
            <a:r>
              <a:rPr lang="en-US" dirty="0"/>
              <a:t>(</a:t>
            </a:r>
            <a:r>
              <a:rPr lang="en-US" dirty="0" err="1"/>
              <a:t>i</a:t>
            </a:r>
            <a:r>
              <a:rPr lang="en-US" dirty="0"/>
              <a:t>)==0) err = h1-&gt;</a:t>
            </a:r>
            <a:r>
              <a:rPr lang="en-US" dirty="0" err="1"/>
              <a:t>GetBinErrorUp</a:t>
            </a:r>
            <a:r>
              <a:rPr lang="en-US" dirty="0"/>
              <a:t>(</a:t>
            </a:r>
            <a:r>
              <a:rPr lang="en-US" dirty="0" err="1"/>
              <a:t>i</a:t>
            </a:r>
            <a:r>
              <a:rPr lang="en-US" dirty="0"/>
              <a:t>); </a:t>
            </a:r>
            <a:r>
              <a:rPr lang="en-US" altLang="zh-CN" dirty="0">
                <a:ea typeface="Cambria" panose="02040503050406030204" pitchFamily="18" charset="0"/>
              </a:rPr>
              <a:t>χ</a:t>
            </a:r>
            <a:r>
              <a:rPr lang="en-US" altLang="zh-CN" baseline="30000" dirty="0">
                <a:ea typeface="Cambria" panose="02040503050406030204" pitchFamily="18" charset="0"/>
              </a:rPr>
              <a:t>2</a:t>
            </a:r>
            <a:r>
              <a:rPr lang="en-US" altLang="zh-CN" dirty="0">
                <a:ea typeface="Cambria" panose="02040503050406030204" pitchFamily="18" charset="0"/>
              </a:rPr>
              <a:t> = </a:t>
            </a:r>
            <a:r>
              <a:rPr lang="en-US" dirty="0">
                <a:ea typeface="Cambria" panose="02040503050406030204" pitchFamily="18" charset="0"/>
              </a:rPr>
              <a:t>58.0927</a:t>
            </a:r>
            <a:endParaRPr lang="en-US" dirty="0"/>
          </a:p>
          <a:p>
            <a:endParaRPr lang="en-US" dirty="0"/>
          </a:p>
        </p:txBody>
      </p:sp>
      <p:sp>
        <p:nvSpPr>
          <p:cNvPr id="4" name="灯片编号占位符 3"/>
          <p:cNvSpPr>
            <a:spLocks noGrp="1"/>
          </p:cNvSpPr>
          <p:nvPr>
            <p:ph type="sldNum" sz="quarter" idx="10"/>
          </p:nvPr>
        </p:nvSpPr>
        <p:spPr/>
        <p:txBody>
          <a:bodyPr/>
          <a:lstStyle/>
          <a:p>
            <a:fld id="{71EFB970-9EE5-4ACE-8E66-2E1E038C78DF}" type="slidenum">
              <a:rPr lang="zh-CN" altLang="en-US" smtClean="0"/>
              <a:t>62</a:t>
            </a:fld>
            <a:endParaRPr lang="zh-CN" altLang="en-US"/>
          </a:p>
        </p:txBody>
      </p:sp>
    </p:spTree>
    <p:extLst>
      <p:ext uri="{BB962C8B-B14F-4D97-AF65-F5344CB8AC3E}">
        <p14:creationId xmlns:p14="http://schemas.microsoft.com/office/powerpoint/2010/main" val="3096106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i="1" dirty="0">
                <a:latin typeface="Times New Roman" panose="02020603050405020304" pitchFamily="18" charset="0"/>
                <a:cs typeface="Times New Roman" panose="02020603050405020304" pitchFamily="18" charset="0"/>
              </a:rPr>
              <a:t>I</a:t>
            </a:r>
            <a:r>
              <a:rPr lang="en-US" altLang="zh-CN" i="1" baseline="-25000" dirty="0">
                <a:latin typeface="Times New Roman" panose="02020603050405020304" pitchFamily="18" charset="0"/>
                <a:cs typeface="Times New Roman" panose="02020603050405020304" pitchFamily="18" charset="0"/>
              </a:rPr>
              <a:t>βp</a:t>
            </a:r>
            <a:r>
              <a:rPr lang="en-US" altLang="zh-CN" i="0" baseline="0" dirty="0">
                <a:latin typeface="Times New Roman" panose="02020603050405020304" pitchFamily="18" charset="0"/>
                <a:cs typeface="Times New Roman" panose="02020603050405020304" pitchFamily="18" charset="0"/>
              </a:rPr>
              <a:t> </a:t>
            </a:r>
            <a:r>
              <a:rPr lang="en-US" altLang="zh-CN" dirty="0"/>
              <a:t>the intensity of 27S(</a:t>
            </a:r>
            <a:r>
              <a:rPr lang="en-US" altLang="zh-CN" i="1" dirty="0"/>
              <a:t>β</a:t>
            </a:r>
            <a:r>
              <a:rPr lang="en-US" altLang="zh-CN" dirty="0"/>
              <a:t>p) feedings to each excited state</a:t>
            </a:r>
            <a:br>
              <a:rPr lang="en-US" altLang="zh-CN" dirty="0"/>
            </a:br>
            <a:r>
              <a:rPr lang="en-US" altLang="zh-CN" i="1" dirty="0">
                <a:latin typeface="Times New Roman" panose="02020603050405020304" pitchFamily="18" charset="0"/>
                <a:cs typeface="Times New Roman" panose="02020603050405020304" pitchFamily="18" charset="0"/>
              </a:rPr>
              <a:t>I</a:t>
            </a:r>
            <a:r>
              <a:rPr lang="en-US" altLang="zh-CN" i="1" baseline="-25000" dirty="0">
                <a:latin typeface="Times New Roman" panose="02020603050405020304" pitchFamily="18" charset="0"/>
                <a:cs typeface="Times New Roman" panose="02020603050405020304" pitchFamily="18" charset="0"/>
              </a:rPr>
              <a:t>β</a:t>
            </a:r>
            <a:r>
              <a:rPr lang="en-US" altLang="zh-CN" i="1" baseline="-25000" dirty="0" err="1">
                <a:latin typeface="Times New Roman" panose="02020603050405020304" pitchFamily="18" charset="0"/>
                <a:cs typeface="Times New Roman" panose="02020603050405020304" pitchFamily="18" charset="0"/>
              </a:rPr>
              <a:t>pγ</a:t>
            </a:r>
            <a:r>
              <a:rPr lang="en-US" altLang="zh-CN" i="1" baseline="-25000" dirty="0">
                <a:latin typeface="Times New Roman" panose="02020603050405020304" pitchFamily="18" charset="0"/>
                <a:cs typeface="Times New Roman" panose="02020603050405020304" pitchFamily="18" charset="0"/>
              </a:rPr>
              <a:t> </a:t>
            </a:r>
            <a:r>
              <a:rPr lang="en-US" altLang="zh-CN" i="0" baseline="0" dirty="0">
                <a:latin typeface="Times New Roman" panose="02020603050405020304" pitchFamily="18" charset="0"/>
                <a:cs typeface="Times New Roman" panose="02020603050405020304" pitchFamily="18" charset="0"/>
              </a:rPr>
              <a:t>the </a:t>
            </a:r>
            <a:r>
              <a:rPr lang="en-US" altLang="zh-CN" i="1" dirty="0"/>
              <a:t>γ </a:t>
            </a:r>
            <a:r>
              <a:rPr lang="en-US" altLang="zh-CN" dirty="0"/>
              <a:t>ray intensity of per 27S decay</a:t>
            </a:r>
            <a:br>
              <a:rPr lang="en-US" altLang="zh-CN" dirty="0"/>
            </a:br>
            <a:endParaRPr lang="zh-CN" altLang="en-US" dirty="0"/>
          </a:p>
        </p:txBody>
      </p:sp>
      <p:sp>
        <p:nvSpPr>
          <p:cNvPr id="4" name="灯片编号占位符 3"/>
          <p:cNvSpPr>
            <a:spLocks noGrp="1"/>
          </p:cNvSpPr>
          <p:nvPr>
            <p:ph type="sldNum" sz="quarter" idx="10"/>
          </p:nvPr>
        </p:nvSpPr>
        <p:spPr/>
        <p:txBody>
          <a:bodyPr/>
          <a:lstStyle/>
          <a:p>
            <a:fld id="{C5326D0D-51C0-4FBA-93A1-F2CDD3C39EAE}" type="slidenum">
              <a:rPr lang="zh-CN" altLang="en-US" smtClean="0"/>
              <a:t>68</a:t>
            </a:fld>
            <a:endParaRPr lang="zh-CN" altLang="en-US"/>
          </a:p>
        </p:txBody>
      </p:sp>
    </p:spTree>
    <p:extLst>
      <p:ext uri="{BB962C8B-B14F-4D97-AF65-F5344CB8AC3E}">
        <p14:creationId xmlns:p14="http://schemas.microsoft.com/office/powerpoint/2010/main" val="3806630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正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4684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47B9A-6466-4766-90E2-482FDB3B5808}" type="datetimeFigureOut">
              <a:rPr lang="zh-CN" altLang="en-US" smtClean="0"/>
              <a:t>2024/2/10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EB876D4-2203-47A0-B961-ABA6709543A0}" type="slidenum">
              <a:rPr lang="zh-CN" altLang="en-US" smtClean="0"/>
              <a:t>‹#›</a:t>
            </a:fld>
            <a:endParaRPr lang="zh-CN" altLang="en-US"/>
          </a:p>
        </p:txBody>
      </p:sp>
    </p:spTree>
    <p:extLst>
      <p:ext uri="{BB962C8B-B14F-4D97-AF65-F5344CB8AC3E}">
        <p14:creationId xmlns:p14="http://schemas.microsoft.com/office/powerpoint/2010/main" val="29457315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288959-F720-4966-B596-463ECC815040}" type="datetimeFigureOut">
              <a:rPr lang="zh-CN" altLang="en-US" smtClean="0"/>
              <a:t>2024/2/10</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2BF845-F599-48C2-A039-77A54BD9F439}" type="slidenum">
              <a:rPr lang="zh-CN" altLang="en-US" smtClean="0"/>
              <a:t>‹#›</a:t>
            </a:fld>
            <a:endParaRPr lang="zh-CN" altLang="en-US"/>
          </a:p>
        </p:txBody>
      </p:sp>
    </p:spTree>
    <p:extLst>
      <p:ext uri="{BB962C8B-B14F-4D97-AF65-F5344CB8AC3E}">
        <p14:creationId xmlns:p14="http://schemas.microsoft.com/office/powerpoint/2010/main" val="3578021562"/>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slideLayout" Target="../slideLayouts/slideLayout1.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164.png"/></Relationships>
</file>

<file path=ppt/slides/_rels/slide101.xml.rels><?xml version="1.0" encoding="UTF-8" standalone="yes"?>
<Relationships xmlns="http://schemas.openxmlformats.org/package/2006/relationships"><Relationship Id="rId3" Type="http://schemas.openxmlformats.org/officeDocument/2006/relationships/image" Target="../media/image168.gif"/><Relationship Id="rId2" Type="http://schemas.openxmlformats.org/officeDocument/2006/relationships/image" Target="../media/image167.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169.JP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png"/><Relationship Id="rId1" Type="http://schemas.openxmlformats.org/officeDocument/2006/relationships/slideLayout" Target="../slideLayouts/slideLayout1.xml"/><Relationship Id="rId4" Type="http://schemas.openxmlformats.org/officeDocument/2006/relationships/image" Target="../media/image172.png"/></Relationships>
</file>

<file path=ppt/slides/_rels/slide105.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png"/><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107.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9.png"/><Relationship Id="rId1" Type="http://schemas.openxmlformats.org/officeDocument/2006/relationships/slideLayout" Target="../slideLayouts/slideLayout1.xml"/><Relationship Id="rId4" Type="http://schemas.openxmlformats.org/officeDocument/2006/relationships/image" Target="../media/image18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image" Target="../media/image182.pn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png"/><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186.pn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9.png"/><Relationship Id="rId1" Type="http://schemas.openxmlformats.org/officeDocument/2006/relationships/slideLayout" Target="../slideLayouts/slideLayout1.xml"/><Relationship Id="rId5" Type="http://schemas.openxmlformats.org/officeDocument/2006/relationships/image" Target="../media/image191.png"/><Relationship Id="rId4" Type="http://schemas.openxmlformats.org/officeDocument/2006/relationships/image" Target="../media/image1900.png"/></Relationships>
</file>

<file path=ppt/slides/_rels/slide115.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2.png"/><Relationship Id="rId1" Type="http://schemas.openxmlformats.org/officeDocument/2006/relationships/slideLayout" Target="../slideLayouts/slideLayout1.xml"/><Relationship Id="rId5" Type="http://schemas.openxmlformats.org/officeDocument/2006/relationships/image" Target="../media/image194.png"/><Relationship Id="rId4" Type="http://schemas.openxmlformats.org/officeDocument/2006/relationships/image" Target="../media/image109.png"/></Relationships>
</file>

<file path=ppt/slides/_rels/slide116.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195.png"/><Relationship Id="rId1" Type="http://schemas.openxmlformats.org/officeDocument/2006/relationships/slideLayout" Target="../slideLayouts/slideLayout1.xml"/><Relationship Id="rId5" Type="http://schemas.openxmlformats.org/officeDocument/2006/relationships/image" Target="../media/image194.png"/><Relationship Id="rId4" Type="http://schemas.openxmlformats.org/officeDocument/2006/relationships/image" Target="../media/image193.png"/></Relationships>
</file>

<file path=ppt/slides/_rels/slide117.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image" Target="../media/image197.png"/><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199.pn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image" Target="../media/image201.png"/><Relationship Id="rId1" Type="http://schemas.openxmlformats.org/officeDocument/2006/relationships/slideLayout" Target="../slideLayouts/slideLayout1.xml"/><Relationship Id="rId4" Type="http://schemas.openxmlformats.org/officeDocument/2006/relationships/image" Target="../media/image203.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image" Target="../media/image205.png"/><Relationship Id="rId1" Type="http://schemas.openxmlformats.org/officeDocument/2006/relationships/slideLayout" Target="../slideLayouts/slideLayout1.xml"/><Relationship Id="rId4" Type="http://schemas.openxmlformats.org/officeDocument/2006/relationships/image" Target="../media/image207.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image" Target="../media/image208.png"/><Relationship Id="rId1" Type="http://schemas.openxmlformats.org/officeDocument/2006/relationships/slideLayout" Target="../slideLayouts/slideLayout1.xml"/><Relationship Id="rId4" Type="http://schemas.openxmlformats.org/officeDocument/2006/relationships/image" Target="../media/image210.png"/></Relationships>
</file>

<file path=ppt/slides/_rels/slide125.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image" Target="../media/image211.pn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2" Type="http://schemas.openxmlformats.org/officeDocument/2006/relationships/image" Target="../media/image213.png"/><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image" Target="../media/image215.png"/><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image" Target="../media/image217.png"/><Relationship Id="rId1" Type="http://schemas.openxmlformats.org/officeDocument/2006/relationships/slideLayout" Target="../slideLayouts/slideLayout1.xml"/><Relationship Id="rId4" Type="http://schemas.openxmlformats.org/officeDocument/2006/relationships/image" Target="../media/image219.pn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221.png"/><Relationship Id="rId7" Type="http://schemas.openxmlformats.org/officeDocument/2006/relationships/image" Target="../media/image225.png"/><Relationship Id="rId2" Type="http://schemas.openxmlformats.org/officeDocument/2006/relationships/image" Target="../media/image220.png"/><Relationship Id="rId1" Type="http://schemas.openxmlformats.org/officeDocument/2006/relationships/slideLayout" Target="../slideLayouts/slideLayout1.xml"/><Relationship Id="rId6" Type="http://schemas.openxmlformats.org/officeDocument/2006/relationships/image" Target="../media/image224.png"/><Relationship Id="rId5" Type="http://schemas.openxmlformats.org/officeDocument/2006/relationships/image" Target="../media/image223.png"/><Relationship Id="rId4" Type="http://schemas.openxmlformats.org/officeDocument/2006/relationships/image" Target="../media/image222.png"/></Relationships>
</file>

<file path=ppt/slides/_rels/slide131.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image" Target="../media/image226.png"/><Relationship Id="rId1" Type="http://schemas.openxmlformats.org/officeDocument/2006/relationships/slideLayout" Target="../slideLayouts/slideLayout1.xml"/><Relationship Id="rId5" Type="http://schemas.openxmlformats.org/officeDocument/2006/relationships/image" Target="../media/image229.png"/><Relationship Id="rId4" Type="http://schemas.openxmlformats.org/officeDocument/2006/relationships/image" Target="../media/image228.png"/></Relationships>
</file>

<file path=ppt/slides/_rels/slide132.xml.rels><?xml version="1.0" encoding="UTF-8" standalone="yes"?>
<Relationships xmlns="http://schemas.openxmlformats.org/package/2006/relationships"><Relationship Id="rId3" Type="http://schemas.openxmlformats.org/officeDocument/2006/relationships/image" Target="../media/image231.png"/><Relationship Id="rId7" Type="http://schemas.openxmlformats.org/officeDocument/2006/relationships/image" Target="../media/image235.png"/><Relationship Id="rId2" Type="http://schemas.openxmlformats.org/officeDocument/2006/relationships/image" Target="../media/image230.png"/><Relationship Id="rId1" Type="http://schemas.openxmlformats.org/officeDocument/2006/relationships/slideLayout" Target="../slideLayouts/slideLayout1.xml"/><Relationship Id="rId6" Type="http://schemas.openxmlformats.org/officeDocument/2006/relationships/image" Target="../media/image234.png"/><Relationship Id="rId5" Type="http://schemas.openxmlformats.org/officeDocument/2006/relationships/image" Target="../media/image233.png"/><Relationship Id="rId4" Type="http://schemas.openxmlformats.org/officeDocument/2006/relationships/image" Target="../media/image232.png"/></Relationships>
</file>

<file path=ppt/slides/_rels/slide133.xml.rels><?xml version="1.0" encoding="UTF-8" standalone="yes"?>
<Relationships xmlns="http://schemas.openxmlformats.org/package/2006/relationships"><Relationship Id="rId3" Type="http://schemas.openxmlformats.org/officeDocument/2006/relationships/image" Target="../media/image237.png"/><Relationship Id="rId7" Type="http://schemas.openxmlformats.org/officeDocument/2006/relationships/image" Target="../media/image241.png"/><Relationship Id="rId2" Type="http://schemas.openxmlformats.org/officeDocument/2006/relationships/image" Target="../media/image236.png"/><Relationship Id="rId1" Type="http://schemas.openxmlformats.org/officeDocument/2006/relationships/slideLayout" Target="../slideLayouts/slideLayout1.xml"/><Relationship Id="rId6" Type="http://schemas.openxmlformats.org/officeDocument/2006/relationships/image" Target="../media/image240.png"/><Relationship Id="rId5" Type="http://schemas.openxmlformats.org/officeDocument/2006/relationships/image" Target="../media/image239.png"/><Relationship Id="rId4" Type="http://schemas.openxmlformats.org/officeDocument/2006/relationships/image" Target="../media/image238.png"/></Relationships>
</file>

<file path=ppt/slides/_rels/slide134.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image" Target="../media/image242.png"/><Relationship Id="rId1" Type="http://schemas.openxmlformats.org/officeDocument/2006/relationships/slideLayout" Target="../slideLayouts/slideLayout1.xml"/><Relationship Id="rId5" Type="http://schemas.openxmlformats.org/officeDocument/2006/relationships/image" Target="../media/image245.png"/><Relationship Id="rId4" Type="http://schemas.openxmlformats.org/officeDocument/2006/relationships/image" Target="../media/image244.png"/></Relationships>
</file>

<file path=ppt/slides/_rels/slide135.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image" Target="../media/image246.png"/><Relationship Id="rId1" Type="http://schemas.openxmlformats.org/officeDocument/2006/relationships/slideLayout" Target="../slideLayouts/slideLayout1.xml"/><Relationship Id="rId5" Type="http://schemas.openxmlformats.org/officeDocument/2006/relationships/image" Target="../media/image249.png"/><Relationship Id="rId4" Type="http://schemas.openxmlformats.org/officeDocument/2006/relationships/image" Target="../media/image248.png"/></Relationships>
</file>

<file path=ppt/slides/_rels/slide136.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image" Target="../media/image251.png"/><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image" Target="../media/image252.png"/><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3" Type="http://schemas.openxmlformats.org/officeDocument/2006/relationships/image" Target="../media/image254.png"/><Relationship Id="rId2" Type="http://schemas.openxmlformats.org/officeDocument/2006/relationships/image" Target="../media/image25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3" Type="http://schemas.openxmlformats.org/officeDocument/2006/relationships/image" Target="../media/image256.png"/><Relationship Id="rId7" Type="http://schemas.openxmlformats.org/officeDocument/2006/relationships/image" Target="../media/image260.png"/><Relationship Id="rId2" Type="http://schemas.openxmlformats.org/officeDocument/2006/relationships/image" Target="../media/image255.png"/><Relationship Id="rId1" Type="http://schemas.openxmlformats.org/officeDocument/2006/relationships/slideLayout" Target="../slideLayouts/slideLayout1.xml"/><Relationship Id="rId6" Type="http://schemas.openxmlformats.org/officeDocument/2006/relationships/image" Target="../media/image259.png"/><Relationship Id="rId5" Type="http://schemas.openxmlformats.org/officeDocument/2006/relationships/image" Target="../media/image258.png"/><Relationship Id="rId4" Type="http://schemas.openxmlformats.org/officeDocument/2006/relationships/image" Target="../media/image257.png"/></Relationships>
</file>

<file path=ppt/slides/_rels/slide141.xml.rels><?xml version="1.0" encoding="UTF-8" standalone="yes"?>
<Relationships xmlns="http://schemas.openxmlformats.org/package/2006/relationships"><Relationship Id="rId3" Type="http://schemas.openxmlformats.org/officeDocument/2006/relationships/image" Target="../media/image262.png"/><Relationship Id="rId7" Type="http://schemas.openxmlformats.org/officeDocument/2006/relationships/image" Target="../media/image266.png"/><Relationship Id="rId2" Type="http://schemas.openxmlformats.org/officeDocument/2006/relationships/image" Target="../media/image261.png"/><Relationship Id="rId1" Type="http://schemas.openxmlformats.org/officeDocument/2006/relationships/slideLayout" Target="../slideLayouts/slideLayout1.xml"/><Relationship Id="rId6" Type="http://schemas.openxmlformats.org/officeDocument/2006/relationships/image" Target="../media/image265.png"/><Relationship Id="rId5" Type="http://schemas.openxmlformats.org/officeDocument/2006/relationships/image" Target="../media/image264.png"/><Relationship Id="rId4" Type="http://schemas.openxmlformats.org/officeDocument/2006/relationships/image" Target="../media/image263.png"/></Relationships>
</file>

<file path=ppt/slides/_rels/slide142.xml.rels><?xml version="1.0" encoding="UTF-8" standalone="yes"?>
<Relationships xmlns="http://schemas.openxmlformats.org/package/2006/relationships"><Relationship Id="rId3" Type="http://schemas.openxmlformats.org/officeDocument/2006/relationships/image" Target="../media/image268.png"/><Relationship Id="rId7" Type="http://schemas.openxmlformats.org/officeDocument/2006/relationships/image" Target="../media/image272.png"/><Relationship Id="rId2" Type="http://schemas.openxmlformats.org/officeDocument/2006/relationships/image" Target="../media/image267.png"/><Relationship Id="rId1" Type="http://schemas.openxmlformats.org/officeDocument/2006/relationships/slideLayout" Target="../slideLayouts/slideLayout1.xml"/><Relationship Id="rId6" Type="http://schemas.openxmlformats.org/officeDocument/2006/relationships/image" Target="../media/image271.png"/><Relationship Id="rId5" Type="http://schemas.openxmlformats.org/officeDocument/2006/relationships/image" Target="../media/image270.png"/><Relationship Id="rId4" Type="http://schemas.openxmlformats.org/officeDocument/2006/relationships/image" Target="../media/image269.png"/></Relationships>
</file>

<file path=ppt/slides/_rels/slide143.xml.rels><?xml version="1.0" encoding="UTF-8" standalone="yes"?>
<Relationships xmlns="http://schemas.openxmlformats.org/package/2006/relationships"><Relationship Id="rId3" Type="http://schemas.openxmlformats.org/officeDocument/2006/relationships/image" Target="../media/image274.png"/><Relationship Id="rId2" Type="http://schemas.openxmlformats.org/officeDocument/2006/relationships/image" Target="../media/image273.png"/><Relationship Id="rId1" Type="http://schemas.openxmlformats.org/officeDocument/2006/relationships/slideLayout" Target="../slideLayouts/slideLayout1.xml"/><Relationship Id="rId5" Type="http://schemas.openxmlformats.org/officeDocument/2006/relationships/image" Target="../media/image276.png"/><Relationship Id="rId4" Type="http://schemas.openxmlformats.org/officeDocument/2006/relationships/image" Target="../media/image275.png"/></Relationships>
</file>

<file path=ppt/slides/_rels/slide144.xml.rels><?xml version="1.0" encoding="UTF-8" standalone="yes"?>
<Relationships xmlns="http://schemas.openxmlformats.org/package/2006/relationships"><Relationship Id="rId3" Type="http://schemas.openxmlformats.org/officeDocument/2006/relationships/image" Target="../media/image278.png"/><Relationship Id="rId2" Type="http://schemas.openxmlformats.org/officeDocument/2006/relationships/image" Target="../media/image277.png"/><Relationship Id="rId1" Type="http://schemas.openxmlformats.org/officeDocument/2006/relationships/slideLayout" Target="../slideLayouts/slideLayout1.xml"/><Relationship Id="rId5" Type="http://schemas.openxmlformats.org/officeDocument/2006/relationships/image" Target="../media/image280.png"/><Relationship Id="rId4" Type="http://schemas.openxmlformats.org/officeDocument/2006/relationships/image" Target="../media/image279.png"/></Relationships>
</file>

<file path=ppt/slides/_rels/slide145.xml.rels><?xml version="1.0" encoding="UTF-8" standalone="yes"?>
<Relationships xmlns="http://schemas.openxmlformats.org/package/2006/relationships"><Relationship Id="rId2" Type="http://schemas.openxmlformats.org/officeDocument/2006/relationships/image" Target="../media/image281.png"/><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2" Type="http://schemas.openxmlformats.org/officeDocument/2006/relationships/image" Target="../media/image282.png"/><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3" Type="http://schemas.openxmlformats.org/officeDocument/2006/relationships/image" Target="../media/image28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86.png"/><Relationship Id="rId5" Type="http://schemas.openxmlformats.org/officeDocument/2006/relationships/image" Target="../media/image285.png"/><Relationship Id="rId4" Type="http://schemas.openxmlformats.org/officeDocument/2006/relationships/image" Target="../media/image284.png"/></Relationships>
</file>

<file path=ppt/slides/_rels/slide148.xml.rels><?xml version="1.0" encoding="UTF-8" standalone="yes"?>
<Relationships xmlns="http://schemas.openxmlformats.org/package/2006/relationships"><Relationship Id="rId3" Type="http://schemas.openxmlformats.org/officeDocument/2006/relationships/image" Target="../media/image288.png"/><Relationship Id="rId2" Type="http://schemas.openxmlformats.org/officeDocument/2006/relationships/image" Target="../media/image287.png"/><Relationship Id="rId1" Type="http://schemas.openxmlformats.org/officeDocument/2006/relationships/slideLayout" Target="../slideLayouts/slideLayout1.xml"/><Relationship Id="rId5" Type="http://schemas.openxmlformats.org/officeDocument/2006/relationships/image" Target="../media/image290.png"/><Relationship Id="rId4" Type="http://schemas.openxmlformats.org/officeDocument/2006/relationships/image" Target="../media/image289.png"/></Relationships>
</file>

<file path=ppt/slides/_rels/slide149.xml.rels><?xml version="1.0" encoding="UTF-8" standalone="yes"?>
<Relationships xmlns="http://schemas.openxmlformats.org/package/2006/relationships"><Relationship Id="rId3" Type="http://schemas.openxmlformats.org/officeDocument/2006/relationships/image" Target="../media/image292.png"/><Relationship Id="rId2" Type="http://schemas.openxmlformats.org/officeDocument/2006/relationships/image" Target="../media/image291.png"/><Relationship Id="rId1" Type="http://schemas.openxmlformats.org/officeDocument/2006/relationships/slideLayout" Target="../slideLayouts/slideLayout1.xml"/><Relationship Id="rId5" Type="http://schemas.openxmlformats.org/officeDocument/2006/relationships/image" Target="../media/image294.png"/><Relationship Id="rId4" Type="http://schemas.openxmlformats.org/officeDocument/2006/relationships/image" Target="../media/image293.png"/></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image" Target="../media/image292.png"/><Relationship Id="rId2" Type="http://schemas.openxmlformats.org/officeDocument/2006/relationships/image" Target="../media/image291.png"/><Relationship Id="rId1" Type="http://schemas.openxmlformats.org/officeDocument/2006/relationships/slideLayout" Target="../slideLayouts/slideLayout1.xml"/><Relationship Id="rId5" Type="http://schemas.openxmlformats.org/officeDocument/2006/relationships/image" Target="../media/image294.png"/><Relationship Id="rId4" Type="http://schemas.openxmlformats.org/officeDocument/2006/relationships/image" Target="../media/image293.png"/></Relationships>
</file>

<file path=ppt/slides/_rels/slide151.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image" Target="../media/image295.png"/><Relationship Id="rId1" Type="http://schemas.openxmlformats.org/officeDocument/2006/relationships/slideLayout" Target="../slideLayouts/slideLayout1.xml"/><Relationship Id="rId5" Type="http://schemas.openxmlformats.org/officeDocument/2006/relationships/image" Target="../media/image298.png"/><Relationship Id="rId4" Type="http://schemas.openxmlformats.org/officeDocument/2006/relationships/image" Target="../media/image297.png"/></Relationships>
</file>

<file path=ppt/slides/_rels/slide152.xml.rels><?xml version="1.0" encoding="UTF-8" standalone="yes"?>
<Relationships xmlns="http://schemas.openxmlformats.org/package/2006/relationships"><Relationship Id="rId3" Type="http://schemas.openxmlformats.org/officeDocument/2006/relationships/image" Target="../media/image300.png"/><Relationship Id="rId2" Type="http://schemas.openxmlformats.org/officeDocument/2006/relationships/image" Target="../media/image299.png"/><Relationship Id="rId1" Type="http://schemas.openxmlformats.org/officeDocument/2006/relationships/slideLayout" Target="../slideLayouts/slideLayout1.xml"/><Relationship Id="rId5" Type="http://schemas.openxmlformats.org/officeDocument/2006/relationships/image" Target="../media/image302.png"/><Relationship Id="rId4" Type="http://schemas.openxmlformats.org/officeDocument/2006/relationships/image" Target="../media/image301.png"/></Relationships>
</file>

<file path=ppt/slides/_rels/slide153.xml.rels><?xml version="1.0" encoding="UTF-8" standalone="yes"?>
<Relationships xmlns="http://schemas.openxmlformats.org/package/2006/relationships"><Relationship Id="rId3" Type="http://schemas.openxmlformats.org/officeDocument/2006/relationships/image" Target="../media/image304.png"/><Relationship Id="rId2" Type="http://schemas.openxmlformats.org/officeDocument/2006/relationships/image" Target="../media/image303.png"/><Relationship Id="rId1" Type="http://schemas.openxmlformats.org/officeDocument/2006/relationships/slideLayout" Target="../slideLayouts/slideLayout1.xml"/><Relationship Id="rId5" Type="http://schemas.openxmlformats.org/officeDocument/2006/relationships/image" Target="../media/image306.png"/><Relationship Id="rId4" Type="http://schemas.openxmlformats.org/officeDocument/2006/relationships/image" Target="../media/image305.png"/></Relationships>
</file>

<file path=ppt/slides/_rels/slide154.xml.rels><?xml version="1.0" encoding="UTF-8" standalone="yes"?>
<Relationships xmlns="http://schemas.openxmlformats.org/package/2006/relationships"><Relationship Id="rId3" Type="http://schemas.openxmlformats.org/officeDocument/2006/relationships/image" Target="../media/image308.png"/><Relationship Id="rId2" Type="http://schemas.openxmlformats.org/officeDocument/2006/relationships/image" Target="../media/image307.png"/><Relationship Id="rId1" Type="http://schemas.openxmlformats.org/officeDocument/2006/relationships/slideLayout" Target="../slideLayouts/slideLayout1.xml"/><Relationship Id="rId5" Type="http://schemas.openxmlformats.org/officeDocument/2006/relationships/image" Target="../media/image310.png"/><Relationship Id="rId4" Type="http://schemas.openxmlformats.org/officeDocument/2006/relationships/image" Target="../media/image309.png"/></Relationships>
</file>

<file path=ppt/slides/_rels/slide155.xml.rels><?xml version="1.0" encoding="UTF-8" standalone="yes"?>
<Relationships xmlns="http://schemas.openxmlformats.org/package/2006/relationships"><Relationship Id="rId3" Type="http://schemas.openxmlformats.org/officeDocument/2006/relationships/image" Target="../media/image312.png"/><Relationship Id="rId2" Type="http://schemas.openxmlformats.org/officeDocument/2006/relationships/image" Target="../media/image311.png"/><Relationship Id="rId1" Type="http://schemas.openxmlformats.org/officeDocument/2006/relationships/slideLayout" Target="../slideLayouts/slideLayout1.xml"/><Relationship Id="rId5" Type="http://schemas.openxmlformats.org/officeDocument/2006/relationships/image" Target="../media/image314.png"/><Relationship Id="rId4" Type="http://schemas.openxmlformats.org/officeDocument/2006/relationships/image" Target="../media/image313.png"/></Relationships>
</file>

<file path=ppt/slides/_rels/slide156.xml.rels><?xml version="1.0" encoding="UTF-8" standalone="yes"?>
<Relationships xmlns="http://schemas.openxmlformats.org/package/2006/relationships"><Relationship Id="rId3" Type="http://schemas.openxmlformats.org/officeDocument/2006/relationships/image" Target="../media/image316.png"/><Relationship Id="rId2" Type="http://schemas.openxmlformats.org/officeDocument/2006/relationships/image" Target="../media/image315.png"/><Relationship Id="rId1" Type="http://schemas.openxmlformats.org/officeDocument/2006/relationships/slideLayout" Target="../slideLayouts/slideLayout1.xml"/><Relationship Id="rId5" Type="http://schemas.openxmlformats.org/officeDocument/2006/relationships/image" Target="../media/image318.png"/><Relationship Id="rId4" Type="http://schemas.openxmlformats.org/officeDocument/2006/relationships/image" Target="../media/image317.png"/></Relationships>
</file>

<file path=ppt/slides/_rels/slide157.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image" Target="../media/image319.png"/><Relationship Id="rId1" Type="http://schemas.openxmlformats.org/officeDocument/2006/relationships/slideLayout" Target="../slideLayouts/slideLayout1.xml"/><Relationship Id="rId5" Type="http://schemas.openxmlformats.org/officeDocument/2006/relationships/image" Target="../media/image322.png"/><Relationship Id="rId4" Type="http://schemas.openxmlformats.org/officeDocument/2006/relationships/image" Target="../media/image321.png"/></Relationships>
</file>

<file path=ppt/slides/_rels/slide158.xml.rels><?xml version="1.0" encoding="UTF-8" standalone="yes"?>
<Relationships xmlns="http://schemas.openxmlformats.org/package/2006/relationships"><Relationship Id="rId3" Type="http://schemas.openxmlformats.org/officeDocument/2006/relationships/image" Target="../media/image324.png"/><Relationship Id="rId2" Type="http://schemas.openxmlformats.org/officeDocument/2006/relationships/image" Target="../media/image323.png"/><Relationship Id="rId1" Type="http://schemas.openxmlformats.org/officeDocument/2006/relationships/slideLayout" Target="../slideLayouts/slideLayout1.xml"/><Relationship Id="rId5" Type="http://schemas.openxmlformats.org/officeDocument/2006/relationships/image" Target="../media/image326.png"/><Relationship Id="rId4" Type="http://schemas.openxmlformats.org/officeDocument/2006/relationships/image" Target="../media/image325.png"/></Relationships>
</file>

<file path=ppt/slides/_rels/slide159.xml.rels><?xml version="1.0" encoding="UTF-8" standalone="yes"?>
<Relationships xmlns="http://schemas.openxmlformats.org/package/2006/relationships"><Relationship Id="rId3" Type="http://schemas.openxmlformats.org/officeDocument/2006/relationships/image" Target="../media/image328.png"/><Relationship Id="rId2" Type="http://schemas.openxmlformats.org/officeDocument/2006/relationships/image" Target="../media/image327.png"/><Relationship Id="rId1" Type="http://schemas.openxmlformats.org/officeDocument/2006/relationships/slideLayout" Target="../slideLayouts/slideLayout1.xml"/><Relationship Id="rId5" Type="http://schemas.openxmlformats.org/officeDocument/2006/relationships/image" Target="../media/image330.png"/><Relationship Id="rId4" Type="http://schemas.openxmlformats.org/officeDocument/2006/relationships/image" Target="../media/image329.png"/></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3" Type="http://schemas.openxmlformats.org/officeDocument/2006/relationships/image" Target="../media/image332.png"/><Relationship Id="rId2" Type="http://schemas.openxmlformats.org/officeDocument/2006/relationships/image" Target="../media/image331.png"/><Relationship Id="rId1" Type="http://schemas.openxmlformats.org/officeDocument/2006/relationships/slideLayout" Target="../slideLayouts/slideLayout1.xml"/><Relationship Id="rId5" Type="http://schemas.openxmlformats.org/officeDocument/2006/relationships/image" Target="../media/image334.png"/><Relationship Id="rId4" Type="http://schemas.openxmlformats.org/officeDocument/2006/relationships/image" Target="../media/image333.png"/></Relationships>
</file>

<file path=ppt/slides/_rels/slide161.xml.rels><?xml version="1.0" encoding="UTF-8" standalone="yes"?>
<Relationships xmlns="http://schemas.openxmlformats.org/package/2006/relationships"><Relationship Id="rId3" Type="http://schemas.openxmlformats.org/officeDocument/2006/relationships/image" Target="../media/image336.png"/><Relationship Id="rId2" Type="http://schemas.openxmlformats.org/officeDocument/2006/relationships/image" Target="../media/image335.png"/><Relationship Id="rId1" Type="http://schemas.openxmlformats.org/officeDocument/2006/relationships/slideLayout" Target="../slideLayouts/slideLayout1.xml"/><Relationship Id="rId5" Type="http://schemas.openxmlformats.org/officeDocument/2006/relationships/image" Target="../media/image338.png"/><Relationship Id="rId4" Type="http://schemas.openxmlformats.org/officeDocument/2006/relationships/image" Target="../media/image337.png"/></Relationships>
</file>

<file path=ppt/slides/_rels/slide162.xml.rels><?xml version="1.0" encoding="UTF-8" standalone="yes"?>
<Relationships xmlns="http://schemas.openxmlformats.org/package/2006/relationships"><Relationship Id="rId3" Type="http://schemas.openxmlformats.org/officeDocument/2006/relationships/image" Target="../media/image340.png"/><Relationship Id="rId2" Type="http://schemas.openxmlformats.org/officeDocument/2006/relationships/image" Target="../media/image339.png"/><Relationship Id="rId1" Type="http://schemas.openxmlformats.org/officeDocument/2006/relationships/slideLayout" Target="../slideLayouts/slideLayout1.xml"/><Relationship Id="rId5" Type="http://schemas.openxmlformats.org/officeDocument/2006/relationships/image" Target="../media/image342.png"/><Relationship Id="rId4" Type="http://schemas.openxmlformats.org/officeDocument/2006/relationships/image" Target="../media/image341.png"/></Relationships>
</file>

<file path=ppt/slides/_rels/slide163.xml.rels><?xml version="1.0" encoding="UTF-8" standalone="yes"?>
<Relationships xmlns="http://schemas.openxmlformats.org/package/2006/relationships"><Relationship Id="rId3" Type="http://schemas.openxmlformats.org/officeDocument/2006/relationships/image" Target="../media/image344.png"/><Relationship Id="rId2" Type="http://schemas.openxmlformats.org/officeDocument/2006/relationships/image" Target="../media/image343.png"/><Relationship Id="rId1" Type="http://schemas.openxmlformats.org/officeDocument/2006/relationships/slideLayout" Target="../slideLayouts/slideLayout1.xml"/><Relationship Id="rId5" Type="http://schemas.openxmlformats.org/officeDocument/2006/relationships/image" Target="../media/image346.png"/><Relationship Id="rId4" Type="http://schemas.openxmlformats.org/officeDocument/2006/relationships/image" Target="../media/image345.png"/></Relationships>
</file>

<file path=ppt/slides/_rels/slide164.xml.rels><?xml version="1.0" encoding="UTF-8" standalone="yes"?>
<Relationships xmlns="http://schemas.openxmlformats.org/package/2006/relationships"><Relationship Id="rId3" Type="http://schemas.openxmlformats.org/officeDocument/2006/relationships/image" Target="../media/image348.png"/><Relationship Id="rId2" Type="http://schemas.openxmlformats.org/officeDocument/2006/relationships/image" Target="../media/image347.png"/><Relationship Id="rId1" Type="http://schemas.openxmlformats.org/officeDocument/2006/relationships/slideLayout" Target="../slideLayouts/slideLayout1.xml"/><Relationship Id="rId5" Type="http://schemas.openxmlformats.org/officeDocument/2006/relationships/image" Target="../media/image350.png"/><Relationship Id="rId4" Type="http://schemas.openxmlformats.org/officeDocument/2006/relationships/image" Target="../media/image349.png"/></Relationships>
</file>

<file path=ppt/slides/_rels/slide165.xml.rels><?xml version="1.0" encoding="UTF-8" standalone="yes"?>
<Relationships xmlns="http://schemas.openxmlformats.org/package/2006/relationships"><Relationship Id="rId3" Type="http://schemas.openxmlformats.org/officeDocument/2006/relationships/image" Target="../media/image352.png"/><Relationship Id="rId2" Type="http://schemas.openxmlformats.org/officeDocument/2006/relationships/image" Target="../media/image351.png"/><Relationship Id="rId1" Type="http://schemas.openxmlformats.org/officeDocument/2006/relationships/slideLayout" Target="../slideLayouts/slideLayout1.xml"/><Relationship Id="rId5" Type="http://schemas.openxmlformats.org/officeDocument/2006/relationships/image" Target="../media/image354.png"/><Relationship Id="rId4" Type="http://schemas.openxmlformats.org/officeDocument/2006/relationships/image" Target="../media/image353.png"/></Relationships>
</file>

<file path=ppt/slides/_rels/slide166.xml.rels><?xml version="1.0" encoding="UTF-8" standalone="yes"?>
<Relationships xmlns="http://schemas.openxmlformats.org/package/2006/relationships"><Relationship Id="rId3" Type="http://schemas.openxmlformats.org/officeDocument/2006/relationships/image" Target="../media/image356.png"/><Relationship Id="rId2" Type="http://schemas.openxmlformats.org/officeDocument/2006/relationships/image" Target="../media/image355.png"/><Relationship Id="rId1" Type="http://schemas.openxmlformats.org/officeDocument/2006/relationships/slideLayout" Target="../slideLayouts/slideLayout1.xml"/><Relationship Id="rId5" Type="http://schemas.openxmlformats.org/officeDocument/2006/relationships/image" Target="../media/image358.png"/><Relationship Id="rId4" Type="http://schemas.openxmlformats.org/officeDocument/2006/relationships/image" Target="../media/image357.png"/></Relationships>
</file>

<file path=ppt/slides/_rels/slide167.xml.rels><?xml version="1.0" encoding="UTF-8" standalone="yes"?>
<Relationships xmlns="http://schemas.openxmlformats.org/package/2006/relationships"><Relationship Id="rId3" Type="http://schemas.openxmlformats.org/officeDocument/2006/relationships/image" Target="../media/image360.png"/><Relationship Id="rId2" Type="http://schemas.openxmlformats.org/officeDocument/2006/relationships/image" Target="../media/image359.png"/><Relationship Id="rId1" Type="http://schemas.openxmlformats.org/officeDocument/2006/relationships/slideLayout" Target="../slideLayouts/slideLayout1.xml"/><Relationship Id="rId5" Type="http://schemas.openxmlformats.org/officeDocument/2006/relationships/image" Target="../media/image362.png"/><Relationship Id="rId4" Type="http://schemas.openxmlformats.org/officeDocument/2006/relationships/image" Target="../media/image361.png"/></Relationships>
</file>

<file path=ppt/slides/_rels/slide168.xml.rels><?xml version="1.0" encoding="UTF-8" standalone="yes"?>
<Relationships xmlns="http://schemas.openxmlformats.org/package/2006/relationships"><Relationship Id="rId3" Type="http://schemas.openxmlformats.org/officeDocument/2006/relationships/image" Target="../media/image364.png"/><Relationship Id="rId2" Type="http://schemas.openxmlformats.org/officeDocument/2006/relationships/image" Target="../media/image363.png"/><Relationship Id="rId1" Type="http://schemas.openxmlformats.org/officeDocument/2006/relationships/slideLayout" Target="../slideLayouts/slideLayout1.xml"/><Relationship Id="rId5" Type="http://schemas.openxmlformats.org/officeDocument/2006/relationships/image" Target="../media/image366.png"/><Relationship Id="rId4" Type="http://schemas.openxmlformats.org/officeDocument/2006/relationships/image" Target="../media/image365.png"/></Relationships>
</file>

<file path=ppt/slides/_rels/slide169.xml.rels><?xml version="1.0" encoding="UTF-8" standalone="yes"?>
<Relationships xmlns="http://schemas.openxmlformats.org/package/2006/relationships"><Relationship Id="rId3" Type="http://schemas.openxmlformats.org/officeDocument/2006/relationships/image" Target="../media/image368.png"/><Relationship Id="rId2" Type="http://schemas.openxmlformats.org/officeDocument/2006/relationships/image" Target="../media/image367.png"/><Relationship Id="rId1" Type="http://schemas.openxmlformats.org/officeDocument/2006/relationships/slideLayout" Target="../slideLayouts/slideLayout1.xml"/><Relationship Id="rId5" Type="http://schemas.openxmlformats.org/officeDocument/2006/relationships/image" Target="../media/image370.png"/><Relationship Id="rId4" Type="http://schemas.openxmlformats.org/officeDocument/2006/relationships/image" Target="../media/image369.png"/></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3" Type="http://schemas.openxmlformats.org/officeDocument/2006/relationships/image" Target="../media/image372.png"/><Relationship Id="rId2" Type="http://schemas.openxmlformats.org/officeDocument/2006/relationships/image" Target="../media/image371.png"/><Relationship Id="rId1" Type="http://schemas.openxmlformats.org/officeDocument/2006/relationships/slideLayout" Target="../slideLayouts/slideLayout1.xml"/><Relationship Id="rId5" Type="http://schemas.openxmlformats.org/officeDocument/2006/relationships/image" Target="../media/image374.png"/><Relationship Id="rId4" Type="http://schemas.openxmlformats.org/officeDocument/2006/relationships/image" Target="../media/image373.png"/></Relationships>
</file>

<file path=ppt/slides/_rels/slide171.xml.rels><?xml version="1.0" encoding="UTF-8" standalone="yes"?>
<Relationships xmlns="http://schemas.openxmlformats.org/package/2006/relationships"><Relationship Id="rId3" Type="http://schemas.openxmlformats.org/officeDocument/2006/relationships/image" Target="../media/image376.png"/><Relationship Id="rId2" Type="http://schemas.openxmlformats.org/officeDocument/2006/relationships/image" Target="../media/image375.png"/><Relationship Id="rId1" Type="http://schemas.openxmlformats.org/officeDocument/2006/relationships/slideLayout" Target="../slideLayouts/slideLayout1.xml"/><Relationship Id="rId5" Type="http://schemas.openxmlformats.org/officeDocument/2006/relationships/image" Target="../media/image378.png"/><Relationship Id="rId4" Type="http://schemas.openxmlformats.org/officeDocument/2006/relationships/image" Target="../media/image377.png"/></Relationships>
</file>

<file path=ppt/slides/_rels/slide172.xml.rels><?xml version="1.0" encoding="UTF-8" standalone="yes"?>
<Relationships xmlns="http://schemas.openxmlformats.org/package/2006/relationships"><Relationship Id="rId3" Type="http://schemas.openxmlformats.org/officeDocument/2006/relationships/image" Target="../media/image380.png"/><Relationship Id="rId2" Type="http://schemas.openxmlformats.org/officeDocument/2006/relationships/image" Target="../media/image379.png"/><Relationship Id="rId1" Type="http://schemas.openxmlformats.org/officeDocument/2006/relationships/slideLayout" Target="../slideLayouts/slideLayout1.xml"/><Relationship Id="rId5" Type="http://schemas.openxmlformats.org/officeDocument/2006/relationships/image" Target="../media/image382.png"/><Relationship Id="rId4" Type="http://schemas.openxmlformats.org/officeDocument/2006/relationships/image" Target="../media/image381.png"/></Relationships>
</file>

<file path=ppt/slides/_rels/slide173.xml.rels><?xml version="1.0" encoding="UTF-8" standalone="yes"?>
<Relationships xmlns="http://schemas.openxmlformats.org/package/2006/relationships"><Relationship Id="rId3" Type="http://schemas.openxmlformats.org/officeDocument/2006/relationships/image" Target="../media/image384.png"/><Relationship Id="rId2" Type="http://schemas.openxmlformats.org/officeDocument/2006/relationships/image" Target="../media/image383.png"/><Relationship Id="rId1" Type="http://schemas.openxmlformats.org/officeDocument/2006/relationships/slideLayout" Target="../slideLayouts/slideLayout1.xml"/><Relationship Id="rId5" Type="http://schemas.openxmlformats.org/officeDocument/2006/relationships/image" Target="../media/image386.png"/><Relationship Id="rId4" Type="http://schemas.openxmlformats.org/officeDocument/2006/relationships/image" Target="../media/image385.png"/></Relationships>
</file>

<file path=ppt/slides/_rels/slide174.xml.rels><?xml version="1.0" encoding="UTF-8" standalone="yes"?>
<Relationships xmlns="http://schemas.openxmlformats.org/package/2006/relationships"><Relationship Id="rId3" Type="http://schemas.openxmlformats.org/officeDocument/2006/relationships/image" Target="../media/image388.png"/><Relationship Id="rId2" Type="http://schemas.openxmlformats.org/officeDocument/2006/relationships/image" Target="../media/image387.png"/><Relationship Id="rId1" Type="http://schemas.openxmlformats.org/officeDocument/2006/relationships/slideLayout" Target="../slideLayouts/slideLayout1.xml"/><Relationship Id="rId6" Type="http://schemas.openxmlformats.org/officeDocument/2006/relationships/image" Target="../media/image391.png"/><Relationship Id="rId5" Type="http://schemas.openxmlformats.org/officeDocument/2006/relationships/image" Target="../media/image390.png"/><Relationship Id="rId4" Type="http://schemas.openxmlformats.org/officeDocument/2006/relationships/image" Target="../media/image389.png"/></Relationships>
</file>

<file path=ppt/slides/_rels/slide175.xml.rels><?xml version="1.0" encoding="UTF-8" standalone="yes"?>
<Relationships xmlns="http://schemas.openxmlformats.org/package/2006/relationships"><Relationship Id="rId3" Type="http://schemas.openxmlformats.org/officeDocument/2006/relationships/image" Target="../media/image393.png"/><Relationship Id="rId2" Type="http://schemas.openxmlformats.org/officeDocument/2006/relationships/image" Target="../media/image392.png"/><Relationship Id="rId1" Type="http://schemas.openxmlformats.org/officeDocument/2006/relationships/slideLayout" Target="../slideLayouts/slideLayout1.xml"/><Relationship Id="rId5" Type="http://schemas.openxmlformats.org/officeDocument/2006/relationships/image" Target="../media/image395.png"/><Relationship Id="rId4" Type="http://schemas.openxmlformats.org/officeDocument/2006/relationships/image" Target="../media/image394.png"/></Relationships>
</file>

<file path=ppt/slides/_rels/slide176.xml.rels><?xml version="1.0" encoding="UTF-8" standalone="yes"?>
<Relationships xmlns="http://schemas.openxmlformats.org/package/2006/relationships"><Relationship Id="rId3" Type="http://schemas.openxmlformats.org/officeDocument/2006/relationships/image" Target="../media/image397.png"/><Relationship Id="rId2" Type="http://schemas.openxmlformats.org/officeDocument/2006/relationships/image" Target="../media/image396.png"/><Relationship Id="rId1" Type="http://schemas.openxmlformats.org/officeDocument/2006/relationships/slideLayout" Target="../slideLayouts/slideLayout1.xml"/><Relationship Id="rId5" Type="http://schemas.openxmlformats.org/officeDocument/2006/relationships/image" Target="../media/image399.png"/><Relationship Id="rId4" Type="http://schemas.openxmlformats.org/officeDocument/2006/relationships/image" Target="../media/image398.png"/></Relationships>
</file>

<file path=ppt/slides/_rels/slide177.xml.rels><?xml version="1.0" encoding="UTF-8" standalone="yes"?>
<Relationships xmlns="http://schemas.openxmlformats.org/package/2006/relationships"><Relationship Id="rId3" Type="http://schemas.openxmlformats.org/officeDocument/2006/relationships/image" Target="../media/image401.png"/><Relationship Id="rId2" Type="http://schemas.openxmlformats.org/officeDocument/2006/relationships/image" Target="../media/image400.png"/><Relationship Id="rId1" Type="http://schemas.openxmlformats.org/officeDocument/2006/relationships/slideLayout" Target="../slideLayouts/slideLayout1.xml"/><Relationship Id="rId5" Type="http://schemas.openxmlformats.org/officeDocument/2006/relationships/image" Target="../media/image403.png"/><Relationship Id="rId4" Type="http://schemas.openxmlformats.org/officeDocument/2006/relationships/image" Target="../media/image402.png"/></Relationships>
</file>

<file path=ppt/slides/_rels/slide178.xml.rels><?xml version="1.0" encoding="UTF-8" standalone="yes"?>
<Relationships xmlns="http://schemas.openxmlformats.org/package/2006/relationships"><Relationship Id="rId3" Type="http://schemas.openxmlformats.org/officeDocument/2006/relationships/image" Target="../media/image405.png"/><Relationship Id="rId2" Type="http://schemas.openxmlformats.org/officeDocument/2006/relationships/image" Target="../media/image404.png"/><Relationship Id="rId1" Type="http://schemas.openxmlformats.org/officeDocument/2006/relationships/slideLayout" Target="../slideLayouts/slideLayout1.xml"/><Relationship Id="rId5" Type="http://schemas.openxmlformats.org/officeDocument/2006/relationships/image" Target="../media/image407.png"/><Relationship Id="rId4" Type="http://schemas.openxmlformats.org/officeDocument/2006/relationships/image" Target="../media/image406.png"/></Relationships>
</file>

<file path=ppt/slides/_rels/slide179.xml.rels><?xml version="1.0" encoding="UTF-8" standalone="yes"?>
<Relationships xmlns="http://schemas.openxmlformats.org/package/2006/relationships"><Relationship Id="rId3" Type="http://schemas.openxmlformats.org/officeDocument/2006/relationships/image" Target="../media/image409.png"/><Relationship Id="rId2" Type="http://schemas.openxmlformats.org/officeDocument/2006/relationships/image" Target="../media/image408.png"/><Relationship Id="rId1" Type="http://schemas.openxmlformats.org/officeDocument/2006/relationships/slideLayout" Target="../slideLayouts/slideLayout1.xml"/><Relationship Id="rId5" Type="http://schemas.openxmlformats.org/officeDocument/2006/relationships/image" Target="../media/image411.png"/><Relationship Id="rId4" Type="http://schemas.openxmlformats.org/officeDocument/2006/relationships/image" Target="../media/image410.png"/></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3" Type="http://schemas.openxmlformats.org/officeDocument/2006/relationships/image" Target="../media/image413.png"/><Relationship Id="rId2" Type="http://schemas.openxmlformats.org/officeDocument/2006/relationships/image" Target="../media/image412.png"/><Relationship Id="rId1" Type="http://schemas.openxmlformats.org/officeDocument/2006/relationships/slideLayout" Target="../slideLayouts/slideLayout1.xml"/><Relationship Id="rId5" Type="http://schemas.openxmlformats.org/officeDocument/2006/relationships/image" Target="../media/image415.png"/><Relationship Id="rId4" Type="http://schemas.openxmlformats.org/officeDocument/2006/relationships/image" Target="../media/image414.png"/></Relationships>
</file>

<file path=ppt/slides/_rels/slide181.xml.rels><?xml version="1.0" encoding="UTF-8" standalone="yes"?>
<Relationships xmlns="http://schemas.openxmlformats.org/package/2006/relationships"><Relationship Id="rId3" Type="http://schemas.openxmlformats.org/officeDocument/2006/relationships/image" Target="../media/image417.png"/><Relationship Id="rId2" Type="http://schemas.openxmlformats.org/officeDocument/2006/relationships/image" Target="../media/image416.png"/><Relationship Id="rId1" Type="http://schemas.openxmlformats.org/officeDocument/2006/relationships/slideLayout" Target="../slideLayouts/slideLayout1.xml"/><Relationship Id="rId5" Type="http://schemas.openxmlformats.org/officeDocument/2006/relationships/image" Target="../media/image419.png"/><Relationship Id="rId4" Type="http://schemas.openxmlformats.org/officeDocument/2006/relationships/image" Target="../media/image418.png"/></Relationships>
</file>

<file path=ppt/slides/_rels/slide182.xml.rels><?xml version="1.0" encoding="UTF-8" standalone="yes"?>
<Relationships xmlns="http://schemas.openxmlformats.org/package/2006/relationships"><Relationship Id="rId3" Type="http://schemas.openxmlformats.org/officeDocument/2006/relationships/image" Target="../media/image421.png"/><Relationship Id="rId2" Type="http://schemas.openxmlformats.org/officeDocument/2006/relationships/image" Target="../media/image420.png"/><Relationship Id="rId1" Type="http://schemas.openxmlformats.org/officeDocument/2006/relationships/slideLayout" Target="../slideLayouts/slideLayout1.xml"/><Relationship Id="rId5" Type="http://schemas.openxmlformats.org/officeDocument/2006/relationships/image" Target="../media/image423.png"/><Relationship Id="rId4" Type="http://schemas.openxmlformats.org/officeDocument/2006/relationships/image" Target="../media/image422.png"/></Relationships>
</file>

<file path=ppt/slides/_rels/slide183.xml.rels><?xml version="1.0" encoding="UTF-8" standalone="yes"?>
<Relationships xmlns="http://schemas.openxmlformats.org/package/2006/relationships"><Relationship Id="rId3" Type="http://schemas.openxmlformats.org/officeDocument/2006/relationships/image" Target="../media/image425.png"/><Relationship Id="rId2" Type="http://schemas.openxmlformats.org/officeDocument/2006/relationships/image" Target="../media/image424.png"/><Relationship Id="rId1" Type="http://schemas.openxmlformats.org/officeDocument/2006/relationships/slideLayout" Target="../slideLayouts/slideLayout1.xml"/><Relationship Id="rId5" Type="http://schemas.openxmlformats.org/officeDocument/2006/relationships/image" Target="../media/image427.png"/><Relationship Id="rId4" Type="http://schemas.openxmlformats.org/officeDocument/2006/relationships/image" Target="../media/image426.png"/></Relationships>
</file>

<file path=ppt/slides/_rels/slide184.xml.rels><?xml version="1.0" encoding="UTF-8" standalone="yes"?>
<Relationships xmlns="http://schemas.openxmlformats.org/package/2006/relationships"><Relationship Id="rId3" Type="http://schemas.openxmlformats.org/officeDocument/2006/relationships/image" Target="../media/image429.png"/><Relationship Id="rId2" Type="http://schemas.openxmlformats.org/officeDocument/2006/relationships/image" Target="../media/image428.png"/><Relationship Id="rId1" Type="http://schemas.openxmlformats.org/officeDocument/2006/relationships/slideLayout" Target="../slideLayouts/slideLayout1.xml"/><Relationship Id="rId5" Type="http://schemas.openxmlformats.org/officeDocument/2006/relationships/image" Target="../media/image431.png"/><Relationship Id="rId4" Type="http://schemas.openxmlformats.org/officeDocument/2006/relationships/image" Target="../media/image430.png"/></Relationships>
</file>

<file path=ppt/slides/_rels/slide185.xml.rels><?xml version="1.0" encoding="UTF-8" standalone="yes"?>
<Relationships xmlns="http://schemas.openxmlformats.org/package/2006/relationships"><Relationship Id="rId3" Type="http://schemas.openxmlformats.org/officeDocument/2006/relationships/image" Target="../media/image433.png"/><Relationship Id="rId2" Type="http://schemas.openxmlformats.org/officeDocument/2006/relationships/image" Target="../media/image432.png"/><Relationship Id="rId1" Type="http://schemas.openxmlformats.org/officeDocument/2006/relationships/slideLayout" Target="../slideLayouts/slideLayout1.xml"/><Relationship Id="rId5" Type="http://schemas.openxmlformats.org/officeDocument/2006/relationships/image" Target="../media/image435.png"/><Relationship Id="rId4" Type="http://schemas.openxmlformats.org/officeDocument/2006/relationships/image" Target="../media/image434.png"/></Relationships>
</file>

<file path=ppt/slides/_rels/slide186.xml.rels><?xml version="1.0" encoding="UTF-8" standalone="yes"?>
<Relationships xmlns="http://schemas.openxmlformats.org/package/2006/relationships"><Relationship Id="rId3" Type="http://schemas.openxmlformats.org/officeDocument/2006/relationships/image" Target="../media/image43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2" Type="http://schemas.openxmlformats.org/officeDocument/2006/relationships/image" Target="../media/image437.png"/><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2" Type="http://schemas.openxmlformats.org/officeDocument/2006/relationships/image" Target="../media/image438.png"/><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3" Type="http://schemas.openxmlformats.org/officeDocument/2006/relationships/image" Target="../media/image440.png"/><Relationship Id="rId2" Type="http://schemas.openxmlformats.org/officeDocument/2006/relationships/image" Target="../media/image439.png"/><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192.xml.rels><?xml version="1.0" encoding="UTF-8" standalone="yes"?>
<Relationships xmlns="http://schemas.openxmlformats.org/package/2006/relationships"><Relationship Id="rId3" Type="http://schemas.openxmlformats.org/officeDocument/2006/relationships/image" Target="../media/image442.png"/><Relationship Id="rId2" Type="http://schemas.openxmlformats.org/officeDocument/2006/relationships/image" Target="../media/image441.png"/><Relationship Id="rId1" Type="http://schemas.openxmlformats.org/officeDocument/2006/relationships/slideLayout" Target="../slideLayouts/slideLayout1.xml"/><Relationship Id="rId5" Type="http://schemas.openxmlformats.org/officeDocument/2006/relationships/chart" Target="../charts/chart5.xml"/><Relationship Id="rId4" Type="http://schemas.openxmlformats.org/officeDocument/2006/relationships/chart" Target="../charts/chart4.xml"/></Relationships>
</file>

<file path=ppt/slides/_rels/slide19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3" Type="http://schemas.openxmlformats.org/officeDocument/2006/relationships/image" Target="../media/image443.png"/><Relationship Id="rId2" Type="http://schemas.openxmlformats.org/officeDocument/2006/relationships/chart" Target="../charts/chart9.xml"/><Relationship Id="rId1" Type="http://schemas.openxmlformats.org/officeDocument/2006/relationships/slideLayout" Target="../slideLayouts/slideLayout1.xml"/><Relationship Id="rId4" Type="http://schemas.openxmlformats.org/officeDocument/2006/relationships/chart" Target="../charts/chart10.xml"/></Relationships>
</file>

<file path=ppt/slides/_rels/slide19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1.xml"/><Relationship Id="rId4" Type="http://schemas.openxmlformats.org/officeDocument/2006/relationships/image" Target="../media/image443.png"/></Relationships>
</file>

<file path=ppt/slides/_rels/slide198.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chart" Target="../charts/chart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3" Type="http://schemas.openxmlformats.org/officeDocument/2006/relationships/image" Target="../media/image445.png"/><Relationship Id="rId2" Type="http://schemas.openxmlformats.org/officeDocument/2006/relationships/image" Target="../media/image444.png"/><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3" Type="http://schemas.openxmlformats.org/officeDocument/2006/relationships/image" Target="../media/image447.png"/><Relationship Id="rId2" Type="http://schemas.openxmlformats.org/officeDocument/2006/relationships/image" Target="../media/image446.png"/><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2" Type="http://schemas.openxmlformats.org/officeDocument/2006/relationships/image" Target="../media/image448.png"/><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3" Type="http://schemas.openxmlformats.org/officeDocument/2006/relationships/image" Target="../media/image450.png"/><Relationship Id="rId2" Type="http://schemas.openxmlformats.org/officeDocument/2006/relationships/image" Target="../media/image449.png"/><Relationship Id="rId1" Type="http://schemas.openxmlformats.org/officeDocument/2006/relationships/slideLayout" Target="../slideLayouts/slideLayout1.xml"/><Relationship Id="rId4" Type="http://schemas.openxmlformats.org/officeDocument/2006/relationships/image" Target="../media/image451.png"/></Relationships>
</file>

<file path=ppt/slides/_rels/slide204.xml.rels><?xml version="1.0" encoding="UTF-8" standalone="yes"?>
<Relationships xmlns="http://schemas.openxmlformats.org/package/2006/relationships"><Relationship Id="rId8" Type="http://schemas.openxmlformats.org/officeDocument/2006/relationships/image" Target="../media/image457.png"/><Relationship Id="rId3" Type="http://schemas.openxmlformats.org/officeDocument/2006/relationships/image" Target="../media/image452.png"/><Relationship Id="rId7" Type="http://schemas.openxmlformats.org/officeDocument/2006/relationships/image" Target="../media/image456.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55.png"/><Relationship Id="rId5" Type="http://schemas.openxmlformats.org/officeDocument/2006/relationships/image" Target="../media/image454.png"/><Relationship Id="rId4" Type="http://schemas.openxmlformats.org/officeDocument/2006/relationships/image" Target="../media/image453.png"/></Relationships>
</file>

<file path=ppt/slides/_rels/slide205.xml.rels><?xml version="1.0" encoding="UTF-8" standalone="yes"?>
<Relationships xmlns="http://schemas.openxmlformats.org/package/2006/relationships"><Relationship Id="rId8" Type="http://schemas.openxmlformats.org/officeDocument/2006/relationships/image" Target="../media/image464.png"/><Relationship Id="rId3" Type="http://schemas.openxmlformats.org/officeDocument/2006/relationships/image" Target="../media/image458.png"/><Relationship Id="rId7" Type="http://schemas.openxmlformats.org/officeDocument/2006/relationships/image" Target="../media/image462.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461.png"/><Relationship Id="rId5" Type="http://schemas.openxmlformats.org/officeDocument/2006/relationships/image" Target="../media/image460.png"/><Relationship Id="rId4" Type="http://schemas.openxmlformats.org/officeDocument/2006/relationships/image" Target="../media/image459.png"/></Relationships>
</file>

<file path=ppt/slides/_rels/slide206.xml.rels><?xml version="1.0" encoding="UTF-8" standalone="yes"?>
<Relationships xmlns="http://schemas.openxmlformats.org/package/2006/relationships"><Relationship Id="rId3" Type="http://schemas.openxmlformats.org/officeDocument/2006/relationships/image" Target="../media/image466.png"/><Relationship Id="rId2" Type="http://schemas.openxmlformats.org/officeDocument/2006/relationships/image" Target="../media/image465.png"/><Relationship Id="rId1" Type="http://schemas.openxmlformats.org/officeDocument/2006/relationships/slideLayout" Target="../slideLayouts/slideLayout1.xml"/><Relationship Id="rId5" Type="http://schemas.openxmlformats.org/officeDocument/2006/relationships/image" Target="../media/image467.png"/><Relationship Id="rId4" Type="http://schemas.openxmlformats.org/officeDocument/2006/relationships/image" Target="../media/image4660.png"/></Relationships>
</file>

<file path=ppt/slides/_rels/slide207.xml.rels><?xml version="1.0" encoding="UTF-8" standalone="yes"?>
<Relationships xmlns="http://schemas.openxmlformats.org/package/2006/relationships"><Relationship Id="rId3" Type="http://schemas.openxmlformats.org/officeDocument/2006/relationships/image" Target="../media/image469.png"/><Relationship Id="rId2" Type="http://schemas.openxmlformats.org/officeDocument/2006/relationships/image" Target="../media/image468.png"/><Relationship Id="rId1" Type="http://schemas.openxmlformats.org/officeDocument/2006/relationships/slideLayout" Target="../slideLayouts/slideLayout1.xml"/><Relationship Id="rId5" Type="http://schemas.openxmlformats.org/officeDocument/2006/relationships/image" Target="../media/image471.png"/><Relationship Id="rId4" Type="http://schemas.openxmlformats.org/officeDocument/2006/relationships/image" Target="../media/image470.png"/></Relationships>
</file>

<file path=ppt/slides/_rels/slide208.xml.rels><?xml version="1.0" encoding="UTF-8" standalone="yes"?>
<Relationships xmlns="http://schemas.openxmlformats.org/package/2006/relationships"><Relationship Id="rId3" Type="http://schemas.openxmlformats.org/officeDocument/2006/relationships/image" Target="../media/image473.png"/><Relationship Id="rId2" Type="http://schemas.openxmlformats.org/officeDocument/2006/relationships/image" Target="../media/image472.png"/><Relationship Id="rId1" Type="http://schemas.openxmlformats.org/officeDocument/2006/relationships/slideLayout" Target="../slideLayouts/slideLayout1.xml"/><Relationship Id="rId4" Type="http://schemas.openxmlformats.org/officeDocument/2006/relationships/image" Target="../media/image474.png"/></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8" Type="http://schemas.openxmlformats.org/officeDocument/2006/relationships/image" Target="../media/image475.emf"/><Relationship Id="rId13" Type="http://schemas.openxmlformats.org/officeDocument/2006/relationships/package" Target="../embeddings/Microsoft_Excel_Worksheet3.xlsx"/><Relationship Id="rId3" Type="http://schemas.openxmlformats.org/officeDocument/2006/relationships/image" Target="../media/image479.png"/><Relationship Id="rId7" Type="http://schemas.openxmlformats.org/officeDocument/2006/relationships/package" Target="../embeddings/Microsoft_Excel_Worksheet.xlsx"/><Relationship Id="rId12" Type="http://schemas.openxmlformats.org/officeDocument/2006/relationships/image" Target="../media/image477.e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482.png"/><Relationship Id="rId11" Type="http://schemas.openxmlformats.org/officeDocument/2006/relationships/package" Target="../embeddings/Microsoft_Excel_Worksheet2.xlsx"/><Relationship Id="rId5" Type="http://schemas.openxmlformats.org/officeDocument/2006/relationships/image" Target="../media/image481.png"/><Relationship Id="rId10" Type="http://schemas.openxmlformats.org/officeDocument/2006/relationships/image" Target="../media/image476.emf"/><Relationship Id="rId4" Type="http://schemas.openxmlformats.org/officeDocument/2006/relationships/image" Target="../media/image480.png"/><Relationship Id="rId9" Type="http://schemas.openxmlformats.org/officeDocument/2006/relationships/package" Target="../embeddings/Microsoft_Excel_Worksheet1.xlsx"/><Relationship Id="rId14" Type="http://schemas.openxmlformats.org/officeDocument/2006/relationships/image" Target="../media/image478.emf"/></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3" Type="http://schemas.openxmlformats.org/officeDocument/2006/relationships/image" Target="../media/image48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84.png"/></Relationships>
</file>

<file path=ppt/slides/_rels/slide215.xml.rels><?xml version="1.0" encoding="UTF-8" standalone="yes"?>
<Relationships xmlns="http://schemas.openxmlformats.org/package/2006/relationships"><Relationship Id="rId3" Type="http://schemas.openxmlformats.org/officeDocument/2006/relationships/image" Target="../media/image486.png"/><Relationship Id="rId2" Type="http://schemas.openxmlformats.org/officeDocument/2006/relationships/image" Target="../media/image485.png"/><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3" Type="http://schemas.openxmlformats.org/officeDocument/2006/relationships/image" Target="../media/image488.png"/><Relationship Id="rId2" Type="http://schemas.openxmlformats.org/officeDocument/2006/relationships/image" Target="../media/image487.png"/><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3" Type="http://schemas.openxmlformats.org/officeDocument/2006/relationships/image" Target="../media/image490.png"/><Relationship Id="rId2" Type="http://schemas.openxmlformats.org/officeDocument/2006/relationships/image" Target="../media/image489.png"/><Relationship Id="rId1" Type="http://schemas.openxmlformats.org/officeDocument/2006/relationships/slideLayout" Target="../slideLayouts/slideLayout1.xml"/><Relationship Id="rId5" Type="http://schemas.openxmlformats.org/officeDocument/2006/relationships/image" Target="../media/image492.png"/><Relationship Id="rId4" Type="http://schemas.openxmlformats.org/officeDocument/2006/relationships/image" Target="../media/image491.png"/></Relationships>
</file>

<file path=ppt/slides/_rels/slide218.xml.rels><?xml version="1.0" encoding="UTF-8" standalone="yes"?>
<Relationships xmlns="http://schemas.openxmlformats.org/package/2006/relationships"><Relationship Id="rId3" Type="http://schemas.openxmlformats.org/officeDocument/2006/relationships/image" Target="../media/image494.png"/><Relationship Id="rId2" Type="http://schemas.openxmlformats.org/officeDocument/2006/relationships/image" Target="../media/image493.png"/><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3" Type="http://schemas.openxmlformats.org/officeDocument/2006/relationships/image" Target="../media/image496.png"/><Relationship Id="rId2" Type="http://schemas.openxmlformats.org/officeDocument/2006/relationships/image" Target="../media/image49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3" Type="http://schemas.openxmlformats.org/officeDocument/2006/relationships/image" Target="../media/image498.png"/><Relationship Id="rId2" Type="http://schemas.openxmlformats.org/officeDocument/2006/relationships/image" Target="../media/image497.png"/><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3" Type="http://schemas.openxmlformats.org/officeDocument/2006/relationships/image" Target="../media/image500.png"/><Relationship Id="rId2" Type="http://schemas.openxmlformats.org/officeDocument/2006/relationships/image" Target="../media/image499.png"/><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3" Type="http://schemas.openxmlformats.org/officeDocument/2006/relationships/image" Target="../media/image502.png"/><Relationship Id="rId2" Type="http://schemas.openxmlformats.org/officeDocument/2006/relationships/image" Target="../media/image501.png"/><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3" Type="http://schemas.openxmlformats.org/officeDocument/2006/relationships/image" Target="../media/image504.png"/><Relationship Id="rId2" Type="http://schemas.openxmlformats.org/officeDocument/2006/relationships/image" Target="../media/image503.png"/><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3" Type="http://schemas.openxmlformats.org/officeDocument/2006/relationships/image" Target="../media/image506.png"/><Relationship Id="rId2" Type="http://schemas.openxmlformats.org/officeDocument/2006/relationships/image" Target="../media/image505.png"/><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3" Type="http://schemas.openxmlformats.org/officeDocument/2006/relationships/image" Target="../media/image507.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508.png"/></Relationships>
</file>

<file path=ppt/slides/_rels/slide226.xml.rels><?xml version="1.0" encoding="UTF-8" standalone="yes"?>
<Relationships xmlns="http://schemas.openxmlformats.org/package/2006/relationships"><Relationship Id="rId3" Type="http://schemas.openxmlformats.org/officeDocument/2006/relationships/image" Target="../media/image510.png"/><Relationship Id="rId2" Type="http://schemas.openxmlformats.org/officeDocument/2006/relationships/image" Target="../media/image509.png"/><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3" Type="http://schemas.openxmlformats.org/officeDocument/2006/relationships/image" Target="../media/image512.png"/><Relationship Id="rId2" Type="http://schemas.openxmlformats.org/officeDocument/2006/relationships/image" Target="../media/image511.png"/><Relationship Id="rId1" Type="http://schemas.openxmlformats.org/officeDocument/2006/relationships/slideLayout" Target="../slideLayouts/slideLayout1.xml"/><Relationship Id="rId4" Type="http://schemas.openxmlformats.org/officeDocument/2006/relationships/image" Target="../media/image513.png"/></Relationships>
</file>

<file path=ppt/slides/_rels/slide228.xml.rels><?xml version="1.0" encoding="UTF-8" standalone="yes"?>
<Relationships xmlns="http://schemas.openxmlformats.org/package/2006/relationships"><Relationship Id="rId3" Type="http://schemas.openxmlformats.org/officeDocument/2006/relationships/image" Target="../media/image515.png"/><Relationship Id="rId2" Type="http://schemas.openxmlformats.org/officeDocument/2006/relationships/image" Target="../media/image514.png"/><Relationship Id="rId1" Type="http://schemas.openxmlformats.org/officeDocument/2006/relationships/slideLayout" Target="../slideLayouts/slideLayout1.xml"/><Relationship Id="rId4" Type="http://schemas.openxmlformats.org/officeDocument/2006/relationships/image" Target="../media/image516.png"/></Relationships>
</file>

<file path=ppt/slides/_rels/slide229.xml.rels><?xml version="1.0" encoding="UTF-8" standalone="yes"?>
<Relationships xmlns="http://schemas.openxmlformats.org/package/2006/relationships"><Relationship Id="rId3" Type="http://schemas.openxmlformats.org/officeDocument/2006/relationships/image" Target="../media/image518.png"/><Relationship Id="rId2" Type="http://schemas.openxmlformats.org/officeDocument/2006/relationships/image" Target="../media/image517.png"/><Relationship Id="rId1" Type="http://schemas.openxmlformats.org/officeDocument/2006/relationships/slideLayout" Target="../slideLayouts/slideLayout1.xml"/><Relationship Id="rId4" Type="http://schemas.openxmlformats.org/officeDocument/2006/relationships/image" Target="../media/image513.png"/></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3" Type="http://schemas.openxmlformats.org/officeDocument/2006/relationships/image" Target="../media/image520.png"/><Relationship Id="rId2" Type="http://schemas.openxmlformats.org/officeDocument/2006/relationships/image" Target="../media/image519.png"/><Relationship Id="rId1" Type="http://schemas.openxmlformats.org/officeDocument/2006/relationships/slideLayout" Target="../slideLayouts/slideLayout1.xml"/><Relationship Id="rId4" Type="http://schemas.openxmlformats.org/officeDocument/2006/relationships/image" Target="../media/image516.png"/></Relationships>
</file>

<file path=ppt/slides/_rels/slide231.xml.rels><?xml version="1.0" encoding="UTF-8" standalone="yes"?>
<Relationships xmlns="http://schemas.openxmlformats.org/package/2006/relationships"><Relationship Id="rId3" Type="http://schemas.openxmlformats.org/officeDocument/2006/relationships/image" Target="../media/image522.png"/><Relationship Id="rId2" Type="http://schemas.openxmlformats.org/officeDocument/2006/relationships/image" Target="../media/image521.png"/><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3" Type="http://schemas.openxmlformats.org/officeDocument/2006/relationships/image" Target="../media/image524.png"/><Relationship Id="rId2" Type="http://schemas.openxmlformats.org/officeDocument/2006/relationships/image" Target="../media/image523.png"/><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3" Type="http://schemas.openxmlformats.org/officeDocument/2006/relationships/image" Target="../media/image526.png"/><Relationship Id="rId2" Type="http://schemas.openxmlformats.org/officeDocument/2006/relationships/image" Target="../media/image525.png"/><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3" Type="http://schemas.openxmlformats.org/officeDocument/2006/relationships/image" Target="../media/image528.png"/><Relationship Id="rId2" Type="http://schemas.openxmlformats.org/officeDocument/2006/relationships/image" Target="../media/image527.png"/><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3" Type="http://schemas.openxmlformats.org/officeDocument/2006/relationships/image" Target="../media/image530.png"/><Relationship Id="rId2" Type="http://schemas.openxmlformats.org/officeDocument/2006/relationships/image" Target="../media/image529.png"/><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3" Type="http://schemas.openxmlformats.org/officeDocument/2006/relationships/image" Target="../media/image532.png"/><Relationship Id="rId2" Type="http://schemas.openxmlformats.org/officeDocument/2006/relationships/image" Target="../media/image531.png"/><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3" Type="http://schemas.openxmlformats.org/officeDocument/2006/relationships/image" Target="../media/image533.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535.png"/><Relationship Id="rId4" Type="http://schemas.openxmlformats.org/officeDocument/2006/relationships/image" Target="../media/image534.png"/></Relationships>
</file>

<file path=ppt/slides/_rels/slide238.xml.rels><?xml version="1.0" encoding="UTF-8" standalone="yes"?>
<Relationships xmlns="http://schemas.openxmlformats.org/package/2006/relationships"><Relationship Id="rId2" Type="http://schemas.openxmlformats.org/officeDocument/2006/relationships/image" Target="../media/image536.png"/><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3" Type="http://schemas.openxmlformats.org/officeDocument/2006/relationships/image" Target="../media/image538.png"/><Relationship Id="rId2" Type="http://schemas.openxmlformats.org/officeDocument/2006/relationships/image" Target="../media/image53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3" Type="http://schemas.openxmlformats.org/officeDocument/2006/relationships/image" Target="../media/image540.png"/><Relationship Id="rId2" Type="http://schemas.openxmlformats.org/officeDocument/2006/relationships/image" Target="../media/image539.png"/><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3" Type="http://schemas.openxmlformats.org/officeDocument/2006/relationships/image" Target="../media/image542.png"/><Relationship Id="rId7" Type="http://schemas.openxmlformats.org/officeDocument/2006/relationships/image" Target="../media/image546.png"/><Relationship Id="rId2" Type="http://schemas.openxmlformats.org/officeDocument/2006/relationships/image" Target="../media/image541.png"/><Relationship Id="rId1" Type="http://schemas.openxmlformats.org/officeDocument/2006/relationships/slideLayout" Target="../slideLayouts/slideLayout1.xml"/><Relationship Id="rId6" Type="http://schemas.openxmlformats.org/officeDocument/2006/relationships/image" Target="../media/image545.png"/><Relationship Id="rId5" Type="http://schemas.openxmlformats.org/officeDocument/2006/relationships/image" Target="../media/image544.png"/><Relationship Id="rId4" Type="http://schemas.openxmlformats.org/officeDocument/2006/relationships/image" Target="../media/image543.png"/></Relationships>
</file>

<file path=ppt/slides/_rels/slide242.xml.rels><?xml version="1.0" encoding="UTF-8" standalone="yes"?>
<Relationships xmlns="http://schemas.openxmlformats.org/package/2006/relationships"><Relationship Id="rId3" Type="http://schemas.openxmlformats.org/officeDocument/2006/relationships/image" Target="../media/image548.png"/><Relationship Id="rId2" Type="http://schemas.openxmlformats.org/officeDocument/2006/relationships/image" Target="../media/image547.png"/><Relationship Id="rId1" Type="http://schemas.openxmlformats.org/officeDocument/2006/relationships/slideLayout" Target="../slideLayouts/slideLayout1.xml"/><Relationship Id="rId6" Type="http://schemas.openxmlformats.org/officeDocument/2006/relationships/image" Target="../media/image551.png"/><Relationship Id="rId5" Type="http://schemas.openxmlformats.org/officeDocument/2006/relationships/image" Target="../media/image550.png"/><Relationship Id="rId4" Type="http://schemas.openxmlformats.org/officeDocument/2006/relationships/image" Target="../media/image549.png"/></Relationships>
</file>

<file path=ppt/slides/_rels/slide243.xml.rels><?xml version="1.0" encoding="UTF-8" standalone="yes"?>
<Relationships xmlns="http://schemas.openxmlformats.org/package/2006/relationships"><Relationship Id="rId3" Type="http://schemas.openxmlformats.org/officeDocument/2006/relationships/image" Target="../media/image553.png"/><Relationship Id="rId2" Type="http://schemas.openxmlformats.org/officeDocument/2006/relationships/image" Target="../media/image552.png"/><Relationship Id="rId1" Type="http://schemas.openxmlformats.org/officeDocument/2006/relationships/slideLayout" Target="../slideLayouts/slideLayout1.xml"/><Relationship Id="rId5" Type="http://schemas.openxmlformats.org/officeDocument/2006/relationships/image" Target="../media/image555.png"/><Relationship Id="rId4" Type="http://schemas.openxmlformats.org/officeDocument/2006/relationships/image" Target="../media/image554.png"/></Relationships>
</file>

<file path=ppt/slides/_rels/slide244.xml.rels><?xml version="1.0" encoding="UTF-8" standalone="yes"?>
<Relationships xmlns="http://schemas.openxmlformats.org/package/2006/relationships"><Relationship Id="rId3" Type="http://schemas.openxmlformats.org/officeDocument/2006/relationships/image" Target="../media/image557.png"/><Relationship Id="rId2" Type="http://schemas.openxmlformats.org/officeDocument/2006/relationships/image" Target="../media/image556.png"/><Relationship Id="rId1" Type="http://schemas.openxmlformats.org/officeDocument/2006/relationships/slideLayout" Target="../slideLayouts/slideLayout1.xml"/><Relationship Id="rId5" Type="http://schemas.openxmlformats.org/officeDocument/2006/relationships/image" Target="../media/image559.png"/><Relationship Id="rId4" Type="http://schemas.openxmlformats.org/officeDocument/2006/relationships/image" Target="../media/image558.png"/></Relationships>
</file>

<file path=ppt/slides/_rels/slide245.xml.rels><?xml version="1.0" encoding="UTF-8" standalone="yes"?>
<Relationships xmlns="http://schemas.openxmlformats.org/package/2006/relationships"><Relationship Id="rId3" Type="http://schemas.openxmlformats.org/officeDocument/2006/relationships/image" Target="../media/image561.png"/><Relationship Id="rId2" Type="http://schemas.openxmlformats.org/officeDocument/2006/relationships/image" Target="../media/image560.png"/><Relationship Id="rId1" Type="http://schemas.openxmlformats.org/officeDocument/2006/relationships/slideLayout" Target="../slideLayouts/slideLayout1.xml"/><Relationship Id="rId5" Type="http://schemas.openxmlformats.org/officeDocument/2006/relationships/image" Target="../media/image563.png"/><Relationship Id="rId4" Type="http://schemas.openxmlformats.org/officeDocument/2006/relationships/image" Target="../media/image562.png"/></Relationships>
</file>

<file path=ppt/slides/_rels/slide246.xml.rels><?xml version="1.0" encoding="UTF-8" standalone="yes"?>
<Relationships xmlns="http://schemas.openxmlformats.org/package/2006/relationships"><Relationship Id="rId3" Type="http://schemas.openxmlformats.org/officeDocument/2006/relationships/image" Target="../media/image565.png"/><Relationship Id="rId2" Type="http://schemas.openxmlformats.org/officeDocument/2006/relationships/image" Target="../media/image564.png"/><Relationship Id="rId1" Type="http://schemas.openxmlformats.org/officeDocument/2006/relationships/slideLayout" Target="../slideLayouts/slideLayout1.xml"/><Relationship Id="rId5" Type="http://schemas.openxmlformats.org/officeDocument/2006/relationships/image" Target="../media/image567.png"/><Relationship Id="rId4" Type="http://schemas.openxmlformats.org/officeDocument/2006/relationships/image" Target="../media/image566.png"/></Relationships>
</file>

<file path=ppt/slides/_rels/slide247.xml.rels><?xml version="1.0" encoding="UTF-8" standalone="yes"?>
<Relationships xmlns="http://schemas.openxmlformats.org/package/2006/relationships"><Relationship Id="rId3" Type="http://schemas.openxmlformats.org/officeDocument/2006/relationships/image" Target="../media/image569.png"/><Relationship Id="rId2" Type="http://schemas.openxmlformats.org/officeDocument/2006/relationships/image" Target="../media/image568.png"/><Relationship Id="rId1" Type="http://schemas.openxmlformats.org/officeDocument/2006/relationships/slideLayout" Target="../slideLayouts/slideLayout1.xml"/></Relationships>
</file>

<file path=ppt/slides/_rels/slide248.xml.rels><?xml version="1.0" encoding="UTF-8" standalone="yes"?>
<Relationships xmlns="http://schemas.openxmlformats.org/package/2006/relationships"><Relationship Id="rId2" Type="http://schemas.openxmlformats.org/officeDocument/2006/relationships/image" Target="../media/image570.png"/><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1.xml.rels><?xml version="1.0" encoding="UTF-8" standalone="yes"?>
<Relationships xmlns="http://schemas.openxmlformats.org/package/2006/relationships"><Relationship Id="rId2" Type="http://schemas.openxmlformats.org/officeDocument/2006/relationships/image" Target="../media/image571.png"/><Relationship Id="rId1" Type="http://schemas.openxmlformats.org/officeDocument/2006/relationships/slideLayout" Target="../slideLayouts/slideLayout1.xml"/></Relationships>
</file>

<file path=ppt/slides/_rels/slide252.xml.rels><?xml version="1.0" encoding="UTF-8" standalone="yes"?>
<Relationships xmlns="http://schemas.openxmlformats.org/package/2006/relationships"><Relationship Id="rId3" Type="http://schemas.openxmlformats.org/officeDocument/2006/relationships/image" Target="../media/image553.png"/><Relationship Id="rId2" Type="http://schemas.openxmlformats.org/officeDocument/2006/relationships/image" Target="../media/image552.png"/><Relationship Id="rId1" Type="http://schemas.openxmlformats.org/officeDocument/2006/relationships/slideLayout" Target="../slideLayouts/slideLayout1.xml"/><Relationship Id="rId5" Type="http://schemas.openxmlformats.org/officeDocument/2006/relationships/image" Target="../media/image555.png"/><Relationship Id="rId4" Type="http://schemas.openxmlformats.org/officeDocument/2006/relationships/image" Target="../media/image554.png"/></Relationships>
</file>

<file path=ppt/slides/_rels/slide253.xml.rels><?xml version="1.0" encoding="UTF-8" standalone="yes"?>
<Relationships xmlns="http://schemas.openxmlformats.org/package/2006/relationships"><Relationship Id="rId3" Type="http://schemas.openxmlformats.org/officeDocument/2006/relationships/image" Target="../media/image557.png"/><Relationship Id="rId2" Type="http://schemas.openxmlformats.org/officeDocument/2006/relationships/image" Target="../media/image556.png"/><Relationship Id="rId1" Type="http://schemas.openxmlformats.org/officeDocument/2006/relationships/slideLayout" Target="../slideLayouts/slideLayout1.xml"/><Relationship Id="rId5" Type="http://schemas.openxmlformats.org/officeDocument/2006/relationships/image" Target="../media/image559.png"/><Relationship Id="rId4" Type="http://schemas.openxmlformats.org/officeDocument/2006/relationships/image" Target="../media/image558.png"/></Relationships>
</file>

<file path=ppt/slides/_rels/slide254.xml.rels><?xml version="1.0" encoding="UTF-8" standalone="yes"?>
<Relationships xmlns="http://schemas.openxmlformats.org/package/2006/relationships"><Relationship Id="rId3" Type="http://schemas.openxmlformats.org/officeDocument/2006/relationships/image" Target="../media/image561.png"/><Relationship Id="rId2" Type="http://schemas.openxmlformats.org/officeDocument/2006/relationships/image" Target="../media/image560.png"/><Relationship Id="rId1" Type="http://schemas.openxmlformats.org/officeDocument/2006/relationships/slideLayout" Target="../slideLayouts/slideLayout1.xml"/><Relationship Id="rId5" Type="http://schemas.openxmlformats.org/officeDocument/2006/relationships/image" Target="../media/image563.png"/><Relationship Id="rId4" Type="http://schemas.openxmlformats.org/officeDocument/2006/relationships/image" Target="../media/image562.png"/></Relationships>
</file>

<file path=ppt/slides/_rels/slide255.xml.rels><?xml version="1.0" encoding="UTF-8" standalone="yes"?>
<Relationships xmlns="http://schemas.openxmlformats.org/package/2006/relationships"><Relationship Id="rId3" Type="http://schemas.openxmlformats.org/officeDocument/2006/relationships/image" Target="../media/image565.png"/><Relationship Id="rId2" Type="http://schemas.openxmlformats.org/officeDocument/2006/relationships/image" Target="../media/image564.png"/><Relationship Id="rId1" Type="http://schemas.openxmlformats.org/officeDocument/2006/relationships/slideLayout" Target="../slideLayouts/slideLayout1.xml"/><Relationship Id="rId5" Type="http://schemas.openxmlformats.org/officeDocument/2006/relationships/image" Target="../media/image567.png"/><Relationship Id="rId4" Type="http://schemas.openxmlformats.org/officeDocument/2006/relationships/image" Target="../media/image566.png"/></Relationships>
</file>

<file path=ppt/slides/_rels/slide256.xml.rels><?xml version="1.0" encoding="UTF-8" standalone="yes"?>
<Relationships xmlns="http://schemas.openxmlformats.org/package/2006/relationships"><Relationship Id="rId3" Type="http://schemas.openxmlformats.org/officeDocument/2006/relationships/image" Target="../media/image569.png"/><Relationship Id="rId2" Type="http://schemas.openxmlformats.org/officeDocument/2006/relationships/image" Target="../media/image568.png"/><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2" Type="http://schemas.openxmlformats.org/officeDocument/2006/relationships/image" Target="../media/image572.png"/><Relationship Id="rId1" Type="http://schemas.openxmlformats.org/officeDocument/2006/relationships/slideLayout" Target="../slideLayouts/slideLayout1.xml"/></Relationships>
</file>

<file path=ppt/slides/_rels/slide258.xml.rels><?xml version="1.0" encoding="UTF-8" standalone="yes"?>
<Relationships xmlns="http://schemas.openxmlformats.org/package/2006/relationships"><Relationship Id="rId3" Type="http://schemas.openxmlformats.org/officeDocument/2006/relationships/image" Target="../media/image574.png"/><Relationship Id="rId2" Type="http://schemas.openxmlformats.org/officeDocument/2006/relationships/image" Target="../media/image573.png"/><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3" Type="http://schemas.openxmlformats.org/officeDocument/2006/relationships/image" Target="../media/image576.png"/><Relationship Id="rId2" Type="http://schemas.openxmlformats.org/officeDocument/2006/relationships/image" Target="../media/image57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60.xml.rels><?xml version="1.0" encoding="UTF-8" standalone="yes"?>
<Relationships xmlns="http://schemas.openxmlformats.org/package/2006/relationships"><Relationship Id="rId3" Type="http://schemas.openxmlformats.org/officeDocument/2006/relationships/image" Target="../media/image576.png"/><Relationship Id="rId2" Type="http://schemas.openxmlformats.org/officeDocument/2006/relationships/image" Target="../media/image577.png"/><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3" Type="http://schemas.openxmlformats.org/officeDocument/2006/relationships/image" Target="../media/image579.png"/><Relationship Id="rId2" Type="http://schemas.openxmlformats.org/officeDocument/2006/relationships/image" Target="../media/image578.png"/><Relationship Id="rId1" Type="http://schemas.openxmlformats.org/officeDocument/2006/relationships/slideLayout" Target="../slideLayouts/slideLayout1.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3" Type="http://schemas.openxmlformats.org/officeDocument/2006/relationships/image" Target="../media/image581.png"/><Relationship Id="rId2" Type="http://schemas.openxmlformats.org/officeDocument/2006/relationships/image" Target="../media/image580.png"/><Relationship Id="rId1" Type="http://schemas.openxmlformats.org/officeDocument/2006/relationships/slideLayout" Target="../slideLayouts/slideLayout1.xml"/></Relationships>
</file>

<file path=ppt/slides/_rels/slide265.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51.png"/></Relationships>
</file>

<file path=ppt/slides/_rels/slide266.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3" Type="http://schemas.openxmlformats.org/officeDocument/2006/relationships/image" Target="../media/image583.png"/><Relationship Id="rId2" Type="http://schemas.openxmlformats.org/officeDocument/2006/relationships/image" Target="../media/image582.png"/><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38.png"/><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xml"/><Relationship Id="rId5" Type="http://schemas.openxmlformats.org/officeDocument/2006/relationships/image" Target="../media/image57.png"/><Relationship Id="rId4" Type="http://schemas.openxmlformats.org/officeDocument/2006/relationships/image" Target="../media/image53.png"/></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3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4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1.xml"/><Relationship Id="rId5" Type="http://schemas.openxmlformats.org/officeDocument/2006/relationships/image" Target="../media/image630.png"/><Relationship Id="rId4" Type="http://schemas.openxmlformats.org/officeDocument/2006/relationships/image" Target="../media/image700.png"/></Relationships>
</file>

<file path=ppt/slides/_rels/slide5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xml"/><Relationship Id="rId4" Type="http://schemas.openxmlformats.org/officeDocument/2006/relationships/image" Target="../media/image86.png"/></Relationships>
</file>

<file path=ppt/slides/_rels/slide5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850.png"/><Relationship Id="rId2" Type="http://schemas.openxmlformats.org/officeDocument/2006/relationships/image" Target="../media/image97.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99.png"/><Relationship Id="rId4" Type="http://schemas.openxmlformats.org/officeDocument/2006/relationships/image" Target="../media/image870.png"/></Relationships>
</file>

<file path=ppt/slides/_rels/slide62.xml.rels><?xml version="1.0" encoding="UTF-8" standalone="yes"?>
<Relationships xmlns="http://schemas.openxmlformats.org/package/2006/relationships"><Relationship Id="rId8" Type="http://schemas.openxmlformats.org/officeDocument/2006/relationships/image" Target="../media/image940.png"/><Relationship Id="rId3" Type="http://schemas.openxmlformats.org/officeDocument/2006/relationships/image" Target="../media/image100.png"/><Relationship Id="rId7" Type="http://schemas.openxmlformats.org/officeDocument/2006/relationships/image" Target="../media/image930.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920.png"/><Relationship Id="rId5" Type="http://schemas.openxmlformats.org/officeDocument/2006/relationships/image" Target="../media/image911.png"/><Relationship Id="rId10" Type="http://schemas.openxmlformats.org/officeDocument/2006/relationships/image" Target="../media/image960.png"/><Relationship Id="rId4" Type="http://schemas.openxmlformats.org/officeDocument/2006/relationships/image" Target="../media/image900.png"/><Relationship Id="rId9" Type="http://schemas.openxmlformats.org/officeDocument/2006/relationships/image" Target="../media/image950.png"/></Relationships>
</file>

<file path=ppt/slides/_rels/slide63.xml.rels><?xml version="1.0" encoding="UTF-8" standalone="yes"?>
<Relationships xmlns="http://schemas.openxmlformats.org/package/2006/relationships"><Relationship Id="rId3" Type="http://schemas.openxmlformats.org/officeDocument/2006/relationships/image" Target="../media/image980.png"/><Relationship Id="rId2" Type="http://schemas.openxmlformats.org/officeDocument/2006/relationships/image" Target="../media/image970.png"/><Relationship Id="rId1" Type="http://schemas.openxmlformats.org/officeDocument/2006/relationships/slideLayout" Target="../slideLayouts/slideLayout1.xml"/><Relationship Id="rId4" Type="http://schemas.openxmlformats.org/officeDocument/2006/relationships/image" Target="../media/image990.png"/></Relationships>
</file>

<file path=ppt/slides/_rels/slide6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1.xml"/><Relationship Id="rId4" Type="http://schemas.openxmlformats.org/officeDocument/2006/relationships/image" Target="../media/image1020.png"/></Relationships>
</file>

<file path=ppt/slides/_rels/slide6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gif"/><Relationship Id="rId1" Type="http://schemas.openxmlformats.org/officeDocument/2006/relationships/slideLayout" Target="../slideLayouts/slideLayout1.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100.png"/><Relationship Id="rId7" Type="http://schemas.openxmlformats.org/officeDocument/2006/relationships/image" Target="../media/image11.gif"/><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0.gif"/><Relationship Id="rId11" Type="http://schemas.openxmlformats.org/officeDocument/2006/relationships/image" Target="../media/image10.png"/><Relationship Id="rId5" Type="http://schemas.openxmlformats.org/officeDocument/2006/relationships/image" Target="../media/image463.png"/><Relationship Id="rId10" Type="http://schemas.openxmlformats.org/officeDocument/2006/relationships/image" Target="../media/image910.png"/><Relationship Id="rId4" Type="http://schemas.openxmlformats.org/officeDocument/2006/relationships/image" Target="../media/image3100.png"/><Relationship Id="rId9" Type="http://schemas.openxmlformats.org/officeDocument/2006/relationships/image" Target="../media/image89.png"/></Relationships>
</file>

<file path=ppt/slides/_rels/slide7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8.png"/></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90.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51.png"/></Relationships>
</file>

<file path=ppt/slides/_rels/slide92.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1.xml"/><Relationship Id="rId4" Type="http://schemas.openxmlformats.org/officeDocument/2006/relationships/image" Target="../media/image157.png"/></Relationships>
</file>

<file path=ppt/slides/_rels/slide96.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99261" y="470554"/>
          <a:ext cx="8925587" cy="4356000"/>
        </p:xfrm>
        <a:graphic>
          <a:graphicData uri="http://schemas.openxmlformats.org/drawingml/2006/table">
            <a:tbl>
              <a:tblPr/>
              <a:tblGrid>
                <a:gridCol w="1008000">
                  <a:extLst>
                    <a:ext uri="{9D8B030D-6E8A-4147-A177-3AD203B41FA5}">
                      <a16:colId xmlns:a16="http://schemas.microsoft.com/office/drawing/2014/main" val="20000"/>
                    </a:ext>
                  </a:extLst>
                </a:gridCol>
                <a:gridCol w="1143317">
                  <a:extLst>
                    <a:ext uri="{9D8B030D-6E8A-4147-A177-3AD203B41FA5}">
                      <a16:colId xmlns:a16="http://schemas.microsoft.com/office/drawing/2014/main" val="20001"/>
                    </a:ext>
                  </a:extLst>
                </a:gridCol>
                <a:gridCol w="1008000">
                  <a:extLst>
                    <a:ext uri="{9D8B030D-6E8A-4147-A177-3AD203B41FA5}">
                      <a16:colId xmlns:a16="http://schemas.microsoft.com/office/drawing/2014/main" val="20002"/>
                    </a:ext>
                  </a:extLst>
                </a:gridCol>
                <a:gridCol w="1138555">
                  <a:extLst>
                    <a:ext uri="{9D8B030D-6E8A-4147-A177-3AD203B41FA5}">
                      <a16:colId xmlns:a16="http://schemas.microsoft.com/office/drawing/2014/main" val="20003"/>
                    </a:ext>
                  </a:extLst>
                </a:gridCol>
                <a:gridCol w="1008000">
                  <a:extLst>
                    <a:ext uri="{9D8B030D-6E8A-4147-A177-3AD203B41FA5}">
                      <a16:colId xmlns:a16="http://schemas.microsoft.com/office/drawing/2014/main" val="20004"/>
                    </a:ext>
                  </a:extLst>
                </a:gridCol>
                <a:gridCol w="1151255">
                  <a:extLst>
                    <a:ext uri="{9D8B030D-6E8A-4147-A177-3AD203B41FA5}">
                      <a16:colId xmlns:a16="http://schemas.microsoft.com/office/drawing/2014/main" val="20005"/>
                    </a:ext>
                  </a:extLst>
                </a:gridCol>
                <a:gridCol w="963930">
                  <a:extLst>
                    <a:ext uri="{9D8B030D-6E8A-4147-A177-3AD203B41FA5}">
                      <a16:colId xmlns:a16="http://schemas.microsoft.com/office/drawing/2014/main" val="20006"/>
                    </a:ext>
                  </a:extLst>
                </a:gridCol>
                <a:gridCol w="1504530">
                  <a:extLst>
                    <a:ext uri="{9D8B030D-6E8A-4147-A177-3AD203B41FA5}">
                      <a16:colId xmlns:a16="http://schemas.microsoft.com/office/drawing/2014/main" val="20007"/>
                    </a:ext>
                  </a:extLst>
                </a:gridCol>
              </a:tblGrid>
              <a:tr h="396000">
                <a:tc>
                  <a:txBody>
                    <a:bodyPr/>
                    <a:lstStyle/>
                    <a:p>
                      <a:pPr algn="ctr">
                        <a:lnSpc>
                          <a:spcPct val="100000"/>
                        </a:lnSpc>
                      </a:pPr>
                      <a:r>
                        <a:rPr lang="en-US" altLang="zh-CN" sz="1800" i="1" dirty="0" err="1">
                          <a:solidFill>
                            <a:sysClr val="windowText" lastClr="000000"/>
                          </a:solidFill>
                          <a:latin typeface="Times New Roman" panose="02020603050405020304" pitchFamily="18" charset="0"/>
                          <a:cs typeface="Times New Roman" panose="02020603050405020304" pitchFamily="18" charset="0"/>
                        </a:rPr>
                        <a:t>E</a:t>
                      </a:r>
                      <a:r>
                        <a:rPr lang="en-US" altLang="zh-CN" sz="1800" i="1" baseline="-25000" dirty="0" err="1">
                          <a:solidFill>
                            <a:sysClr val="windowText" lastClr="000000"/>
                          </a:solidFill>
                          <a:latin typeface="Times New Roman" panose="02020603050405020304" pitchFamily="18" charset="0"/>
                          <a:cs typeface="Times New Roman" panose="02020603050405020304" pitchFamily="18" charset="0"/>
                        </a:rPr>
                        <a:t>γ</a:t>
                      </a:r>
                      <a:r>
                        <a:rPr lang="en-US" altLang="zh-CN" sz="1800" i="0" baseline="0" dirty="0">
                          <a:solidFill>
                            <a:sysClr val="windowText" lastClr="000000"/>
                          </a:solidFill>
                          <a:latin typeface="Times New Roman" panose="02020603050405020304" pitchFamily="18" charset="0"/>
                          <a:cs typeface="Times New Roman" panose="02020603050405020304" pitchFamily="18" charset="0"/>
                        </a:rPr>
                        <a:t> (keV)</a:t>
                      </a:r>
                      <a:endParaRPr lang="en-US" sz="1800" i="1"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i="1" dirty="0" err="1">
                          <a:solidFill>
                            <a:sysClr val="windowText" lastClr="000000"/>
                          </a:solidFill>
                          <a:latin typeface="Times New Roman" panose="02020603050405020304" pitchFamily="18" charset="0"/>
                          <a:cs typeface="Times New Roman" panose="02020603050405020304" pitchFamily="18" charset="0"/>
                        </a:rPr>
                        <a:t>σE</a:t>
                      </a:r>
                      <a:r>
                        <a:rPr lang="en-US" altLang="zh-CN" sz="1800" i="1" baseline="-25000" dirty="0" err="1">
                          <a:solidFill>
                            <a:sysClr val="windowText" lastClr="000000"/>
                          </a:solidFill>
                          <a:latin typeface="Times New Roman" panose="02020603050405020304" pitchFamily="18" charset="0"/>
                          <a:cs typeface="Times New Roman" panose="02020603050405020304" pitchFamily="18" charset="0"/>
                        </a:rPr>
                        <a:t>γ</a:t>
                      </a:r>
                      <a:r>
                        <a:rPr lang="en-US" altLang="zh-CN" sz="1800" i="0" baseline="0" dirty="0">
                          <a:solidFill>
                            <a:sysClr val="windowText" lastClr="000000"/>
                          </a:solidFill>
                          <a:latin typeface="Times New Roman" panose="02020603050405020304" pitchFamily="18" charset="0"/>
                          <a:cs typeface="Times New Roman" panose="02020603050405020304" pitchFamily="18" charset="0"/>
                        </a:rPr>
                        <a:t> (keV)</a:t>
                      </a:r>
                      <a:endParaRPr lang="en-US" sz="1800" i="1"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altLang="zh-CN" sz="1800" i="1" dirty="0">
                          <a:solidFill>
                            <a:sysClr val="windowText" lastClr="000000"/>
                          </a:solidFill>
                          <a:latin typeface="Times New Roman" panose="02020603050405020304" pitchFamily="18" charset="0"/>
                          <a:cs typeface="Times New Roman" panose="02020603050405020304" pitchFamily="18" charset="0"/>
                        </a:rPr>
                        <a:t>E</a:t>
                      </a:r>
                      <a:r>
                        <a:rPr lang="en-US" altLang="zh-CN" sz="1800" i="1" baseline="-25000" dirty="0">
                          <a:solidFill>
                            <a:sysClr val="windowText" lastClr="000000"/>
                          </a:solidFill>
                          <a:latin typeface="Times New Roman" panose="02020603050405020304" pitchFamily="18" charset="0"/>
                          <a:cs typeface="Times New Roman" panose="02020603050405020304" pitchFamily="18" charset="0"/>
                        </a:rPr>
                        <a:t>R</a:t>
                      </a:r>
                      <a:r>
                        <a:rPr lang="en-US" altLang="zh-CN" sz="1800" i="0" baseline="0" dirty="0">
                          <a:solidFill>
                            <a:sysClr val="windowText" lastClr="000000"/>
                          </a:solidFill>
                          <a:latin typeface="Times New Roman" panose="02020603050405020304" pitchFamily="18" charset="0"/>
                          <a:cs typeface="Times New Roman" panose="02020603050405020304" pitchFamily="18" charset="0"/>
                        </a:rPr>
                        <a:t> (keV)</a:t>
                      </a:r>
                      <a:endParaRPr lang="en-US" sz="1800" i="1" baseline="-2500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altLang="zh-CN" sz="1800" i="1" dirty="0" err="1">
                          <a:solidFill>
                            <a:sysClr val="windowText" lastClr="000000"/>
                          </a:solidFill>
                          <a:latin typeface="Times New Roman" panose="02020603050405020304" pitchFamily="18" charset="0"/>
                          <a:cs typeface="Times New Roman" panose="02020603050405020304" pitchFamily="18" charset="0"/>
                        </a:rPr>
                        <a:t>E</a:t>
                      </a:r>
                      <a:r>
                        <a:rPr lang="en-US" altLang="zh-CN" sz="1800" i="0" baseline="-25000" dirty="0" err="1">
                          <a:solidFill>
                            <a:sysClr val="windowText" lastClr="000000"/>
                          </a:solidFill>
                          <a:latin typeface="Times New Roman" panose="02020603050405020304" pitchFamily="18" charset="0"/>
                          <a:cs typeface="Times New Roman" panose="02020603050405020304" pitchFamily="18" charset="0"/>
                        </a:rPr>
                        <a:t>cm</a:t>
                      </a:r>
                      <a:r>
                        <a:rPr lang="en-US" altLang="zh-CN" sz="1800" i="0" baseline="0" dirty="0">
                          <a:solidFill>
                            <a:sysClr val="windowText" lastClr="000000"/>
                          </a:solidFill>
                          <a:latin typeface="Times New Roman" panose="02020603050405020304" pitchFamily="18" charset="0"/>
                          <a:cs typeface="Times New Roman" panose="02020603050405020304" pitchFamily="18" charset="0"/>
                        </a:rPr>
                        <a:t> (keV)</a:t>
                      </a:r>
                      <a:endParaRPr lang="en-US" sz="1800" i="1" baseline="-2500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altLang="zh-CN" sz="1800" i="1" dirty="0">
                          <a:solidFill>
                            <a:sysClr val="windowText" lastClr="000000"/>
                          </a:solidFill>
                          <a:latin typeface="Times New Roman" panose="02020603050405020304" pitchFamily="18" charset="0"/>
                          <a:cs typeface="Times New Roman" panose="02020603050405020304" pitchFamily="18" charset="0"/>
                        </a:rPr>
                        <a:t>E</a:t>
                      </a:r>
                      <a:r>
                        <a:rPr lang="en-US" altLang="zh-CN" sz="1800" i="1" baseline="-25000" dirty="0">
                          <a:solidFill>
                            <a:sysClr val="windowText" lastClr="000000"/>
                          </a:solidFill>
                          <a:latin typeface="Times New Roman" panose="02020603050405020304" pitchFamily="18" charset="0"/>
                          <a:cs typeface="Times New Roman" panose="02020603050405020304" pitchFamily="18" charset="0"/>
                        </a:rPr>
                        <a:t>x</a:t>
                      </a:r>
                      <a:r>
                        <a:rPr lang="en-US" altLang="zh-CN" sz="1800" i="0" baseline="0" dirty="0">
                          <a:solidFill>
                            <a:sysClr val="windowText" lastClr="000000"/>
                          </a:solidFill>
                          <a:latin typeface="Times New Roman" panose="02020603050405020304" pitchFamily="18" charset="0"/>
                          <a:cs typeface="Times New Roman" panose="02020603050405020304" pitchFamily="18" charset="0"/>
                        </a:rPr>
                        <a:t> (keV)</a:t>
                      </a:r>
                      <a:endParaRPr lang="en-US" sz="1800" i="1"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altLang="zh-CN" sz="1800" i="1" dirty="0" err="1">
                          <a:solidFill>
                            <a:sysClr val="windowText" lastClr="000000"/>
                          </a:solidFill>
                          <a:latin typeface="Times New Roman" panose="02020603050405020304" pitchFamily="18" charset="0"/>
                          <a:cs typeface="Times New Roman" panose="02020603050405020304" pitchFamily="18" charset="0"/>
                        </a:rPr>
                        <a:t>σE</a:t>
                      </a:r>
                      <a:r>
                        <a:rPr lang="en-US" altLang="zh-CN" sz="1800" i="1" baseline="-25000" dirty="0" err="1">
                          <a:solidFill>
                            <a:sysClr val="windowText" lastClr="000000"/>
                          </a:solidFill>
                          <a:latin typeface="Times New Roman" panose="02020603050405020304" pitchFamily="18" charset="0"/>
                          <a:cs typeface="Times New Roman" panose="02020603050405020304" pitchFamily="18" charset="0"/>
                        </a:rPr>
                        <a:t>x</a:t>
                      </a:r>
                      <a:r>
                        <a:rPr lang="en-US" altLang="zh-CN" sz="1800" i="0" baseline="0" dirty="0">
                          <a:solidFill>
                            <a:sysClr val="windowText" lastClr="000000"/>
                          </a:solidFill>
                          <a:latin typeface="Times New Roman" panose="02020603050405020304" pitchFamily="18" charset="0"/>
                          <a:cs typeface="Times New Roman" panose="02020603050405020304" pitchFamily="18" charset="0"/>
                        </a:rPr>
                        <a:t> (keV)</a:t>
                      </a:r>
                      <a:endParaRPr lang="en-US" sz="1800" i="1"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altLang="zh-CN" sz="1800" i="0" baseline="0" dirty="0">
                          <a:solidFill>
                            <a:sysClr val="windowText" lastClr="000000"/>
                          </a:solidFill>
                          <a:latin typeface="Times New Roman" panose="02020603050405020304" pitchFamily="18" charset="0"/>
                          <a:cs typeface="Times New Roman" panose="02020603050405020304" pitchFamily="18" charset="0"/>
                        </a:rPr>
                        <a:t>Nuclide</a:t>
                      </a:r>
                      <a:endParaRPr lang="en-US" sz="1800" i="0"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sz="1800" i="0" baseline="0" dirty="0">
                          <a:solidFill>
                            <a:sysClr val="windowText" lastClr="000000"/>
                          </a:solidFill>
                          <a:latin typeface="Times New Roman" panose="02020603050405020304" pitchFamily="18" charset="0"/>
                          <a:cs typeface="Times New Roman" panose="02020603050405020304" pitchFamily="18" charset="0"/>
                        </a:rPr>
                        <a:t>Mass (u)</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451.7</a:t>
                      </a:r>
                    </a:p>
                  </a:txBody>
                  <a:tcPr marL="9315" marR="9315" marT="931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0.0044</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451.704</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451.7</a:t>
                      </a:r>
                    </a:p>
                  </a:txBody>
                  <a:tcPr marL="9315" marR="9315" marT="931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 </a:t>
                      </a:r>
                      <a:r>
                        <a:rPr lang="en-US" sz="1800" b="0" i="0" u="none" strike="noStrike" baseline="30000" dirty="0">
                          <a:solidFill>
                            <a:srgbClr val="000000"/>
                          </a:solidFill>
                          <a:effectLst/>
                          <a:latin typeface="Times New Roman" panose="02020603050405020304" pitchFamily="18" charset="0"/>
                          <a:ea typeface="宋体" panose="02010600030101010101" pitchFamily="2" charset="-122"/>
                        </a:rPr>
                        <a:t>25</a:t>
                      </a:r>
                      <a:r>
                        <a:rPr lang="en-US" sz="1800" b="0" i="0" u="none" strike="noStrike" dirty="0">
                          <a:solidFill>
                            <a:srgbClr val="000000"/>
                          </a:solidFill>
                          <a:effectLst/>
                          <a:latin typeface="Times New Roman" panose="02020603050405020304" pitchFamily="18" charset="0"/>
                          <a:ea typeface="宋体" panose="02010600030101010101" pitchFamily="2" charset="-122"/>
                        </a:rPr>
                        <a:t>Al</a:t>
                      </a:r>
                    </a:p>
                  </a:txBody>
                  <a:tcPr marL="9315" marR="9315" marT="931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24.99042831</a:t>
                      </a:r>
                    </a:p>
                  </a:txBody>
                  <a:tcPr marL="9315" marR="9315" marT="931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extLst>
                  <a:ext uri="{0D108BD9-81ED-4DB2-BD59-A6C34878D82A}">
                    <a16:rowId xmlns:a16="http://schemas.microsoft.com/office/drawing/2014/main" val="10001"/>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493.3</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0.7</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0.0052</a:t>
                      </a: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1800" b="0" i="0" u="none" strike="noStrike">
                          <a:solidFill>
                            <a:srgbClr val="000000"/>
                          </a:solidFill>
                          <a:effectLst/>
                          <a:latin typeface="Times New Roman" panose="02020603050405020304" pitchFamily="18" charset="0"/>
                          <a:ea typeface="宋体" panose="02010600030101010101" pitchFamily="2" charset="-122"/>
                        </a:rPr>
                        <a:t>493.305</a:t>
                      </a: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endParaRPr lang="en-US" sz="1800" b="0" i="0" u="none" strike="noStrike">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endParaRPr lang="en-US" sz="1800" b="0" i="0" u="none" strike="noStrike">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a:solidFill>
                            <a:srgbClr val="000000"/>
                          </a:solidFill>
                          <a:effectLst/>
                          <a:latin typeface="Times New Roman" panose="02020603050405020304" pitchFamily="18" charset="0"/>
                          <a:ea typeface="宋体" panose="02010600030101010101" pitchFamily="2" charset="-122"/>
                        </a:rPr>
                        <a:t> </a:t>
                      </a:r>
                      <a:r>
                        <a:rPr lang="en-US" sz="1800" b="0" i="0" u="none" strike="noStrike" baseline="30000">
                          <a:solidFill>
                            <a:srgbClr val="000000"/>
                          </a:solidFill>
                          <a:effectLst/>
                          <a:latin typeface="Times New Roman" panose="02020603050405020304" pitchFamily="18" charset="0"/>
                          <a:ea typeface="宋体" panose="02010600030101010101" pitchFamily="2" charset="-122"/>
                        </a:rPr>
                        <a:t>25</a:t>
                      </a:r>
                      <a:r>
                        <a:rPr lang="en-US" sz="1800" b="0" i="0" u="none" strike="noStrike">
                          <a:solidFill>
                            <a:srgbClr val="000000"/>
                          </a:solidFill>
                          <a:effectLst/>
                          <a:latin typeface="Times New Roman" panose="02020603050405020304" pitchFamily="18" charset="0"/>
                          <a:ea typeface="宋体" panose="02010600030101010101" pitchFamily="2" charset="-122"/>
                        </a:rPr>
                        <a:t>Al</a:t>
                      </a: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a:solidFill>
                            <a:srgbClr val="000000"/>
                          </a:solidFill>
                          <a:effectLst/>
                          <a:latin typeface="Times New Roman" panose="02020603050405020304" pitchFamily="18" charset="0"/>
                          <a:ea typeface="宋体" panose="02010600030101010101" pitchFamily="2" charset="-122"/>
                        </a:rPr>
                        <a:t>24.99042831</a:t>
                      </a: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0002"/>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944.9</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a:solidFill>
                            <a:srgbClr val="00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0.0192</a:t>
                      </a: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1800" b="0" i="0" u="none" strike="noStrike">
                          <a:solidFill>
                            <a:srgbClr val="000000"/>
                          </a:solidFill>
                          <a:effectLst/>
                          <a:latin typeface="Times New Roman" panose="02020603050405020304" pitchFamily="18" charset="0"/>
                          <a:ea typeface="宋体" panose="02010600030101010101" pitchFamily="2" charset="-122"/>
                        </a:rPr>
                        <a:t>944.919</a:t>
                      </a: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a:solidFill>
                            <a:srgbClr val="000000"/>
                          </a:solidFill>
                          <a:effectLst/>
                          <a:latin typeface="Times New Roman" panose="02020603050405020304" pitchFamily="18" charset="0"/>
                          <a:ea typeface="宋体" panose="02010600030101010101" pitchFamily="2" charset="-122"/>
                        </a:rPr>
                        <a:t>944.9</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a:solidFill>
                            <a:srgbClr val="00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a:solidFill>
                            <a:srgbClr val="000000"/>
                          </a:solidFill>
                          <a:effectLst/>
                          <a:latin typeface="Times New Roman" panose="02020603050405020304" pitchFamily="18" charset="0"/>
                          <a:ea typeface="宋体" panose="02010600030101010101" pitchFamily="2" charset="-122"/>
                        </a:rPr>
                        <a:t> </a:t>
                      </a:r>
                      <a:r>
                        <a:rPr lang="en-US" sz="1800" b="0" i="0" u="none" strike="noStrike" baseline="30000">
                          <a:solidFill>
                            <a:srgbClr val="000000"/>
                          </a:solidFill>
                          <a:effectLst/>
                          <a:latin typeface="Times New Roman" panose="02020603050405020304" pitchFamily="18" charset="0"/>
                          <a:ea typeface="宋体" panose="02010600030101010101" pitchFamily="2" charset="-122"/>
                        </a:rPr>
                        <a:t>25</a:t>
                      </a:r>
                      <a:r>
                        <a:rPr lang="en-US" sz="1800" b="0" i="0" u="none" strike="noStrike">
                          <a:solidFill>
                            <a:srgbClr val="000000"/>
                          </a:solidFill>
                          <a:effectLst/>
                          <a:latin typeface="Times New Roman" panose="02020603050405020304" pitchFamily="18" charset="0"/>
                          <a:ea typeface="宋体" panose="02010600030101010101" pitchFamily="2" charset="-122"/>
                        </a:rPr>
                        <a:t>Al</a:t>
                      </a: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24.99042831</a:t>
                      </a:r>
                    </a:p>
                  </a:txBody>
                  <a:tcPr marL="9315" marR="9315" marT="9315" marB="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0003"/>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1612.4</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0.0558</a:t>
                      </a: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1612.456</a:t>
                      </a:r>
                    </a:p>
                  </a:txBody>
                  <a:tcPr marL="9525" marR="9525" marT="952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1612.5</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 </a:t>
                      </a:r>
                      <a:r>
                        <a:rPr lang="en-US" sz="1800" b="0" i="0" u="none" strike="noStrike" baseline="30000" dirty="0">
                          <a:solidFill>
                            <a:srgbClr val="000000"/>
                          </a:solidFill>
                          <a:effectLst/>
                          <a:latin typeface="Times New Roman" panose="02020603050405020304" pitchFamily="18" charset="0"/>
                          <a:ea typeface="宋体" panose="02010600030101010101" pitchFamily="2" charset="-122"/>
                        </a:rPr>
                        <a:t>25</a:t>
                      </a:r>
                      <a:r>
                        <a:rPr lang="en-US" sz="1800" b="0" i="0" u="none" strike="noStrike" dirty="0">
                          <a:solidFill>
                            <a:srgbClr val="000000"/>
                          </a:solidFill>
                          <a:effectLst/>
                          <a:latin typeface="Times New Roman" panose="02020603050405020304" pitchFamily="18" charset="0"/>
                          <a:ea typeface="宋体" panose="02010600030101010101" pitchFamily="2" charset="-122"/>
                        </a:rPr>
                        <a:t>Al</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24.99042831</a:t>
                      </a:r>
                    </a:p>
                  </a:txBody>
                  <a:tcPr marL="9315" marR="9315" marT="9315" marB="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0004"/>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450.70</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0.15</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0.0047</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450.705</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450.71</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0.15</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baseline="30000" dirty="0">
                          <a:solidFill>
                            <a:srgbClr val="000000"/>
                          </a:solidFill>
                          <a:effectLst/>
                          <a:latin typeface="Times New Roman" panose="02020603050405020304" pitchFamily="18" charset="0"/>
                          <a:ea typeface="宋体" panose="02010600030101010101" pitchFamily="2" charset="-122"/>
                        </a:rPr>
                        <a:t>23</a:t>
                      </a:r>
                      <a:r>
                        <a:rPr lang="en-US" sz="1800" b="0" i="0" u="none" strike="noStrike" dirty="0">
                          <a:solidFill>
                            <a:srgbClr val="000000"/>
                          </a:solidFill>
                          <a:effectLst/>
                          <a:latin typeface="Times New Roman" panose="02020603050405020304" pitchFamily="18" charset="0"/>
                          <a:ea typeface="宋体" panose="02010600030101010101" pitchFamily="2" charset="-122"/>
                        </a:rPr>
                        <a:t>Mg</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22.99412394</a:t>
                      </a:r>
                    </a:p>
                  </a:txBody>
                  <a:tcPr marL="9315" marR="9315" marT="9315" marB="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0005"/>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1599</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2</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r>
                        <a:rPr lang="en-US" sz="1800" b="0" i="0" u="none" strike="noStrike">
                          <a:solidFill>
                            <a:srgbClr val="000000"/>
                          </a:solidFill>
                          <a:effectLst/>
                          <a:latin typeface="Times New Roman" panose="02020603050405020304" pitchFamily="18" charset="0"/>
                          <a:ea typeface="宋体" panose="02010600030101010101" pitchFamily="2" charset="-122"/>
                        </a:rPr>
                        <a:t>0.0597</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1599.060</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baseline="30000" dirty="0">
                          <a:solidFill>
                            <a:srgbClr val="000000"/>
                          </a:solidFill>
                          <a:effectLst/>
                          <a:latin typeface="Times New Roman" panose="02020603050405020304" pitchFamily="18" charset="0"/>
                          <a:ea typeface="宋体" panose="02010600030101010101" pitchFamily="2" charset="-122"/>
                        </a:rPr>
                        <a:t>23</a:t>
                      </a:r>
                      <a:r>
                        <a:rPr lang="en-US" sz="1800" b="0" i="0" u="none" strike="noStrike" dirty="0">
                          <a:solidFill>
                            <a:srgbClr val="000000"/>
                          </a:solidFill>
                          <a:effectLst/>
                          <a:latin typeface="Times New Roman" panose="02020603050405020304" pitchFamily="18" charset="0"/>
                          <a:ea typeface="宋体" panose="02010600030101010101" pitchFamily="2" charset="-122"/>
                        </a:rPr>
                        <a:t>Mg</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a:solidFill>
                            <a:srgbClr val="000000"/>
                          </a:solidFill>
                          <a:effectLst/>
                          <a:latin typeface="Times New Roman" panose="02020603050405020304" pitchFamily="18" charset="0"/>
                          <a:ea typeface="宋体" panose="02010600030101010101" pitchFamily="2" charset="-122"/>
                        </a:rPr>
                        <a:t>22.99412394</a:t>
                      </a: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0006"/>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2908</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3</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r>
                        <a:rPr lang="en-US" sz="1800" b="0" i="0" u="none" strike="noStrike">
                          <a:solidFill>
                            <a:srgbClr val="000000"/>
                          </a:solidFill>
                          <a:effectLst/>
                          <a:latin typeface="Times New Roman" panose="02020603050405020304" pitchFamily="18" charset="0"/>
                          <a:ea typeface="宋体" panose="02010600030101010101" pitchFamily="2" charset="-122"/>
                        </a:rPr>
                        <a:t>0.1974</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2908.197</a:t>
                      </a:r>
                    </a:p>
                  </a:txBody>
                  <a:tcPr marL="9525" marR="9525" marT="952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2908.1</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2</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baseline="30000" dirty="0">
                          <a:solidFill>
                            <a:srgbClr val="000000"/>
                          </a:solidFill>
                          <a:effectLst/>
                          <a:latin typeface="Times New Roman" panose="02020603050405020304" pitchFamily="18" charset="0"/>
                          <a:ea typeface="宋体" panose="02010600030101010101" pitchFamily="2" charset="-122"/>
                        </a:rPr>
                        <a:t>23</a:t>
                      </a:r>
                      <a:r>
                        <a:rPr lang="en-US" sz="1800" b="0" i="0" u="none" strike="noStrike" dirty="0">
                          <a:solidFill>
                            <a:srgbClr val="000000"/>
                          </a:solidFill>
                          <a:effectLst/>
                          <a:latin typeface="Times New Roman" panose="02020603050405020304" pitchFamily="18" charset="0"/>
                          <a:ea typeface="宋体" panose="02010600030101010101" pitchFamily="2" charset="-122"/>
                        </a:rPr>
                        <a:t>Mg</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a:solidFill>
                            <a:srgbClr val="000000"/>
                          </a:solidFill>
                          <a:effectLst/>
                          <a:latin typeface="Times New Roman" panose="02020603050405020304" pitchFamily="18" charset="0"/>
                          <a:ea typeface="宋体" panose="02010600030101010101" pitchFamily="2" charset="-122"/>
                        </a:rPr>
                        <a:t>22.99412394</a:t>
                      </a: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0007"/>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7801</a:t>
                      </a:r>
                    </a:p>
                  </a:txBody>
                  <a:tcPr marL="9315" marR="9315" marT="9315" marB="0" anchor="ctr">
                    <a:lnL>
                      <a:noFill/>
                    </a:lnL>
                    <a:lnR>
                      <a:noFill/>
                    </a:lnR>
                    <a:lnT>
                      <a:noFill/>
                    </a:lnT>
                    <a:lnB w="12700" cap="flat" cmpd="sng" algn="ctr">
                      <a:noFill/>
                      <a:prstDash val="solid"/>
                      <a:round/>
                      <a:headEnd type="none" w="med" len="med"/>
                      <a:tailEnd type="none" w="med" len="med"/>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2</a:t>
                      </a:r>
                    </a:p>
                  </a:txBody>
                  <a:tcPr marL="9315" marR="9315" marT="9315" marB="0" anchor="ctr">
                    <a:lnL>
                      <a:noFill/>
                    </a:lnL>
                    <a:lnR>
                      <a:noFill/>
                    </a:lnR>
                    <a:lnT>
                      <a:noFill/>
                    </a:lnT>
                    <a:lnB w="12700" cap="flat" cmpd="sng" algn="ctr">
                      <a:noFill/>
                      <a:prstDash val="solid"/>
                      <a:round/>
                      <a:headEnd type="none" w="med" len="med"/>
                      <a:tailEnd type="none" w="med" len="med"/>
                    </a:lnB>
                    <a:solidFill>
                      <a:schemeClr val="accent1">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1.4206</a:t>
                      </a:r>
                    </a:p>
                  </a:txBody>
                  <a:tcPr marL="9525" marR="9525" marT="9525" marB="0" anchor="ctr">
                    <a:lnL>
                      <a:noFill/>
                    </a:lnL>
                    <a:lnR>
                      <a:noFill/>
                    </a:lnR>
                    <a:lnT>
                      <a:noFill/>
                    </a:lnT>
                    <a:lnB w="12700" cap="flat" cmpd="sng" algn="ctr">
                      <a:noFill/>
                      <a:prstDash val="solid"/>
                      <a:round/>
                      <a:headEnd type="none" w="med" len="med"/>
                      <a:tailEnd type="none" w="med" len="med"/>
                    </a:lnB>
                    <a:solidFill>
                      <a:schemeClr val="accent1">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7802.421</a:t>
                      </a:r>
                    </a:p>
                  </a:txBody>
                  <a:tcPr marL="9525" marR="9525" marT="9525" marB="0" anchor="ctr">
                    <a:lnL>
                      <a:noFill/>
                    </a:lnL>
                    <a:lnR>
                      <a:noFill/>
                    </a:lnR>
                    <a:lnT>
                      <a:noFill/>
                    </a:lnT>
                    <a:lnB w="12700" cap="flat" cmpd="sng" algn="ctr">
                      <a:noFill/>
                      <a:prstDash val="solid"/>
                      <a:round/>
                      <a:headEnd type="none" w="med" len="med"/>
                      <a:tailEnd type="none" w="med" len="med"/>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7802.2</a:t>
                      </a:r>
                    </a:p>
                  </a:txBody>
                  <a:tcPr marL="9315" marR="9315" marT="9315" marB="0" anchor="ctr">
                    <a:lnL>
                      <a:noFill/>
                    </a:lnL>
                    <a:lnR>
                      <a:noFill/>
                    </a:lnR>
                    <a:lnT>
                      <a:noFill/>
                    </a:lnT>
                    <a:lnB w="12700" cap="flat" cmpd="sng" algn="ctr">
                      <a:noFill/>
                      <a:prstDash val="solid"/>
                      <a:round/>
                      <a:headEnd type="none" w="med" len="med"/>
                      <a:tailEnd type="none" w="med" len="med"/>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1.4</a:t>
                      </a:r>
                    </a:p>
                  </a:txBody>
                  <a:tcPr marL="9315" marR="9315" marT="9315" marB="0" anchor="ctr">
                    <a:lnL>
                      <a:noFill/>
                    </a:lnL>
                    <a:lnR>
                      <a:noFill/>
                    </a:lnR>
                    <a:lnT>
                      <a:noFill/>
                    </a:lnT>
                    <a:lnB w="12700" cap="flat" cmpd="sng" algn="ctr">
                      <a:noFill/>
                      <a:prstDash val="solid"/>
                      <a:round/>
                      <a:headEnd type="none" w="med" len="med"/>
                      <a:tailEnd type="none" w="med" len="med"/>
                    </a:lnB>
                    <a:solidFill>
                      <a:schemeClr val="accent1">
                        <a:lumMod val="20000"/>
                        <a:lumOff val="80000"/>
                      </a:schemeClr>
                    </a:solidFill>
                  </a:tcPr>
                </a:tc>
                <a:tc>
                  <a:txBody>
                    <a:bodyPr/>
                    <a:lstStyle/>
                    <a:p>
                      <a:pPr algn="ctr" fontAlgn="ctr">
                        <a:lnSpc>
                          <a:spcPct val="100000"/>
                        </a:lnSpc>
                      </a:pPr>
                      <a:r>
                        <a:rPr lang="en-US" sz="1800" b="0" i="0" u="none" strike="noStrike" baseline="30000" dirty="0">
                          <a:solidFill>
                            <a:srgbClr val="000000"/>
                          </a:solidFill>
                          <a:effectLst/>
                          <a:latin typeface="Times New Roman" panose="02020603050405020304" pitchFamily="18" charset="0"/>
                          <a:ea typeface="宋体" panose="02010600030101010101" pitchFamily="2" charset="-122"/>
                        </a:rPr>
                        <a:t>23</a:t>
                      </a:r>
                      <a:r>
                        <a:rPr lang="en-US" sz="1800" b="0" i="0" u="none" strike="noStrike" dirty="0">
                          <a:solidFill>
                            <a:srgbClr val="000000"/>
                          </a:solidFill>
                          <a:effectLst/>
                          <a:latin typeface="Times New Roman" panose="02020603050405020304" pitchFamily="18" charset="0"/>
                          <a:ea typeface="宋体" panose="02010600030101010101" pitchFamily="2" charset="-122"/>
                        </a:rPr>
                        <a:t>Mg</a:t>
                      </a:r>
                    </a:p>
                  </a:txBody>
                  <a:tcPr marL="9315" marR="9315" marT="9315" marB="0" anchor="ctr">
                    <a:lnL>
                      <a:noFill/>
                    </a:lnL>
                    <a:lnR>
                      <a:noFill/>
                    </a:lnR>
                    <a:lnT>
                      <a:noFill/>
                    </a:lnT>
                    <a:lnB w="12700" cap="flat" cmpd="sng" algn="ctr">
                      <a:noFill/>
                      <a:prstDash val="solid"/>
                      <a:round/>
                      <a:headEnd type="none" w="med" len="med"/>
                      <a:tailEnd type="none" w="med" len="med"/>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22.99412394</a:t>
                      </a:r>
                    </a:p>
                  </a:txBody>
                  <a:tcPr marL="9315" marR="9315" marT="9315" marB="0" anchor="ctr">
                    <a:lnL>
                      <a:noFill/>
                    </a:lnL>
                    <a:lnR>
                      <a:noFill/>
                    </a:lnR>
                    <a:lnT>
                      <a:noFill/>
                    </a:lnT>
                    <a:lnB w="12700" cap="flat" cmpd="sng" algn="ctr">
                      <a:no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8"/>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2614.511</a:t>
                      </a:r>
                    </a:p>
                  </a:txBody>
                  <a:tcPr marL="9315" marR="9315" marT="9315" marB="0" anchor="ctr">
                    <a:lnL>
                      <a:noFill/>
                    </a:lnL>
                    <a:lnR>
                      <a:noFill/>
                    </a:lnR>
                    <a:lnT>
                      <a:noFill/>
                    </a:lnT>
                    <a:lnB w="12700" cap="flat" cmpd="sng" algn="ctr">
                      <a:no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0.010</a:t>
                      </a:r>
                    </a:p>
                  </a:txBody>
                  <a:tcPr marL="9315" marR="9315" marT="9315" marB="0" anchor="ctr">
                    <a:lnL>
                      <a:noFill/>
                    </a:lnL>
                    <a:lnR>
                      <a:noFill/>
                    </a:lnR>
                    <a:lnT>
                      <a:noFill/>
                    </a:lnT>
                    <a:lnB w="12700" cap="flat" cmpd="sng" algn="ctr">
                      <a:noFill/>
                      <a:prstDash val="solid"/>
                      <a:round/>
                      <a:headEnd type="none" w="med" len="med"/>
                      <a:tailEnd type="none" w="med" len="med"/>
                    </a:lnB>
                    <a:solidFill>
                      <a:schemeClr val="bg1">
                        <a:lumMod val="85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0.0176</a:t>
                      </a:r>
                    </a:p>
                  </a:txBody>
                  <a:tcPr marL="9525" marR="9525" marT="9525" marB="0" anchor="ctr">
                    <a:lnL>
                      <a:noFill/>
                    </a:lnL>
                    <a:lnR>
                      <a:noFill/>
                    </a:lnR>
                    <a:lnT>
                      <a:noFill/>
                    </a:lnT>
                    <a:lnB w="12700" cap="flat" cmpd="sng" algn="ctr">
                      <a:noFill/>
                      <a:prstDash val="solid"/>
                      <a:round/>
                      <a:headEnd type="none" w="med" len="med"/>
                      <a:tailEnd type="none" w="med" len="med"/>
                    </a:lnB>
                    <a:solidFill>
                      <a:schemeClr val="bg1">
                        <a:lumMod val="85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2614.529</a:t>
                      </a:r>
                    </a:p>
                  </a:txBody>
                  <a:tcPr marL="9525" marR="9525" marT="9525" marB="0" anchor="ctr">
                    <a:lnL>
                      <a:noFill/>
                    </a:lnL>
                    <a:lnR>
                      <a:noFill/>
                    </a:lnR>
                    <a:lnT>
                      <a:noFill/>
                    </a:lnT>
                    <a:lnB w="12700" cap="flat" cmpd="sng" algn="ctr">
                      <a:no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2614.522</a:t>
                      </a:r>
                    </a:p>
                  </a:txBody>
                  <a:tcPr marL="9315" marR="9315" marT="9315" marB="0" anchor="ctr">
                    <a:lnL>
                      <a:noFill/>
                    </a:lnL>
                    <a:lnR>
                      <a:noFill/>
                    </a:lnR>
                    <a:lnT>
                      <a:noFill/>
                    </a:lnT>
                    <a:lnB w="12700" cap="flat" cmpd="sng" algn="ctr">
                      <a:no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0.010</a:t>
                      </a:r>
                    </a:p>
                  </a:txBody>
                  <a:tcPr marL="9315" marR="9315" marT="9315" marB="0" anchor="ctr">
                    <a:lnL>
                      <a:noFill/>
                    </a:lnL>
                    <a:lnR>
                      <a:noFill/>
                    </a:lnR>
                    <a:lnT>
                      <a:noFill/>
                    </a:lnT>
                    <a:lnB w="12700" cap="flat" cmpd="sng" algn="ctr">
                      <a:no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 </a:t>
                      </a:r>
                      <a:r>
                        <a:rPr lang="en-US" sz="1800" b="0" i="0" u="none" strike="noStrike" baseline="30000" dirty="0">
                          <a:solidFill>
                            <a:srgbClr val="000000"/>
                          </a:solidFill>
                          <a:effectLst/>
                          <a:latin typeface="Times New Roman" panose="02020603050405020304" pitchFamily="18" charset="0"/>
                          <a:ea typeface="宋体" panose="02010600030101010101" pitchFamily="2" charset="-122"/>
                        </a:rPr>
                        <a:t>208</a:t>
                      </a:r>
                      <a:r>
                        <a:rPr lang="en-US" sz="1800" b="0" i="0" u="none" strike="noStrike" dirty="0">
                          <a:solidFill>
                            <a:srgbClr val="000000"/>
                          </a:solidFill>
                          <a:effectLst/>
                          <a:latin typeface="Times New Roman" panose="02020603050405020304" pitchFamily="18" charset="0"/>
                          <a:ea typeface="宋体" panose="02010600030101010101" pitchFamily="2" charset="-122"/>
                        </a:rPr>
                        <a:t>Pb</a:t>
                      </a:r>
                    </a:p>
                  </a:txBody>
                  <a:tcPr marL="9315" marR="9315" marT="9315" marB="0" anchor="ctr">
                    <a:lnL>
                      <a:noFill/>
                    </a:lnL>
                    <a:lnR>
                      <a:noFill/>
                    </a:lnR>
                    <a:lnT>
                      <a:noFill/>
                    </a:lnT>
                    <a:lnB w="12700" cap="flat" cmpd="sng" algn="ctr">
                      <a:no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207.9766519</a:t>
                      </a:r>
                    </a:p>
                  </a:txBody>
                  <a:tcPr marL="9315" marR="9315" marT="9315" marB="0" anchor="ctr">
                    <a:lnL>
                      <a:noFill/>
                    </a:lnL>
                    <a:lnR>
                      <a:noFill/>
                    </a:lnR>
                    <a:lnT>
                      <a:noFill/>
                    </a:lnT>
                    <a:lnB w="12700" cap="flat" cmpd="sng" algn="ctr">
                      <a:no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9"/>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1460.820</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0.005</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0.0287</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1460.849</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1460.849 </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0.005</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 </a:t>
                      </a:r>
                      <a:r>
                        <a:rPr lang="en-US" sz="1800" b="0" i="0" u="none" strike="noStrike" baseline="30000" dirty="0">
                          <a:solidFill>
                            <a:srgbClr val="000000"/>
                          </a:solidFill>
                          <a:effectLst/>
                          <a:latin typeface="Times New Roman" panose="02020603050405020304" pitchFamily="18" charset="0"/>
                          <a:ea typeface="宋体" panose="02010600030101010101" pitchFamily="2" charset="-122"/>
                        </a:rPr>
                        <a:t>40</a:t>
                      </a:r>
                      <a:r>
                        <a:rPr lang="en-US" sz="1800" b="0" i="0" u="none" strike="noStrike" dirty="0">
                          <a:solidFill>
                            <a:srgbClr val="000000"/>
                          </a:solidFill>
                          <a:effectLst/>
                          <a:latin typeface="Times New Roman" panose="02020603050405020304" pitchFamily="18" charset="0"/>
                          <a:ea typeface="宋体" panose="02010600030101010101" pitchFamily="2" charset="-122"/>
                        </a:rPr>
                        <a:t>Ar</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39.9623831238</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10"/>
                  </a:ext>
                </a:extLst>
              </a:tr>
            </a:tbl>
          </a:graphicData>
        </a:graphic>
      </p:graphicFrame>
      <p:sp>
        <p:nvSpPr>
          <p:cNvPr id="4" name="文本框 3"/>
          <p:cNvSpPr txBox="1"/>
          <p:nvPr/>
        </p:nvSpPr>
        <p:spPr>
          <a:xfrm>
            <a:off x="2627696" y="13063"/>
            <a:ext cx="3927870" cy="400110"/>
          </a:xfrm>
          <a:prstGeom prst="rect">
            <a:avLst/>
          </a:prstGeom>
          <a:noFill/>
        </p:spPr>
        <p:txBody>
          <a:bodyPr wrap="none" rtlCol="0">
            <a:spAutoFit/>
          </a:bodyPr>
          <a:lstStyle/>
          <a:p>
            <a:r>
              <a:rPr lang="en-US" altLang="zh-CN" sz="2000" b="1" i="1" dirty="0">
                <a:latin typeface="Times New Roman" panose="02020603050405020304" pitchFamily="18" charset="0"/>
                <a:cs typeface="Times New Roman" panose="02020603050405020304" pitchFamily="18" charset="0"/>
              </a:rPr>
              <a:t>γ</a:t>
            </a:r>
            <a:r>
              <a:rPr lang="en-US" altLang="zh-CN" sz="2000" b="1" dirty="0">
                <a:latin typeface="Times New Roman" panose="02020603050405020304" pitchFamily="18" charset="0"/>
                <a:cs typeface="Times New Roman" panose="02020603050405020304" pitchFamily="18" charset="0"/>
              </a:rPr>
              <a:t>-ray energies used for calibration</a:t>
            </a:r>
            <a:endParaRPr lang="en-US" sz="2000" b="1" dirty="0">
              <a:latin typeface="Times New Roman" panose="02020603050405020304" pitchFamily="18" charset="0"/>
              <a:cs typeface="Times New Roman" panose="02020603050405020304" pitchFamily="18" charset="0"/>
            </a:endParaRPr>
          </a:p>
        </p:txBody>
      </p:sp>
      <p:sp>
        <p:nvSpPr>
          <p:cNvPr id="5" name="矩形 4"/>
          <p:cNvSpPr/>
          <p:nvPr/>
        </p:nvSpPr>
        <p:spPr>
          <a:xfrm>
            <a:off x="498573" y="5992974"/>
            <a:ext cx="3352200" cy="338554"/>
          </a:xfrm>
          <a:prstGeom prst="rect">
            <a:avLst/>
          </a:prstGeom>
        </p:spPr>
        <p:txBody>
          <a:bodyPr wrap="none">
            <a:spAutoFit/>
          </a:bodyPr>
          <a:lstStyle/>
          <a:p>
            <a:r>
              <a:rPr lang="en-US" sz="1600" dirty="0">
                <a:solidFill>
                  <a:srgbClr val="000000"/>
                </a:solidFill>
                <a:latin typeface="Times New Roman" panose="02020603050405020304" pitchFamily="18" charset="0"/>
                <a:cs typeface="Times New Roman" panose="02020603050405020304" pitchFamily="18" charset="0"/>
              </a:rPr>
              <a:t>Nucl. Data Sheets 108, 1 (2007). </a:t>
            </a:r>
            <a:r>
              <a:rPr lang="en-US" sz="1600" baseline="30000" dirty="0">
                <a:solidFill>
                  <a:srgbClr val="000000"/>
                </a:solidFill>
                <a:latin typeface="Times New Roman" panose="02020603050405020304" pitchFamily="18" charset="0"/>
                <a:cs typeface="Times New Roman" panose="02020603050405020304" pitchFamily="18" charset="0"/>
              </a:rPr>
              <a:t>23</a:t>
            </a:r>
            <a:r>
              <a:rPr lang="en-US" sz="1600" dirty="0">
                <a:solidFill>
                  <a:srgbClr val="000000"/>
                </a:solidFill>
                <a:latin typeface="Times New Roman" panose="02020603050405020304" pitchFamily="18" charset="0"/>
                <a:cs typeface="Times New Roman" panose="02020603050405020304" pitchFamily="18" charset="0"/>
              </a:rPr>
              <a:t>Mg</a:t>
            </a:r>
            <a:endParaRPr lang="en-US" sz="1600" dirty="0">
              <a:latin typeface="Times New Roman" panose="02020603050405020304" pitchFamily="18" charset="0"/>
              <a:cs typeface="Times New Roman" panose="02020603050405020304" pitchFamily="18" charset="0"/>
            </a:endParaRPr>
          </a:p>
        </p:txBody>
      </p:sp>
      <p:sp>
        <p:nvSpPr>
          <p:cNvPr id="6" name="矩形 5"/>
          <p:cNvSpPr/>
          <p:nvPr/>
        </p:nvSpPr>
        <p:spPr>
          <a:xfrm>
            <a:off x="498573" y="5263046"/>
            <a:ext cx="3711427" cy="338554"/>
          </a:xfrm>
          <a:prstGeom prst="rect">
            <a:avLst/>
          </a:prstGeom>
        </p:spPr>
        <p:txBody>
          <a:bodyPr wrap="square">
            <a:spAutoFit/>
          </a:bodyPr>
          <a:lstStyle/>
          <a:p>
            <a:r>
              <a:rPr lang="en-US" sz="1600" dirty="0">
                <a:solidFill>
                  <a:srgbClr val="000000"/>
                </a:solidFill>
                <a:latin typeface="Times New Roman" panose="02020603050405020304" pitchFamily="18" charset="0"/>
                <a:cs typeface="Times New Roman" panose="02020603050405020304" pitchFamily="18" charset="0"/>
              </a:rPr>
              <a:t>Nucl. Data Sheets 108, 1583 (2007). </a:t>
            </a:r>
            <a:r>
              <a:rPr lang="en-US" sz="1600" baseline="30000" dirty="0">
                <a:solidFill>
                  <a:srgbClr val="000000"/>
                </a:solidFill>
                <a:latin typeface="Times New Roman" panose="02020603050405020304" pitchFamily="18" charset="0"/>
                <a:cs typeface="Times New Roman" panose="02020603050405020304" pitchFamily="18" charset="0"/>
              </a:rPr>
              <a:t>208</a:t>
            </a:r>
            <a:r>
              <a:rPr lang="en-US" sz="1600" dirty="0">
                <a:solidFill>
                  <a:srgbClr val="000000"/>
                </a:solidFill>
                <a:latin typeface="Times New Roman" panose="02020603050405020304" pitchFamily="18" charset="0"/>
                <a:cs typeface="Times New Roman" panose="02020603050405020304" pitchFamily="18" charset="0"/>
              </a:rPr>
              <a:t>Pb</a:t>
            </a:r>
            <a:endParaRPr lang="en-US" sz="1600" dirty="0">
              <a:latin typeface="Times New Roman" panose="02020603050405020304" pitchFamily="18" charset="0"/>
              <a:cs typeface="Times New Roman" panose="02020603050405020304" pitchFamily="18" charset="0"/>
            </a:endParaRPr>
          </a:p>
        </p:txBody>
      </p:sp>
      <p:sp>
        <p:nvSpPr>
          <p:cNvPr id="8" name="矩形 7"/>
          <p:cNvSpPr/>
          <p:nvPr/>
        </p:nvSpPr>
        <p:spPr>
          <a:xfrm>
            <a:off x="498573" y="5628010"/>
            <a:ext cx="3283271" cy="338554"/>
          </a:xfrm>
          <a:prstGeom prst="rect">
            <a:avLst/>
          </a:prstGeom>
        </p:spPr>
        <p:txBody>
          <a:bodyPr wrap="none">
            <a:spAutoFit/>
          </a:bodyPr>
          <a:lstStyle/>
          <a:p>
            <a:r>
              <a:rPr lang="en-US" sz="1600" dirty="0">
                <a:latin typeface="Times New Roman" panose="02020603050405020304" pitchFamily="18" charset="0"/>
                <a:cs typeface="Times New Roman" panose="02020603050405020304" pitchFamily="18" charset="0"/>
              </a:rPr>
              <a:t>Nucl. Data Sheets 140, 1 (2017). </a:t>
            </a:r>
            <a:r>
              <a:rPr lang="en-US" sz="1600" baseline="30000" dirty="0">
                <a:latin typeface="Times New Roman" panose="02020603050405020304" pitchFamily="18" charset="0"/>
                <a:cs typeface="Times New Roman" panose="02020603050405020304" pitchFamily="18" charset="0"/>
              </a:rPr>
              <a:t>40</a:t>
            </a:r>
            <a:r>
              <a:rPr lang="en-US" altLang="zh-CN" sz="1600" dirty="0">
                <a:latin typeface="Times New Roman" panose="02020603050405020304" pitchFamily="18" charset="0"/>
                <a:cs typeface="Times New Roman" panose="02020603050405020304" pitchFamily="18" charset="0"/>
              </a:rPr>
              <a:t>Ar</a:t>
            </a:r>
            <a:endParaRPr lang="en-US" sz="1600" dirty="0">
              <a:latin typeface="Times New Roman" panose="02020603050405020304" pitchFamily="18" charset="0"/>
              <a:cs typeface="Times New Roman" panose="02020603050405020304" pitchFamily="18" charset="0"/>
            </a:endParaRPr>
          </a:p>
        </p:txBody>
      </p:sp>
      <p:sp>
        <p:nvSpPr>
          <p:cNvPr id="10" name="矩形 9"/>
          <p:cNvSpPr/>
          <p:nvPr/>
        </p:nvSpPr>
        <p:spPr>
          <a:xfrm>
            <a:off x="498573" y="6357938"/>
            <a:ext cx="3572196" cy="338554"/>
          </a:xfrm>
          <a:prstGeom prst="rect">
            <a:avLst/>
          </a:prstGeom>
        </p:spPr>
        <p:txBody>
          <a:bodyPr wrap="none">
            <a:spAutoFit/>
          </a:bodyPr>
          <a:lstStyle/>
          <a:p>
            <a:r>
              <a:rPr lang="en-US" sz="1600" dirty="0">
                <a:latin typeface="Times New Roman" panose="02020603050405020304" pitchFamily="18" charset="0"/>
                <a:cs typeface="Times New Roman" panose="02020603050405020304" pitchFamily="18" charset="0"/>
              </a:rPr>
              <a:t>Nucl. Data Sheets 110, 1691 (2009). </a:t>
            </a:r>
            <a:r>
              <a:rPr lang="en-US" sz="1600" baseline="30000" dirty="0">
                <a:latin typeface="Times New Roman" panose="02020603050405020304" pitchFamily="18" charset="0"/>
                <a:cs typeface="Times New Roman" panose="02020603050405020304" pitchFamily="18" charset="0"/>
              </a:rPr>
              <a:t>25</a:t>
            </a:r>
            <a:r>
              <a:rPr lang="en-US" sz="1600" dirty="0">
                <a:latin typeface="Times New Roman" panose="02020603050405020304" pitchFamily="18" charset="0"/>
                <a:cs typeface="Times New Roman" panose="02020603050405020304" pitchFamily="18" charset="0"/>
              </a:rPr>
              <a:t>Al</a:t>
            </a:r>
          </a:p>
        </p:txBody>
      </p:sp>
    </p:spTree>
    <p:extLst>
      <p:ext uri="{BB962C8B-B14F-4D97-AF65-F5344CB8AC3E}">
        <p14:creationId xmlns:p14="http://schemas.microsoft.com/office/powerpoint/2010/main" val="16053325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740307"/>
          </a:xfrm>
          <a:prstGeom prst="rect">
            <a:avLst/>
          </a:prstGeom>
        </p:spPr>
        <p:txBody>
          <a:bodyPr wrap="square">
            <a:spAutoFit/>
          </a:bodyPr>
          <a:lstStyle/>
          <a:p>
            <a:r>
              <a:rPr lang="en-US" altLang="zh-CN" sz="1800" dirty="0">
                <a:latin typeface="Arial" panose="020B0604020202020204" pitchFamily="34" charset="0"/>
              </a:rPr>
              <a:t>TF1 *pol1 = </a:t>
            </a:r>
            <a:r>
              <a:rPr lang="en-US" altLang="zh-CN" sz="1800" dirty="0">
                <a:solidFill>
                  <a:srgbClr val="0000FF"/>
                </a:solidFill>
                <a:latin typeface="Arial" panose="020B0604020202020204" pitchFamily="34" charset="0"/>
              </a:rPr>
              <a:t>new</a:t>
            </a:r>
            <a:r>
              <a:rPr lang="en-US" altLang="zh-CN" sz="1800" dirty="0">
                <a:solidFill>
                  <a:prstClr val="black"/>
                </a:solidFill>
                <a:latin typeface="Arial" panose="020B0604020202020204" pitchFamily="34" charset="0"/>
              </a:rPr>
              <a:t> TF1(</a:t>
            </a:r>
            <a:r>
              <a:rPr lang="en-US" altLang="zh-CN" sz="1800" dirty="0">
                <a:solidFill>
                  <a:srgbClr val="A31515"/>
                </a:solidFill>
                <a:latin typeface="Arial" panose="020B0604020202020204" pitchFamily="34" charset="0"/>
              </a:rPr>
              <a:t>"pol1"</a:t>
            </a:r>
            <a:r>
              <a:rPr lang="en-US" altLang="zh-CN" sz="1800" dirty="0">
                <a:solidFill>
                  <a:prstClr val="black"/>
                </a:solidFill>
                <a:latin typeface="Arial" panose="020B0604020202020204" pitchFamily="34" charset="0"/>
              </a:rPr>
              <a:t>,</a:t>
            </a:r>
            <a:r>
              <a:rPr lang="en-US" altLang="zh-CN" sz="1800" dirty="0">
                <a:solidFill>
                  <a:srgbClr val="A31515"/>
                </a:solidFill>
                <a:latin typeface="Arial" panose="020B0604020202020204" pitchFamily="34" charset="0"/>
              </a:rPr>
              <a:t>"pol1"</a:t>
            </a:r>
            <a:r>
              <a:rPr lang="en-US" altLang="zh-CN" sz="1800" dirty="0">
                <a:solidFill>
                  <a:prstClr val="black"/>
                </a:solidFill>
                <a:latin typeface="Arial" panose="020B0604020202020204" pitchFamily="34" charset="0"/>
              </a:rPr>
              <a:t>,1,10000);</a:t>
            </a:r>
          </a:p>
          <a:p>
            <a:r>
              <a:rPr lang="es-ES" altLang="zh-CN" sz="1800" dirty="0">
                <a:solidFill>
                  <a:prstClr val="black"/>
                </a:solidFill>
                <a:latin typeface="Arial" panose="020B0604020202020204" pitchFamily="34" charset="0"/>
              </a:rPr>
              <a:t>pol1-&gt;</a:t>
            </a:r>
            <a:r>
              <a:rPr lang="es-ES" altLang="zh-CN" sz="1800" dirty="0" err="1">
                <a:solidFill>
                  <a:prstClr val="black"/>
                </a:solidFill>
                <a:latin typeface="Arial" panose="020B0604020202020204" pitchFamily="34" charset="0"/>
              </a:rPr>
              <a:t>SetParNames</a:t>
            </a:r>
            <a:r>
              <a:rPr lang="es-ES" altLang="zh-CN" sz="1800" dirty="0">
                <a:solidFill>
                  <a:prstClr val="black"/>
                </a:solidFill>
                <a:latin typeface="Arial" panose="020B0604020202020204" pitchFamily="34" charset="0"/>
              </a:rPr>
              <a:t>(</a:t>
            </a:r>
            <a:r>
              <a:rPr lang="es-ES" altLang="zh-CN" sz="1800" dirty="0">
                <a:solidFill>
                  <a:srgbClr val="A31515"/>
                </a:solidFill>
                <a:latin typeface="Arial" panose="020B0604020202020204" pitchFamily="34" charset="0"/>
              </a:rPr>
              <a:t>"p0"</a:t>
            </a:r>
            <a:r>
              <a:rPr lang="es-ES" altLang="zh-CN" sz="1800" dirty="0">
                <a:solidFill>
                  <a:prstClr val="black"/>
                </a:solidFill>
                <a:latin typeface="Arial" panose="020B0604020202020204" pitchFamily="34" charset="0"/>
              </a:rPr>
              <a:t>,</a:t>
            </a:r>
            <a:r>
              <a:rPr lang="es-ES" altLang="zh-CN" sz="1800" dirty="0">
                <a:solidFill>
                  <a:srgbClr val="A31515"/>
                </a:solidFill>
                <a:latin typeface="Arial" panose="020B0604020202020204" pitchFamily="34" charset="0"/>
              </a:rPr>
              <a:t>"p1"</a:t>
            </a:r>
            <a:r>
              <a:rPr lang="es-ES" altLang="zh-CN" sz="1800" dirty="0">
                <a:solidFill>
                  <a:prstClr val="black"/>
                </a:solidFill>
                <a:latin typeface="Arial" panose="020B0604020202020204" pitchFamily="34" charset="0"/>
              </a:rPr>
              <a:t>);</a:t>
            </a:r>
            <a:r>
              <a:rPr lang="es-ES" altLang="zh-CN" sz="1800" dirty="0">
                <a:solidFill>
                  <a:srgbClr val="008000"/>
                </a:solidFill>
                <a:latin typeface="Arial" panose="020B0604020202020204" pitchFamily="34" charset="0"/>
              </a:rPr>
              <a:t>//y=p1*x+p0</a:t>
            </a:r>
            <a:endParaRPr lang="es-ES" altLang="zh-CN" sz="1800" dirty="0">
              <a:solidFill>
                <a:prstClr val="black"/>
              </a:solidFill>
              <a:latin typeface="Arial" panose="020B0604020202020204" pitchFamily="34" charset="0"/>
            </a:endParaRPr>
          </a:p>
          <a:p>
            <a:r>
              <a:rPr lang="en-US" altLang="zh-CN" sz="1800" dirty="0">
                <a:solidFill>
                  <a:srgbClr val="008000"/>
                </a:solidFill>
                <a:latin typeface="Arial" panose="020B0604020202020204" pitchFamily="34" charset="0"/>
              </a:rPr>
              <a:t>//graph1[</a:t>
            </a:r>
            <a:r>
              <a:rPr lang="en-US" altLang="zh-CN" sz="1800" dirty="0" err="1">
                <a:solidFill>
                  <a:srgbClr val="008000"/>
                </a:solidFill>
                <a:latin typeface="Arial" panose="020B0604020202020204" pitchFamily="34" charset="0"/>
              </a:rPr>
              <a:t>idetector</a:t>
            </a:r>
            <a:r>
              <a:rPr lang="en-US" altLang="zh-CN" sz="1800" dirty="0">
                <a:solidFill>
                  <a:srgbClr val="008000"/>
                </a:solidFill>
                <a:latin typeface="Arial" panose="020B0604020202020204" pitchFamily="34" charset="0"/>
              </a:rPr>
              <a:t>]-&gt;Fit("pol1");//pol1 can be used directly without TF1 constructor in CINT</a:t>
            </a:r>
            <a:endParaRPr lang="en-US" altLang="zh-CN" sz="1800" dirty="0">
              <a:solidFill>
                <a:prstClr val="black"/>
              </a:solidFill>
              <a:latin typeface="Arial" panose="020B0604020202020204" pitchFamily="34" charset="0"/>
            </a:endParaRPr>
          </a:p>
          <a:p>
            <a:r>
              <a:rPr lang="en-US" altLang="zh-CN" sz="1800" dirty="0" err="1">
                <a:solidFill>
                  <a:prstClr val="black"/>
                </a:solidFill>
                <a:latin typeface="Arial" panose="020B0604020202020204" pitchFamily="34" charset="0"/>
              </a:rPr>
              <a:t>TFitResultPtr</a:t>
            </a:r>
            <a:r>
              <a:rPr lang="en-US" altLang="zh-CN" sz="1800" dirty="0">
                <a:solidFill>
                  <a:prstClr val="black"/>
                </a:solidFill>
                <a:latin typeface="Arial" panose="020B0604020202020204" pitchFamily="34" charset="0"/>
              </a:rPr>
              <a:t> </a:t>
            </a:r>
            <a:r>
              <a:rPr lang="en-US" altLang="zh-CN" sz="1800" dirty="0" err="1">
                <a:solidFill>
                  <a:prstClr val="black"/>
                </a:solidFill>
                <a:latin typeface="Arial" panose="020B0604020202020204" pitchFamily="34" charset="0"/>
              </a:rPr>
              <a:t>r_sig</a:t>
            </a:r>
            <a:r>
              <a:rPr lang="en-US" altLang="zh-CN" sz="1800" dirty="0">
                <a:solidFill>
                  <a:prstClr val="black"/>
                </a:solidFill>
                <a:latin typeface="Arial" panose="020B0604020202020204" pitchFamily="34" charset="0"/>
              </a:rPr>
              <a:t> = graph1[</a:t>
            </a:r>
            <a:r>
              <a:rPr lang="en-US" altLang="zh-CN" sz="1800" dirty="0" err="1">
                <a:solidFill>
                  <a:prstClr val="black"/>
                </a:solidFill>
                <a:latin typeface="Arial" panose="020B0604020202020204" pitchFamily="34" charset="0"/>
              </a:rPr>
              <a:t>idetector</a:t>
            </a:r>
            <a:r>
              <a:rPr lang="en-US" altLang="zh-CN" sz="1800" dirty="0">
                <a:solidFill>
                  <a:prstClr val="black"/>
                </a:solidFill>
                <a:latin typeface="Arial" panose="020B0604020202020204" pitchFamily="34" charset="0"/>
              </a:rPr>
              <a:t>]-&gt;Fit(</a:t>
            </a:r>
            <a:r>
              <a:rPr lang="en-US" altLang="zh-CN" sz="1800" dirty="0">
                <a:solidFill>
                  <a:srgbClr val="A31515"/>
                </a:solidFill>
                <a:latin typeface="Arial" panose="020B0604020202020204" pitchFamily="34" charset="0"/>
              </a:rPr>
              <a:t>"pol1"</a:t>
            </a:r>
            <a:r>
              <a:rPr lang="en-US" altLang="zh-CN" sz="1800" dirty="0">
                <a:solidFill>
                  <a:prstClr val="black"/>
                </a:solidFill>
                <a:latin typeface="Arial" panose="020B0604020202020204" pitchFamily="34" charset="0"/>
              </a:rPr>
              <a:t>,</a:t>
            </a:r>
            <a:r>
              <a:rPr lang="en-US" altLang="zh-CN" sz="1800" dirty="0">
                <a:solidFill>
                  <a:srgbClr val="A31515"/>
                </a:solidFill>
                <a:latin typeface="Arial" panose="020B0604020202020204" pitchFamily="34" charset="0"/>
              </a:rPr>
              <a:t>"MS"</a:t>
            </a:r>
            <a:r>
              <a:rPr lang="en-US" altLang="zh-CN" sz="1800" dirty="0">
                <a:solidFill>
                  <a:prstClr val="black"/>
                </a:solidFill>
                <a:latin typeface="Arial" panose="020B0604020202020204" pitchFamily="34" charset="0"/>
              </a:rPr>
              <a:t>);</a:t>
            </a:r>
            <a:r>
              <a:rPr lang="en-US" altLang="zh-CN" sz="1800" dirty="0">
                <a:solidFill>
                  <a:srgbClr val="008000"/>
                </a:solidFill>
                <a:latin typeface="Arial" panose="020B0604020202020204" pitchFamily="34" charset="0"/>
              </a:rPr>
              <a:t>//"S" means the result of the fit is returned in the </a:t>
            </a:r>
            <a:r>
              <a:rPr lang="en-US" altLang="zh-CN" sz="1800" dirty="0" err="1">
                <a:solidFill>
                  <a:srgbClr val="008000"/>
                </a:solidFill>
                <a:latin typeface="Arial" panose="020B0604020202020204" pitchFamily="34" charset="0"/>
              </a:rPr>
              <a:t>TFitResultPtr</a:t>
            </a:r>
            <a:endParaRPr lang="en-US" altLang="zh-CN" sz="1800" dirty="0">
              <a:solidFill>
                <a:prstClr val="black"/>
              </a:solidFill>
              <a:latin typeface="Arial" panose="020B0604020202020204" pitchFamily="34" charset="0"/>
            </a:endParaRPr>
          </a:p>
          <a:p>
            <a:r>
              <a:rPr lang="en-US" altLang="zh-CN" sz="1800" dirty="0">
                <a:solidFill>
                  <a:srgbClr val="008000"/>
                </a:solidFill>
                <a:latin typeface="Arial" panose="020B0604020202020204" pitchFamily="34" charset="0"/>
              </a:rPr>
              <a:t>//If the option "S" is instead used, </a:t>
            </a:r>
            <a:r>
              <a:rPr lang="en-US" altLang="zh-CN" sz="1800" dirty="0" err="1">
                <a:solidFill>
                  <a:srgbClr val="008000"/>
                </a:solidFill>
                <a:latin typeface="Arial" panose="020B0604020202020204" pitchFamily="34" charset="0"/>
              </a:rPr>
              <a:t>TFitResultPtr</a:t>
            </a:r>
            <a:r>
              <a:rPr lang="en-US" altLang="zh-CN" sz="1800" dirty="0">
                <a:solidFill>
                  <a:srgbClr val="008000"/>
                </a:solidFill>
                <a:latin typeface="Arial" panose="020B0604020202020204" pitchFamily="34" charset="0"/>
              </a:rPr>
              <a:t> contains the </a:t>
            </a:r>
            <a:r>
              <a:rPr lang="en-US" altLang="zh-CN" sz="1800" dirty="0" err="1">
                <a:solidFill>
                  <a:srgbClr val="008000"/>
                </a:solidFill>
                <a:latin typeface="Arial" panose="020B0604020202020204" pitchFamily="34" charset="0"/>
              </a:rPr>
              <a:t>TFitResult</a:t>
            </a:r>
            <a:r>
              <a:rPr lang="en-US" altLang="zh-CN" sz="1800" dirty="0">
                <a:solidFill>
                  <a:srgbClr val="008000"/>
                </a:solidFill>
                <a:latin typeface="Arial" panose="020B0604020202020204" pitchFamily="34" charset="0"/>
              </a:rPr>
              <a:t> and behaves as a smart pointer to it.</a:t>
            </a:r>
            <a:endParaRPr lang="en-US" altLang="zh-CN" sz="1800" dirty="0">
              <a:solidFill>
                <a:prstClr val="black"/>
              </a:solidFill>
              <a:latin typeface="Arial" panose="020B0604020202020204" pitchFamily="34" charset="0"/>
            </a:endParaRPr>
          </a:p>
          <a:p>
            <a:r>
              <a:rPr lang="en-US" altLang="zh-CN" sz="1800" dirty="0">
                <a:solidFill>
                  <a:srgbClr val="008000"/>
                </a:solidFill>
                <a:latin typeface="Arial" panose="020B0604020202020204" pitchFamily="34" charset="0"/>
              </a:rPr>
              <a:t>//The fit parameters, error and chi2 (but not covariance matrix) can be retrieved also from the fitted function.</a:t>
            </a:r>
            <a:endParaRPr lang="en-US" altLang="zh-CN"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TH1D *</a:t>
            </a:r>
            <a:r>
              <a:rPr lang="en-US" altLang="zh-CN" sz="1800" dirty="0" err="1">
                <a:solidFill>
                  <a:prstClr val="black"/>
                </a:solidFill>
                <a:latin typeface="Arial" panose="020B0604020202020204" pitchFamily="34" charset="0"/>
              </a:rPr>
              <a:t>hint_sig</a:t>
            </a:r>
            <a:r>
              <a:rPr lang="en-US" altLang="zh-CN" sz="1800" dirty="0">
                <a:solidFill>
                  <a:prstClr val="black"/>
                </a:solidFill>
                <a:latin typeface="Arial" panose="020B0604020202020204" pitchFamily="34" charset="0"/>
              </a:rPr>
              <a:t> = </a:t>
            </a:r>
            <a:r>
              <a:rPr lang="en-US" altLang="zh-CN" sz="1800" dirty="0">
                <a:solidFill>
                  <a:srgbClr val="0000FF"/>
                </a:solidFill>
                <a:latin typeface="Arial" panose="020B0604020202020204" pitchFamily="34" charset="0"/>
              </a:rPr>
              <a:t>new</a:t>
            </a:r>
            <a:r>
              <a:rPr lang="en-US" altLang="zh-CN" sz="1800" dirty="0">
                <a:solidFill>
                  <a:prstClr val="black"/>
                </a:solidFill>
                <a:latin typeface="Arial" panose="020B0604020202020204" pitchFamily="34" charset="0"/>
              </a:rPr>
              <a:t> TH1D(</a:t>
            </a:r>
            <a:r>
              <a:rPr lang="en-US" altLang="zh-CN" sz="1800" dirty="0">
                <a:solidFill>
                  <a:srgbClr val="A31515"/>
                </a:solidFill>
                <a:latin typeface="Arial" panose="020B0604020202020204" pitchFamily="34" charset="0"/>
              </a:rPr>
              <a:t>"</a:t>
            </a:r>
            <a:r>
              <a:rPr lang="en-US" altLang="zh-CN" sz="1800" dirty="0" err="1">
                <a:solidFill>
                  <a:srgbClr val="A31515"/>
                </a:solidFill>
                <a:latin typeface="Arial" panose="020B0604020202020204" pitchFamily="34" charset="0"/>
              </a:rPr>
              <a:t>hint_sig</a:t>
            </a:r>
            <a:r>
              <a:rPr lang="en-US" altLang="zh-CN" sz="1800" dirty="0">
                <a:solidFill>
                  <a:srgbClr val="A31515"/>
                </a:solidFill>
                <a:latin typeface="Arial" panose="020B0604020202020204" pitchFamily="34" charset="0"/>
              </a:rPr>
              <a:t>"</a:t>
            </a:r>
            <a:r>
              <a:rPr lang="en-US" altLang="zh-CN" sz="1800" dirty="0">
                <a:solidFill>
                  <a:prstClr val="black"/>
                </a:solidFill>
                <a:latin typeface="Arial" panose="020B0604020202020204" pitchFamily="34" charset="0"/>
              </a:rPr>
              <a:t>, </a:t>
            </a:r>
            <a:r>
              <a:rPr lang="en-US" altLang="zh-CN" sz="1800" dirty="0">
                <a:solidFill>
                  <a:srgbClr val="A31515"/>
                </a:solidFill>
                <a:latin typeface="Arial" panose="020B0604020202020204" pitchFamily="34" charset="0"/>
              </a:rPr>
              <a:t>"Fitted exponential with </a:t>
            </a:r>
            <a:r>
              <a:rPr lang="en-US" altLang="zh-CN" sz="1800" dirty="0" err="1">
                <a:solidFill>
                  <a:srgbClr val="A31515"/>
                </a:solidFill>
                <a:latin typeface="Arial" panose="020B0604020202020204" pitchFamily="34" charset="0"/>
              </a:rPr>
              <a:t>conf.band</a:t>
            </a:r>
            <a:r>
              <a:rPr lang="en-US" altLang="zh-CN" sz="1800" dirty="0">
                <a:solidFill>
                  <a:srgbClr val="A31515"/>
                </a:solidFill>
                <a:latin typeface="Arial" panose="020B0604020202020204" pitchFamily="34" charset="0"/>
              </a:rPr>
              <a:t>"</a:t>
            </a:r>
            <a:r>
              <a:rPr lang="en-US" altLang="zh-CN" sz="1800" dirty="0">
                <a:solidFill>
                  <a:prstClr val="black"/>
                </a:solidFill>
                <a:latin typeface="Arial" panose="020B0604020202020204" pitchFamily="34" charset="0"/>
              </a:rPr>
              <a:t>, 9000, 0, 9000);</a:t>
            </a:r>
            <a:r>
              <a:rPr lang="en-US" altLang="zh-CN" sz="1800" dirty="0">
                <a:solidFill>
                  <a:srgbClr val="008000"/>
                </a:solidFill>
                <a:latin typeface="Arial" panose="020B0604020202020204" pitchFamily="34" charset="0"/>
              </a:rPr>
              <a:t>//Create a histogram to hold the confidence intervals</a:t>
            </a:r>
            <a:endParaRPr lang="en-US" altLang="zh-CN" sz="1800" dirty="0">
              <a:solidFill>
                <a:prstClr val="black"/>
              </a:solidFill>
              <a:latin typeface="Arial" panose="020B0604020202020204" pitchFamily="34" charset="0"/>
            </a:endParaRPr>
          </a:p>
          <a:p>
            <a:r>
              <a:rPr lang="en-US" altLang="zh-CN" sz="1800" dirty="0" err="1">
                <a:solidFill>
                  <a:prstClr val="black"/>
                </a:solidFill>
                <a:latin typeface="Arial" panose="020B0604020202020204" pitchFamily="34" charset="0"/>
              </a:rPr>
              <a:t>TVirtualFitter</a:t>
            </a:r>
            <a:r>
              <a:rPr lang="en-US" altLang="zh-CN" sz="1800" dirty="0">
                <a:solidFill>
                  <a:prstClr val="black"/>
                </a:solidFill>
                <a:latin typeface="Arial" panose="020B0604020202020204" pitchFamily="34" charset="0"/>
              </a:rPr>
              <a:t> * fitter = </a:t>
            </a:r>
            <a:r>
              <a:rPr lang="en-US" altLang="zh-CN" sz="1800" dirty="0" err="1">
                <a:solidFill>
                  <a:prstClr val="black"/>
                </a:solidFill>
                <a:latin typeface="Arial" panose="020B0604020202020204" pitchFamily="34" charset="0"/>
              </a:rPr>
              <a:t>TVirtualFitter</a:t>
            </a:r>
            <a:r>
              <a:rPr lang="en-US" altLang="zh-CN" sz="1800" dirty="0">
                <a:solidFill>
                  <a:prstClr val="black"/>
                </a:solidFill>
                <a:latin typeface="Arial" panose="020B0604020202020204" pitchFamily="34" charset="0"/>
              </a:rPr>
              <a:t>::</a:t>
            </a:r>
            <a:r>
              <a:rPr lang="en-US" altLang="zh-CN" sz="1800" dirty="0" err="1">
                <a:solidFill>
                  <a:prstClr val="black"/>
                </a:solidFill>
                <a:latin typeface="Arial" panose="020B0604020202020204" pitchFamily="34" charset="0"/>
              </a:rPr>
              <a:t>GetFitter</a:t>
            </a:r>
            <a:r>
              <a:rPr lang="en-US" altLang="zh-CN" sz="1800" dirty="0">
                <a:solidFill>
                  <a:prstClr val="black"/>
                </a:solidFill>
                <a:latin typeface="Arial" panose="020B0604020202020204" pitchFamily="34" charset="0"/>
              </a:rPr>
              <a:t>();</a:t>
            </a:r>
            <a:r>
              <a:rPr lang="en-US" altLang="zh-CN" sz="1800" dirty="0">
                <a:solidFill>
                  <a:srgbClr val="008000"/>
                </a:solidFill>
                <a:latin typeface="Arial" panose="020B0604020202020204" pitchFamily="34" charset="0"/>
              </a:rPr>
              <a:t>//The method </a:t>
            </a:r>
            <a:r>
              <a:rPr lang="en-US" altLang="zh-CN" sz="1800" dirty="0" err="1">
                <a:solidFill>
                  <a:srgbClr val="008000"/>
                </a:solidFill>
                <a:latin typeface="Arial" panose="020B0604020202020204" pitchFamily="34" charset="0"/>
              </a:rPr>
              <a:t>TVirtualFitter</a:t>
            </a:r>
            <a:r>
              <a:rPr lang="en-US" altLang="zh-CN" sz="1800" dirty="0">
                <a:solidFill>
                  <a:srgbClr val="008000"/>
                </a:solidFill>
                <a:latin typeface="Arial" panose="020B0604020202020204" pitchFamily="34" charset="0"/>
              </a:rPr>
              <a:t>::</a:t>
            </a:r>
            <a:r>
              <a:rPr lang="en-US" altLang="zh-CN" sz="1800" dirty="0" err="1">
                <a:solidFill>
                  <a:srgbClr val="008000"/>
                </a:solidFill>
                <a:latin typeface="Arial" panose="020B0604020202020204" pitchFamily="34" charset="0"/>
              </a:rPr>
              <a:t>GetFitter</a:t>
            </a:r>
            <a:r>
              <a:rPr lang="en-US" altLang="zh-CN" sz="1800" dirty="0">
                <a:solidFill>
                  <a:srgbClr val="008000"/>
                </a:solidFill>
                <a:latin typeface="Arial" panose="020B0604020202020204" pitchFamily="34" charset="0"/>
              </a:rPr>
              <a:t>())-&gt;Get the parameters of your fitting function after having it fitted to an histogram.</a:t>
            </a:r>
            <a:endParaRPr lang="en-US" altLang="zh-CN"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fitter-&gt;</a:t>
            </a:r>
            <a:r>
              <a:rPr lang="en-US" altLang="zh-CN" sz="1800" dirty="0" err="1">
                <a:solidFill>
                  <a:prstClr val="black"/>
                </a:solidFill>
                <a:latin typeface="Arial" panose="020B0604020202020204" pitchFamily="34" charset="0"/>
              </a:rPr>
              <a:t>GetConfidenceIntervals</a:t>
            </a:r>
            <a:r>
              <a:rPr lang="en-US" altLang="zh-CN" sz="1800" dirty="0">
                <a:solidFill>
                  <a:prstClr val="black"/>
                </a:solidFill>
                <a:latin typeface="Arial" panose="020B0604020202020204" pitchFamily="34" charset="0"/>
              </a:rPr>
              <a:t>(</a:t>
            </a:r>
            <a:r>
              <a:rPr lang="en-US" altLang="zh-CN" sz="1800" dirty="0" err="1">
                <a:solidFill>
                  <a:prstClr val="black"/>
                </a:solidFill>
                <a:latin typeface="Arial" panose="020B0604020202020204" pitchFamily="34" charset="0"/>
              </a:rPr>
              <a:t>hint_sig</a:t>
            </a:r>
            <a:r>
              <a:rPr lang="en-US" altLang="zh-CN" sz="1800" dirty="0">
                <a:solidFill>
                  <a:prstClr val="black"/>
                </a:solidFill>
                <a:latin typeface="Arial" panose="020B0604020202020204" pitchFamily="34" charset="0"/>
              </a:rPr>
              <a:t>, 0.683);</a:t>
            </a:r>
            <a:r>
              <a:rPr lang="en-US" altLang="zh-CN" sz="1800" dirty="0">
                <a:solidFill>
                  <a:srgbClr val="008000"/>
                </a:solidFill>
                <a:latin typeface="Arial" panose="020B0604020202020204" pitchFamily="34" charset="0"/>
              </a:rPr>
              <a:t>//By default the intervals are inflated using the chi2/</a:t>
            </a:r>
            <a:r>
              <a:rPr lang="en-US" altLang="zh-CN" sz="1800" dirty="0" err="1">
                <a:solidFill>
                  <a:srgbClr val="008000"/>
                </a:solidFill>
                <a:latin typeface="Arial" panose="020B0604020202020204" pitchFamily="34" charset="0"/>
              </a:rPr>
              <a:t>ndf</a:t>
            </a:r>
            <a:r>
              <a:rPr lang="en-US" altLang="zh-CN" sz="1800" dirty="0">
                <a:solidFill>
                  <a:srgbClr val="008000"/>
                </a:solidFill>
                <a:latin typeface="Arial" panose="020B0604020202020204" pitchFamily="34" charset="0"/>
              </a:rPr>
              <a:t> value of the fit if a chi2 fit is performed</a:t>
            </a:r>
            <a:endParaRPr lang="en-US" altLang="zh-CN" sz="1800" dirty="0">
              <a:solidFill>
                <a:prstClr val="black"/>
              </a:solidFill>
              <a:latin typeface="Arial" panose="020B0604020202020204" pitchFamily="34" charset="0"/>
            </a:endParaRPr>
          </a:p>
          <a:p>
            <a:r>
              <a:rPr lang="en-US" altLang="zh-CN" sz="1800" dirty="0">
                <a:solidFill>
                  <a:srgbClr val="008000"/>
                </a:solidFill>
                <a:latin typeface="Arial" panose="020B0604020202020204" pitchFamily="34" charset="0"/>
              </a:rPr>
              <a:t>//confidence interval for the colored band: 1σ confidence interval: P=0.683, 1σ confidence interval: P=0.95, 3σ confidence interval: P=0.997</a:t>
            </a:r>
            <a:endParaRPr lang="en-US" altLang="zh-CN" sz="1800" dirty="0">
              <a:solidFill>
                <a:prstClr val="black"/>
              </a:solidFill>
              <a:latin typeface="Arial" panose="020B0604020202020204" pitchFamily="34" charset="0"/>
            </a:endParaRPr>
          </a:p>
          <a:p>
            <a:r>
              <a:rPr lang="en-US" altLang="zh-CN" sz="1800" dirty="0">
                <a:solidFill>
                  <a:srgbClr val="008000"/>
                </a:solidFill>
                <a:latin typeface="Arial" panose="020B0604020202020204" pitchFamily="34" charset="0"/>
              </a:rPr>
              <a:t>//</a:t>
            </a:r>
            <a:r>
              <a:rPr lang="en-US" altLang="zh-CN" sz="1800" dirty="0" err="1">
                <a:solidFill>
                  <a:srgbClr val="008000"/>
                </a:solidFill>
                <a:latin typeface="Arial" panose="020B0604020202020204" pitchFamily="34" charset="0"/>
              </a:rPr>
              <a:t>hint_sig</a:t>
            </a:r>
            <a:r>
              <a:rPr lang="en-US" altLang="zh-CN" sz="1800" dirty="0">
                <a:solidFill>
                  <a:srgbClr val="008000"/>
                </a:solidFill>
                <a:latin typeface="Arial" panose="020B0604020202020204" pitchFamily="34" charset="0"/>
              </a:rPr>
              <a:t> will contain the CL result that you can draw on top of your fitted graph.</a:t>
            </a:r>
            <a:endParaRPr lang="en-US" altLang="zh-CN" sz="1800" dirty="0">
              <a:solidFill>
                <a:prstClr val="black"/>
              </a:solidFill>
              <a:latin typeface="Arial" panose="020B0604020202020204" pitchFamily="34" charset="0"/>
            </a:endParaRPr>
          </a:p>
          <a:p>
            <a:r>
              <a:rPr lang="en-US" altLang="zh-CN" sz="1800" dirty="0">
                <a:solidFill>
                  <a:srgbClr val="008000"/>
                </a:solidFill>
                <a:latin typeface="Arial" panose="020B0604020202020204" pitchFamily="34" charset="0"/>
              </a:rPr>
              <a:t>//where </a:t>
            </a:r>
            <a:r>
              <a:rPr lang="en-US" altLang="zh-CN" sz="1800" dirty="0" err="1">
                <a:solidFill>
                  <a:srgbClr val="008000"/>
                </a:solidFill>
                <a:latin typeface="Arial" panose="020B0604020202020204" pitchFamily="34" charset="0"/>
              </a:rPr>
              <a:t>hint_sig</a:t>
            </a:r>
            <a:r>
              <a:rPr lang="en-US" altLang="zh-CN" sz="1800" dirty="0">
                <a:solidFill>
                  <a:srgbClr val="008000"/>
                </a:solidFill>
                <a:latin typeface="Arial" panose="020B0604020202020204" pitchFamily="34" charset="0"/>
              </a:rPr>
              <a:t> will hold the errors and could superimpose it on the same canvas where you plot central values.</a:t>
            </a:r>
            <a:endParaRPr lang="en-US" altLang="zh-CN" sz="1800" dirty="0">
              <a:solidFill>
                <a:prstClr val="black"/>
              </a:solidFill>
              <a:latin typeface="Arial" panose="020B0604020202020204" pitchFamily="34" charset="0"/>
            </a:endParaRPr>
          </a:p>
          <a:p>
            <a:r>
              <a:rPr lang="en-US" altLang="zh-CN" sz="1800" dirty="0">
                <a:solidFill>
                  <a:srgbClr val="008000"/>
                </a:solidFill>
                <a:latin typeface="Arial" panose="020B0604020202020204" pitchFamily="34" charset="0"/>
              </a:rPr>
              <a:t>//The method </a:t>
            </a:r>
            <a:r>
              <a:rPr lang="en-US" altLang="zh-CN" sz="1800" dirty="0" err="1">
                <a:solidFill>
                  <a:srgbClr val="008000"/>
                </a:solidFill>
                <a:latin typeface="Arial" panose="020B0604020202020204" pitchFamily="34" charset="0"/>
              </a:rPr>
              <a:t>TVirtualFitter</a:t>
            </a:r>
            <a:r>
              <a:rPr lang="en-US" altLang="zh-CN" sz="1800" dirty="0">
                <a:solidFill>
                  <a:srgbClr val="008000"/>
                </a:solidFill>
                <a:latin typeface="Arial" panose="020B0604020202020204" pitchFamily="34" charset="0"/>
              </a:rPr>
              <a:t>::</a:t>
            </a:r>
            <a:r>
              <a:rPr lang="en-US" altLang="zh-CN" sz="1800" dirty="0" err="1">
                <a:solidFill>
                  <a:srgbClr val="008000"/>
                </a:solidFill>
                <a:latin typeface="Arial" panose="020B0604020202020204" pitchFamily="34" charset="0"/>
              </a:rPr>
              <a:t>GetFitter</a:t>
            </a:r>
            <a:r>
              <a:rPr lang="en-US" altLang="zh-CN" sz="1800" dirty="0">
                <a:solidFill>
                  <a:srgbClr val="008000"/>
                </a:solidFill>
                <a:latin typeface="Arial" panose="020B0604020202020204" pitchFamily="34" charset="0"/>
              </a:rPr>
              <a:t>())-&gt;</a:t>
            </a:r>
            <a:r>
              <a:rPr lang="en-US" altLang="zh-CN" sz="1800" dirty="0" err="1">
                <a:solidFill>
                  <a:srgbClr val="008000"/>
                </a:solidFill>
                <a:latin typeface="Arial" panose="020B0604020202020204" pitchFamily="34" charset="0"/>
              </a:rPr>
              <a:t>GetConfidenceIntervals</a:t>
            </a:r>
            <a:r>
              <a:rPr lang="en-US" altLang="zh-CN" sz="1800" dirty="0">
                <a:solidFill>
                  <a:srgbClr val="008000"/>
                </a:solidFill>
                <a:latin typeface="Arial" panose="020B0604020202020204" pitchFamily="34" charset="0"/>
              </a:rPr>
              <a:t>(</a:t>
            </a:r>
            <a:r>
              <a:rPr lang="en-US" altLang="zh-CN" sz="1800" dirty="0" err="1">
                <a:solidFill>
                  <a:srgbClr val="008000"/>
                </a:solidFill>
                <a:latin typeface="Arial" panose="020B0604020202020204" pitchFamily="34" charset="0"/>
              </a:rPr>
              <a:t>hint_sig</a:t>
            </a:r>
            <a:r>
              <a:rPr lang="en-US" altLang="zh-CN" sz="1800" dirty="0">
                <a:solidFill>
                  <a:srgbClr val="008000"/>
                </a:solidFill>
                <a:latin typeface="Arial" panose="020B0604020202020204" pitchFamily="34" charset="0"/>
              </a:rPr>
              <a:t>, 0.683 or 0.95 or 0.997) computes the confidence level of your model (fitting) function after having it fitted to an histogram.</a:t>
            </a:r>
            <a:endParaRPr lang="en-US" altLang="zh-CN" sz="1800" dirty="0">
              <a:solidFill>
                <a:prstClr val="black"/>
              </a:solidFill>
              <a:latin typeface="Arial" panose="020B0604020202020204" pitchFamily="34" charset="0"/>
            </a:endParaRPr>
          </a:p>
        </p:txBody>
      </p:sp>
    </p:spTree>
    <p:extLst>
      <p:ext uri="{BB962C8B-B14F-4D97-AF65-F5344CB8AC3E}">
        <p14:creationId xmlns:p14="http://schemas.microsoft.com/office/powerpoint/2010/main" val="152992620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2"/>
          <a:stretch>
            <a:fillRect/>
          </a:stretch>
        </p:blipFill>
        <p:spPr>
          <a:xfrm>
            <a:off x="4572000" y="3"/>
            <a:ext cx="4572000" cy="3208694"/>
          </a:xfrm>
          <a:prstGeom prst="rect">
            <a:avLst/>
          </a:prstGeom>
        </p:spPr>
      </p:pic>
      <p:sp>
        <p:nvSpPr>
          <p:cNvPr id="3" name="矩形 2"/>
          <p:cNvSpPr/>
          <p:nvPr/>
        </p:nvSpPr>
        <p:spPr>
          <a:xfrm>
            <a:off x="0" y="6027003"/>
            <a:ext cx="4973494" cy="830997"/>
          </a:xfrm>
          <a:prstGeom prst="rect">
            <a:avLst/>
          </a:prstGeom>
        </p:spPr>
        <p:txBody>
          <a:bodyPr wrap="square">
            <a:spAutoFit/>
          </a:bodyPr>
          <a:lstStyle/>
          <a:p>
            <a:pPr algn="just"/>
            <a:r>
              <a:rPr lang="en-US" altLang="zh-CN" sz="1600" dirty="0">
                <a:solidFill>
                  <a:srgbClr val="000000"/>
                </a:solidFill>
                <a:latin typeface="Times New Roman" panose="02020603050405020304" pitchFamily="18" charset="0"/>
                <a:cs typeface="Times New Roman" panose="02020603050405020304" pitchFamily="18" charset="0"/>
              </a:rPr>
              <a:t>The statistical uncertainty of the fitting parameter should be inflated by a scaling factor of </a:t>
            </a:r>
            <a:r>
              <a:rPr lang="en-US" altLang="zh-CN" sz="1600" dirty="0" err="1">
                <a:solidFill>
                  <a:srgbClr val="000000"/>
                </a:solidFill>
                <a:latin typeface="Times New Roman" panose="02020603050405020304" pitchFamily="18" charset="0"/>
                <a:cs typeface="Times New Roman" panose="02020603050405020304" pitchFamily="18" charset="0"/>
              </a:rPr>
              <a:t>sqrt</a:t>
            </a:r>
            <a:r>
              <a:rPr lang="en-US" altLang="zh-CN" sz="1600" dirty="0">
                <a:solidFill>
                  <a:srgbClr val="000000"/>
                </a:solidFill>
                <a:latin typeface="Times New Roman" panose="02020603050405020304" pitchFamily="18" charset="0"/>
                <a:cs typeface="Times New Roman" panose="02020603050405020304" pitchFamily="18" charset="0"/>
              </a:rPr>
              <a:t>(</a:t>
            </a:r>
            <a:r>
              <a:rPr lang="en-US" altLang="zh-CN" sz="1600" i="1" dirty="0">
                <a:solidFill>
                  <a:srgbClr val="000000"/>
                </a:solidFill>
                <a:latin typeface="Times New Roman" panose="02020603050405020304" pitchFamily="18" charset="0"/>
                <a:cs typeface="Times New Roman" panose="02020603050405020304" pitchFamily="18" charset="0"/>
              </a:rPr>
              <a:t>χ</a:t>
            </a:r>
            <a:r>
              <a:rPr lang="en-US" altLang="zh-CN" sz="1600" baseline="30000" dirty="0">
                <a:solidFill>
                  <a:srgbClr val="000000"/>
                </a:solidFill>
                <a:latin typeface="Times New Roman" panose="02020603050405020304" pitchFamily="18" charset="0"/>
                <a:cs typeface="Times New Roman" panose="02020603050405020304" pitchFamily="18" charset="0"/>
              </a:rPr>
              <a:t>2</a:t>
            </a:r>
            <a:r>
              <a:rPr lang="en-US" altLang="zh-CN" sz="1600" i="1" dirty="0">
                <a:solidFill>
                  <a:srgbClr val="000000"/>
                </a:solidFill>
                <a:latin typeface="Times New Roman" panose="02020603050405020304" pitchFamily="18" charset="0"/>
                <a:cs typeface="Times New Roman" panose="02020603050405020304" pitchFamily="18" charset="0"/>
              </a:rPr>
              <a:t>/ν</a:t>
            </a:r>
            <a:r>
              <a:rPr lang="en-US" altLang="zh-CN" sz="1600" dirty="0">
                <a:solidFill>
                  <a:srgbClr val="000000"/>
                </a:solidFill>
                <a:latin typeface="Times New Roman" panose="02020603050405020304" pitchFamily="18" charset="0"/>
                <a:cs typeface="Times New Roman" panose="02020603050405020304" pitchFamily="18" charset="0"/>
              </a:rPr>
              <a:t>)</a:t>
            </a:r>
          </a:p>
          <a:p>
            <a:pPr algn="just"/>
            <a:r>
              <a:rPr lang="en-US" altLang="zh-CN" sz="1600" dirty="0" err="1">
                <a:solidFill>
                  <a:srgbClr val="000000"/>
                </a:solidFill>
                <a:latin typeface="Times New Roman" panose="02020603050405020304" pitchFamily="18" charset="0"/>
                <a:cs typeface="Times New Roman" panose="02020603050405020304" pitchFamily="18" charset="0"/>
              </a:rPr>
              <a:t>Chisquare</a:t>
            </a:r>
            <a:r>
              <a:rPr lang="en-US" altLang="zh-CN" sz="1600" dirty="0">
                <a:solidFill>
                  <a:srgbClr val="000000"/>
                </a:solidFill>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number of degrees of freedom</a:t>
            </a:r>
            <a:endParaRPr lang="zh-CN" altLang="en-US" sz="1600"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a:stretch>
            <a:fillRect/>
          </a:stretch>
        </p:blipFill>
        <p:spPr>
          <a:xfrm>
            <a:off x="13648" y="3"/>
            <a:ext cx="4572000" cy="2081892"/>
          </a:xfrm>
          <a:prstGeom prst="rect">
            <a:avLst/>
          </a:prstGeom>
        </p:spPr>
      </p:pic>
      <p:pic>
        <p:nvPicPr>
          <p:cNvPr id="9" name="图片 8"/>
          <p:cNvPicPr>
            <a:picLocks noChangeAspect="1"/>
          </p:cNvPicPr>
          <p:nvPr/>
        </p:nvPicPr>
        <p:blipFill>
          <a:blip r:embed="rId4"/>
          <a:stretch>
            <a:fillRect/>
          </a:stretch>
        </p:blipFill>
        <p:spPr>
          <a:xfrm>
            <a:off x="0" y="2616870"/>
            <a:ext cx="4572000" cy="2722652"/>
          </a:xfrm>
          <a:prstGeom prst="rect">
            <a:avLst/>
          </a:prstGeom>
        </p:spPr>
      </p:pic>
      <p:pic>
        <p:nvPicPr>
          <p:cNvPr id="11" name="图片 10"/>
          <p:cNvPicPr>
            <a:picLocks noChangeAspect="1"/>
          </p:cNvPicPr>
          <p:nvPr/>
        </p:nvPicPr>
        <p:blipFill>
          <a:blip r:embed="rId5"/>
          <a:stretch>
            <a:fillRect/>
          </a:stretch>
        </p:blipFill>
        <p:spPr>
          <a:xfrm>
            <a:off x="4585648" y="3665355"/>
            <a:ext cx="4572000" cy="1633223"/>
          </a:xfrm>
          <a:prstGeom prst="rect">
            <a:avLst/>
          </a:prstGeom>
        </p:spPr>
      </p:pic>
      <p:sp>
        <p:nvSpPr>
          <p:cNvPr id="12" name="文本框 11"/>
          <p:cNvSpPr txBox="1"/>
          <p:nvPr/>
        </p:nvSpPr>
        <p:spPr>
          <a:xfrm>
            <a:off x="13648" y="2164716"/>
            <a:ext cx="1935017" cy="369332"/>
          </a:xfrm>
          <a:prstGeom prst="rect">
            <a:avLst/>
          </a:prstGeom>
          <a:noFill/>
        </p:spPr>
        <p:txBody>
          <a:bodyPr wrap="none" rtlCol="0">
            <a:spAutoFit/>
          </a:bodyPr>
          <a:lstStyle/>
          <a:p>
            <a:r>
              <a:rPr lang="en-US" altLang="zh-CN" dirty="0">
                <a:solidFill>
                  <a:srgbClr val="0070C0"/>
                </a:solidFill>
              </a:rPr>
              <a:t>Bennett_PRC2018</a:t>
            </a:r>
            <a:endParaRPr lang="en-US" dirty="0">
              <a:solidFill>
                <a:srgbClr val="0070C0"/>
              </a:solidFill>
            </a:endParaRPr>
          </a:p>
        </p:txBody>
      </p:sp>
      <p:sp>
        <p:nvSpPr>
          <p:cNvPr id="13" name="文本框 12"/>
          <p:cNvSpPr txBox="1"/>
          <p:nvPr/>
        </p:nvSpPr>
        <p:spPr>
          <a:xfrm>
            <a:off x="13648" y="5426857"/>
            <a:ext cx="2552878" cy="369332"/>
          </a:xfrm>
          <a:prstGeom prst="rect">
            <a:avLst/>
          </a:prstGeom>
          <a:noFill/>
        </p:spPr>
        <p:txBody>
          <a:bodyPr wrap="none" rtlCol="0">
            <a:spAutoFit/>
          </a:bodyPr>
          <a:lstStyle/>
          <a:p>
            <a:r>
              <a:rPr lang="en-US" altLang="zh-CN" dirty="0">
                <a:solidFill>
                  <a:srgbClr val="0070C0"/>
                </a:solidFill>
              </a:rPr>
              <a:t>Pérez-Loureiro_PRC2016</a:t>
            </a:r>
            <a:endParaRPr lang="en-US" dirty="0">
              <a:solidFill>
                <a:srgbClr val="0070C0"/>
              </a:solidFill>
            </a:endParaRPr>
          </a:p>
        </p:txBody>
      </p:sp>
      <p:sp>
        <p:nvSpPr>
          <p:cNvPr id="15" name="文本框 14"/>
          <p:cNvSpPr txBox="1"/>
          <p:nvPr/>
        </p:nvSpPr>
        <p:spPr>
          <a:xfrm>
            <a:off x="4572000" y="6488668"/>
            <a:ext cx="2038891" cy="369332"/>
          </a:xfrm>
          <a:prstGeom prst="rect">
            <a:avLst/>
          </a:prstGeom>
          <a:noFill/>
        </p:spPr>
        <p:txBody>
          <a:bodyPr wrap="none" rtlCol="0">
            <a:spAutoFit/>
          </a:bodyPr>
          <a:lstStyle/>
          <a:p>
            <a:r>
              <a:rPr lang="en-US" altLang="zh-CN" dirty="0">
                <a:solidFill>
                  <a:srgbClr val="0070C0"/>
                </a:solidFill>
              </a:rPr>
              <a:t>Glassman_PRC2019</a:t>
            </a:r>
            <a:endParaRPr lang="en-US" dirty="0">
              <a:solidFill>
                <a:srgbClr val="0070C0"/>
              </a:solidFill>
            </a:endParaRPr>
          </a:p>
        </p:txBody>
      </p:sp>
      <p:sp>
        <p:nvSpPr>
          <p:cNvPr id="16" name="文本框 15"/>
          <p:cNvSpPr txBox="1"/>
          <p:nvPr/>
        </p:nvSpPr>
        <p:spPr>
          <a:xfrm>
            <a:off x="4585648" y="3170186"/>
            <a:ext cx="2068195" cy="369332"/>
          </a:xfrm>
          <a:prstGeom prst="rect">
            <a:avLst/>
          </a:prstGeom>
          <a:noFill/>
        </p:spPr>
        <p:txBody>
          <a:bodyPr wrap="none" rtlCol="0">
            <a:spAutoFit/>
          </a:bodyPr>
          <a:lstStyle/>
          <a:p>
            <a:r>
              <a:rPr lang="en-US" altLang="zh-CN" dirty="0">
                <a:solidFill>
                  <a:srgbClr val="0070C0"/>
                </a:solidFill>
              </a:rPr>
              <a:t>Glassman_PLB2018</a:t>
            </a:r>
            <a:endParaRPr lang="en-US" dirty="0">
              <a:solidFill>
                <a:srgbClr val="0070C0"/>
              </a:solidFill>
            </a:endParaRPr>
          </a:p>
        </p:txBody>
      </p:sp>
      <p:pic>
        <p:nvPicPr>
          <p:cNvPr id="17" name="图片 16"/>
          <p:cNvPicPr>
            <a:picLocks noChangeAspect="1"/>
          </p:cNvPicPr>
          <p:nvPr/>
        </p:nvPicPr>
        <p:blipFill>
          <a:blip r:embed="rId6"/>
          <a:stretch>
            <a:fillRect/>
          </a:stretch>
        </p:blipFill>
        <p:spPr>
          <a:xfrm>
            <a:off x="4572000" y="5266107"/>
            <a:ext cx="4572000" cy="1281390"/>
          </a:xfrm>
          <a:prstGeom prst="rect">
            <a:avLst/>
          </a:prstGeom>
        </p:spPr>
      </p:pic>
    </p:spTree>
    <p:extLst>
      <p:ext uri="{BB962C8B-B14F-4D97-AF65-F5344CB8AC3E}">
        <p14:creationId xmlns:p14="http://schemas.microsoft.com/office/powerpoint/2010/main" val="73569195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588000" cy="4226457"/>
          </a:xfrm>
          <a:prstGeom prst="rect">
            <a:avLst/>
          </a:prstGeom>
        </p:spPr>
      </p:pic>
      <p:sp>
        <p:nvSpPr>
          <p:cNvPr id="3" name="矩形 2"/>
          <p:cNvSpPr/>
          <p:nvPr/>
        </p:nvSpPr>
        <p:spPr>
          <a:xfrm>
            <a:off x="468641" y="310634"/>
            <a:ext cx="2098973" cy="369332"/>
          </a:xfrm>
          <a:prstGeom prst="rect">
            <a:avLst/>
          </a:prstGeom>
        </p:spPr>
        <p:txBody>
          <a:bodyPr wrap="none">
            <a:spAutoFit/>
          </a:bodyPr>
          <a:lstStyle/>
          <a:p>
            <a:r>
              <a:rPr lang="en-US" altLang="zh-CN" dirty="0">
                <a:solidFill>
                  <a:srgbClr val="0070C0"/>
                </a:solidFill>
              </a:rPr>
              <a:t>Bennett_Thesis2016</a:t>
            </a:r>
            <a:endParaRPr lang="en-US" dirty="0">
              <a:solidFill>
                <a:srgbClr val="0070C0"/>
              </a:solidFill>
            </a:endParaRPr>
          </a:p>
        </p:txBody>
      </p:sp>
      <p:pic>
        <p:nvPicPr>
          <p:cNvPr id="5"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59858" y="4076331"/>
            <a:ext cx="4916043" cy="1232154"/>
          </a:xfrm>
          <a:prstGeom prst="rect">
            <a:avLst/>
          </a:prstGeom>
        </p:spPr>
      </p:pic>
      <p:sp>
        <p:nvSpPr>
          <p:cNvPr id="4" name="矩形 3"/>
          <p:cNvSpPr/>
          <p:nvPr/>
        </p:nvSpPr>
        <p:spPr>
          <a:xfrm>
            <a:off x="2074460" y="5380672"/>
            <a:ext cx="7069540" cy="1200329"/>
          </a:xfrm>
          <a:prstGeom prst="rect">
            <a:avLst/>
          </a:prstGeom>
        </p:spPr>
        <p:txBody>
          <a:bodyPr wrap="square">
            <a:spAutoFit/>
          </a:bodyPr>
          <a:lstStyle/>
          <a:p>
            <a:pPr algn="just"/>
            <a:r>
              <a:rPr lang="en-US" dirty="0">
                <a:latin typeface="Times New Roman" panose="02020603050405020304" pitchFamily="18" charset="0"/>
                <a:ea typeface="Calibri" panose="020F0502020204030204" pitchFamily="34" charset="0"/>
                <a:cs typeface="Times New Roman" panose="02020603050405020304" pitchFamily="18" charset="0"/>
              </a:rPr>
              <a:t>Where parameter </a:t>
            </a:r>
            <a:r>
              <a:rPr lang="en-US" i="1" dirty="0">
                <a:latin typeface="Times New Roman" panose="02020603050405020304" pitchFamily="18" charset="0"/>
                <a:ea typeface="Calibri" panose="020F0502020204030204" pitchFamily="34" charset="0"/>
                <a:cs typeface="Times New Roman" panose="02020603050405020304" pitchFamily="18" charset="0"/>
              </a:rPr>
              <a:t>N</a:t>
            </a:r>
            <a:r>
              <a:rPr lang="en-US" dirty="0">
                <a:latin typeface="Times New Roman" panose="02020603050405020304" pitchFamily="18" charset="0"/>
                <a:ea typeface="Calibri" panose="020F0502020204030204" pitchFamily="34" charset="0"/>
                <a:cs typeface="Times New Roman" panose="02020603050405020304" pitchFamily="18" charset="0"/>
              </a:rPr>
              <a:t> is the integral under the peak, </a:t>
            </a:r>
            <a:r>
              <a:rPr lang="en-US" i="1" dirty="0">
                <a:latin typeface="Times New Roman" panose="02020603050405020304" pitchFamily="18" charset="0"/>
                <a:ea typeface="Times New Roman" panose="02020603050405020304" pitchFamily="18" charset="0"/>
                <a:cs typeface="Times New Roman" panose="02020603050405020304" pitchFamily="18" charset="0"/>
              </a:rPr>
              <a:t>μ</a:t>
            </a:r>
            <a:r>
              <a:rPr lang="en-US" dirty="0">
                <a:latin typeface="Times New Roman" panose="02020603050405020304" pitchFamily="18" charset="0"/>
                <a:ea typeface="Times New Roman" panose="02020603050405020304" pitchFamily="18" charset="0"/>
                <a:cs typeface="Times New Roman" panose="02020603050405020304" pitchFamily="18" charset="0"/>
              </a:rPr>
              <a:t> is the peak centroid, and </a:t>
            </a:r>
            <a:r>
              <a:rPr lang="en-US" i="1" dirty="0">
                <a:latin typeface="Times New Roman" panose="02020603050405020304" pitchFamily="18" charset="0"/>
                <a:ea typeface="Times New Roman" panose="02020603050405020304" pitchFamily="18" charset="0"/>
                <a:cs typeface="Times New Roman" panose="02020603050405020304" pitchFamily="18" charset="0"/>
              </a:rPr>
              <a:t>σ</a:t>
            </a:r>
            <a:r>
              <a:rPr lang="en-US" dirty="0">
                <a:latin typeface="Times New Roman" panose="02020603050405020304" pitchFamily="18" charset="0"/>
                <a:ea typeface="Times New Roman" panose="02020603050405020304" pitchFamily="18" charset="0"/>
                <a:cs typeface="Times New Roman" panose="02020603050405020304" pitchFamily="18" charset="0"/>
              </a:rPr>
              <a:t> and </a:t>
            </a:r>
            <a:r>
              <a:rPr lang="en-US" i="1" dirty="0">
                <a:latin typeface="Times New Roman" panose="02020603050405020304" pitchFamily="18" charset="0"/>
                <a:ea typeface="Times New Roman" panose="02020603050405020304" pitchFamily="18" charset="0"/>
                <a:cs typeface="Times New Roman" panose="02020603050405020304" pitchFamily="18" charset="0"/>
              </a:rPr>
              <a:t>τ</a:t>
            </a:r>
            <a:r>
              <a:rPr lang="en-US" dirty="0">
                <a:latin typeface="Times New Roman" panose="02020603050405020304" pitchFamily="18" charset="0"/>
                <a:ea typeface="Times New Roman" panose="02020603050405020304" pitchFamily="18" charset="0"/>
                <a:cs typeface="Times New Roman" panose="02020603050405020304" pitchFamily="18" charset="0"/>
              </a:rPr>
              <a:t> are parameters relating to the width and symmetry of the peak. </a:t>
            </a:r>
            <a:r>
              <a:rPr lang="en-US" i="1" dirty="0">
                <a:latin typeface="Times New Roman" panose="02020603050405020304" pitchFamily="18" charset="0"/>
                <a:cs typeface="Times New Roman" panose="02020603050405020304" pitchFamily="18" charset="0"/>
              </a:rPr>
              <a:t>τ </a:t>
            </a:r>
            <a:r>
              <a:rPr lang="en-US" dirty="0">
                <a:latin typeface="Times New Roman" panose="02020603050405020304" pitchFamily="18" charset="0"/>
                <a:cs typeface="Times New Roman" panose="02020603050405020304" pitchFamily="18" charset="0"/>
              </a:rPr>
              <a:t>was fixed to a constant value of 1.44, and since peak width increases linearly with peak energy, </a:t>
            </a:r>
            <a:r>
              <a:rPr lang="en-US" i="1" dirty="0">
                <a:latin typeface="Times New Roman" panose="02020603050405020304" pitchFamily="18" charset="0"/>
                <a:cs typeface="Times New Roman" panose="02020603050405020304" pitchFamily="18" charset="0"/>
              </a:rPr>
              <a:t>σ </a:t>
            </a:r>
            <a:r>
              <a:rPr lang="en-US" dirty="0">
                <a:latin typeface="Times New Roman" panose="02020603050405020304" pitchFamily="18" charset="0"/>
                <a:cs typeface="Times New Roman" panose="02020603050405020304" pitchFamily="18" charset="0"/>
              </a:rPr>
              <a:t>was fixed to a linear fit with energy. </a:t>
            </a:r>
          </a:p>
        </p:txBody>
      </p:sp>
      <p:sp>
        <p:nvSpPr>
          <p:cNvPr id="6" name="文本框 5"/>
          <p:cNvSpPr txBox="1"/>
          <p:nvPr/>
        </p:nvSpPr>
        <p:spPr>
          <a:xfrm>
            <a:off x="6851175" y="3706999"/>
            <a:ext cx="1482201" cy="369332"/>
          </a:xfrm>
          <a:prstGeom prst="rect">
            <a:avLst/>
          </a:prstGeom>
          <a:noFill/>
        </p:spPr>
        <p:txBody>
          <a:bodyPr wrap="none" rtlCol="0">
            <a:spAutoFit/>
          </a:bodyPr>
          <a:lstStyle/>
          <a:p>
            <a:r>
              <a:rPr lang="en-US" dirty="0">
                <a:solidFill>
                  <a:schemeClr val="accent1">
                    <a:lumMod val="75000"/>
                  </a:schemeClr>
                </a:solidFill>
              </a:rPr>
              <a:t>Aaron </a:t>
            </a:r>
            <a:r>
              <a:rPr lang="en-US" altLang="zh-CN" dirty="0">
                <a:solidFill>
                  <a:schemeClr val="accent1">
                    <a:lumMod val="75000"/>
                  </a:schemeClr>
                </a:solidFill>
              </a:rPr>
              <a:t>Kruskie</a:t>
            </a:r>
            <a:endParaRPr lang="en-US" dirty="0">
              <a:solidFill>
                <a:schemeClr val="accent1">
                  <a:lumMod val="75000"/>
                </a:schemeClr>
              </a:solidFill>
            </a:endParaRPr>
          </a:p>
        </p:txBody>
      </p:sp>
    </p:spTree>
    <p:extLst>
      <p:ext uri="{BB962C8B-B14F-4D97-AF65-F5344CB8AC3E}">
        <p14:creationId xmlns:p14="http://schemas.microsoft.com/office/powerpoint/2010/main" val="284493400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453388" cy="3575713"/>
          </a:xfrm>
          <a:prstGeom prst="rect">
            <a:avLst/>
          </a:prstGeom>
        </p:spPr>
      </p:pic>
      <p:sp>
        <p:nvSpPr>
          <p:cNvPr id="3" name="矩形 2"/>
          <p:cNvSpPr/>
          <p:nvPr/>
        </p:nvSpPr>
        <p:spPr>
          <a:xfrm>
            <a:off x="4453388" y="0"/>
            <a:ext cx="4690612" cy="6124754"/>
          </a:xfrm>
          <a:prstGeom prst="rect">
            <a:avLst/>
          </a:prstGeom>
        </p:spPr>
        <p:txBody>
          <a:bodyPr wrap="square">
            <a:spAutoFit/>
          </a:bodyPr>
          <a:lstStyle/>
          <a:p>
            <a:r>
              <a:rPr lang="en-US" sz="1400" dirty="0"/>
              <a:t>Component (1), the Gaussian, is usually the main component of the peak, and in </a:t>
            </a:r>
            <a:r>
              <a:rPr lang="en-US" sz="1400" dirty="0" err="1"/>
              <a:t>Ge</a:t>
            </a:r>
            <a:r>
              <a:rPr lang="en-US" sz="1400" dirty="0"/>
              <a:t> detectors, physically arises from complete charge collection of a photoelectric event in the detector. </a:t>
            </a:r>
          </a:p>
          <a:p>
            <a:r>
              <a:rPr lang="en-US" sz="1400" b="1" dirty="0"/>
              <a:t>Component (2), the skewed Gaussian, arises from incomplete charge collection </a:t>
            </a:r>
            <a:r>
              <a:rPr lang="en-US" sz="1400" dirty="0"/>
              <a:t>, often due to "trapping" of charge at dislocations in the crystal lattice caused by impurities or neutron damage. If the detector and electronics had perfect resolution, component (1) would be a delta-function and component (2) would yield an exponential tail on the low-energy side. Convolution of this exponential tail with a Gaussian resolution function yields the functional form: </a:t>
            </a:r>
          </a:p>
          <a:p>
            <a:r>
              <a:rPr lang="en-US" sz="1400" dirty="0"/>
              <a:t>y = constant * EXP( (</a:t>
            </a:r>
            <a:r>
              <a:rPr lang="en-US" sz="1400" dirty="0" err="1"/>
              <a:t>x-c</a:t>
            </a:r>
            <a:r>
              <a:rPr lang="en-US" sz="1400" dirty="0"/>
              <a:t>)/beta ) * ERFC( (</a:t>
            </a:r>
            <a:r>
              <a:rPr lang="en-US" sz="1400" dirty="0" err="1"/>
              <a:t>x-c</a:t>
            </a:r>
            <a:r>
              <a:rPr lang="en-US" sz="1400" dirty="0"/>
              <a:t>)/(SQRT(2)*sigma) + sigma/(SQRT(2)*beta) ) </a:t>
            </a:r>
          </a:p>
          <a:p>
            <a:r>
              <a:rPr lang="en-US" sz="1400" dirty="0"/>
              <a:t>where ERFC is the complement of the error function, x is the channel number, c and sigma are the centroid and standard deviation of the Gaussian in component (1), and beta is the decay constant of the exponential. Beta now corresponds to the "skewedness" of the skewed Gaussian. </a:t>
            </a:r>
          </a:p>
          <a:p>
            <a:r>
              <a:rPr lang="en-US" sz="1400" b="1" dirty="0"/>
              <a:t>Component (3) arises mainly from Compton scattering of photons </a:t>
            </a:r>
            <a:r>
              <a:rPr lang="en-US" sz="1400" dirty="0"/>
              <a:t>INTO the detector and from escape of photoelectrons from the </a:t>
            </a:r>
            <a:r>
              <a:rPr lang="en-US" sz="1400" dirty="0" err="1"/>
              <a:t>Ge</a:t>
            </a:r>
            <a:r>
              <a:rPr lang="en-US" sz="1400" dirty="0"/>
              <a:t> crystal, which result in a slightly higher background on the low-energy side of the peak. The functional form used in gf3 is: </a:t>
            </a:r>
          </a:p>
          <a:p>
            <a:r>
              <a:rPr lang="en-US" sz="1400" dirty="0"/>
              <a:t>y = constant * ERFC( (</a:t>
            </a:r>
            <a:r>
              <a:rPr lang="en-US" sz="1400" dirty="0" err="1"/>
              <a:t>x-c</a:t>
            </a:r>
            <a:r>
              <a:rPr lang="en-US" sz="1400" dirty="0"/>
              <a:t>)/(SQRT(2)*sigma) ) </a:t>
            </a:r>
          </a:p>
          <a:p>
            <a:r>
              <a:rPr lang="en-US" sz="1400" dirty="0"/>
              <a:t>which is produced by the convolution of a step function with a Gaussian of width sigma. </a:t>
            </a:r>
          </a:p>
        </p:txBody>
      </p:sp>
      <p:sp>
        <p:nvSpPr>
          <p:cNvPr id="4" name="矩形 3"/>
          <p:cNvSpPr/>
          <p:nvPr/>
        </p:nvSpPr>
        <p:spPr>
          <a:xfrm>
            <a:off x="0" y="3965139"/>
            <a:ext cx="4572000" cy="1815882"/>
          </a:xfrm>
          <a:prstGeom prst="rect">
            <a:avLst/>
          </a:prstGeom>
        </p:spPr>
        <p:txBody>
          <a:bodyPr>
            <a:spAutoFit/>
          </a:bodyPr>
          <a:lstStyle/>
          <a:p>
            <a:r>
              <a:rPr lang="en-US" sz="1600" dirty="0"/>
              <a:t>Each peak is composed of three components: </a:t>
            </a:r>
          </a:p>
          <a:p>
            <a:r>
              <a:rPr lang="en-US" sz="1600" dirty="0"/>
              <a:t>(1) a Gaussian, </a:t>
            </a:r>
          </a:p>
          <a:p>
            <a:r>
              <a:rPr lang="en-US" sz="1600" dirty="0"/>
              <a:t>(2) a skewed Gaussian, and </a:t>
            </a:r>
          </a:p>
          <a:p>
            <a:r>
              <a:rPr lang="en-US" sz="1600" dirty="0"/>
              <a:t>(3) a smoothed step function to increase the background on the low-energy side of the peak. Components (2) and/or (3) can easily be set to zero if not required. </a:t>
            </a:r>
          </a:p>
        </p:txBody>
      </p:sp>
    </p:spTree>
    <p:extLst>
      <p:ext uri="{BB962C8B-B14F-4D97-AF65-F5344CB8AC3E}">
        <p14:creationId xmlns:p14="http://schemas.microsoft.com/office/powerpoint/2010/main" val="103049671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646331"/>
          </a:xfrm>
          <a:prstGeom prst="rect">
            <a:avLst/>
          </a:prstGeom>
        </p:spPr>
        <p:txBody>
          <a:bodyPr wrap="square">
            <a:spAutoFit/>
          </a:bodyPr>
          <a:lstStyle/>
          <a:p>
            <a:r>
              <a:rPr lang="en-US" dirty="0"/>
              <a:t>a more general model is used to fit the background where the slope on the left and</a:t>
            </a:r>
          </a:p>
          <a:p>
            <a:r>
              <a:rPr lang="en-US" dirty="0"/>
              <a:t>right side of the peak do not match</a:t>
            </a:r>
          </a:p>
        </p:txBody>
      </p:sp>
      <p:sp>
        <p:nvSpPr>
          <p:cNvPr id="4" name="矩形 3"/>
          <p:cNvSpPr/>
          <p:nvPr/>
        </p:nvSpPr>
        <p:spPr>
          <a:xfrm>
            <a:off x="0" y="5657671"/>
            <a:ext cx="6728346" cy="1200329"/>
          </a:xfrm>
          <a:prstGeom prst="rect">
            <a:avLst/>
          </a:prstGeom>
        </p:spPr>
        <p:txBody>
          <a:bodyPr wrap="square">
            <a:spAutoFit/>
          </a:bodyPr>
          <a:lstStyle/>
          <a:p>
            <a:r>
              <a:rPr lang="en-US" b="1" dirty="0" err="1">
                <a:solidFill>
                  <a:srgbClr val="FF0000"/>
                </a:solidFill>
              </a:rPr>
              <a:t>Compare_two_hist.C</a:t>
            </a:r>
            <a:endParaRPr lang="en-US" b="1" dirty="0">
              <a:solidFill>
                <a:srgbClr val="FF0000"/>
              </a:solidFill>
            </a:endParaRPr>
          </a:p>
          <a:p>
            <a:r>
              <a:rPr lang="en-US" dirty="0" err="1"/>
              <a:t>readHists</a:t>
            </a:r>
            <a:r>
              <a:rPr lang="en-US" dirty="0"/>
              <a:t>（） neutron[]  </a:t>
            </a:r>
            <a:r>
              <a:rPr lang="en-US" dirty="0" err="1"/>
              <a:t>hFit</a:t>
            </a:r>
            <a:r>
              <a:rPr lang="en-US" dirty="0"/>
              <a:t>=p1+p2+p3+bkg</a:t>
            </a:r>
          </a:p>
          <a:p>
            <a:r>
              <a:rPr lang="en-US" dirty="0" err="1"/>
              <a:t>gMin</a:t>
            </a:r>
            <a:r>
              <a:rPr lang="en-US" dirty="0"/>
              <a:t>-&gt;</a:t>
            </a:r>
            <a:r>
              <a:rPr lang="en-US" dirty="0" err="1"/>
              <a:t>SetFCN</a:t>
            </a:r>
            <a:r>
              <a:rPr lang="en-US" dirty="0"/>
              <a:t>(</a:t>
            </a:r>
            <a:r>
              <a:rPr lang="en-US" dirty="0" err="1"/>
              <a:t>fcn</a:t>
            </a:r>
            <a:r>
              <a:rPr lang="en-US" dirty="0"/>
              <a:t>) find the minimum of function </a:t>
            </a:r>
            <a:r>
              <a:rPr lang="en-US" dirty="0" err="1"/>
              <a:t>fcn</a:t>
            </a:r>
            <a:endParaRPr lang="en-US" dirty="0"/>
          </a:p>
          <a:p>
            <a:r>
              <a:rPr lang="en-US" dirty="0" err="1"/>
              <a:t>fcn</a:t>
            </a:r>
            <a:r>
              <a:rPr lang="en-US" dirty="0"/>
              <a:t> return f = </a:t>
            </a:r>
            <a:r>
              <a:rPr lang="en-US" dirty="0" err="1"/>
              <a:t>CompareHists</a:t>
            </a:r>
            <a:r>
              <a:rPr lang="en-US" dirty="0"/>
              <a:t> return </a:t>
            </a:r>
            <a:r>
              <a:rPr lang="en-US" dirty="0" err="1"/>
              <a:t>ChiSquare</a:t>
            </a:r>
            <a:r>
              <a:rPr lang="en-US" dirty="0"/>
              <a:t> of (</a:t>
            </a:r>
            <a:r>
              <a:rPr lang="en-US" dirty="0" err="1"/>
              <a:t>hFit</a:t>
            </a:r>
            <a:r>
              <a:rPr lang="en-US" dirty="0"/>
              <a:t> and </a:t>
            </a:r>
            <a:r>
              <a:rPr lang="en-US" dirty="0" err="1"/>
              <a:t>hSeGA</a:t>
            </a:r>
            <a:r>
              <a:rPr lang="en-US" dirty="0"/>
              <a:t>)</a:t>
            </a:r>
          </a:p>
        </p:txBody>
      </p:sp>
    </p:spTree>
    <p:extLst>
      <p:ext uri="{BB962C8B-B14F-4D97-AF65-F5344CB8AC3E}">
        <p14:creationId xmlns:p14="http://schemas.microsoft.com/office/powerpoint/2010/main" val="23422656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 y="0"/>
            <a:ext cx="5292000" cy="3382637"/>
          </a:xfrm>
          <a:prstGeom prst="rect">
            <a:avLst/>
          </a:prstGeom>
        </p:spPr>
      </p:pic>
      <p:pic>
        <p:nvPicPr>
          <p:cNvPr id="3" name="图片 2"/>
          <p:cNvPicPr>
            <a:picLocks noChangeAspect="1"/>
          </p:cNvPicPr>
          <p:nvPr/>
        </p:nvPicPr>
        <p:blipFill>
          <a:blip r:embed="rId3"/>
          <a:stretch>
            <a:fillRect/>
          </a:stretch>
        </p:blipFill>
        <p:spPr>
          <a:xfrm>
            <a:off x="-2" y="3382637"/>
            <a:ext cx="5292000" cy="3382636"/>
          </a:xfrm>
          <a:prstGeom prst="rect">
            <a:avLst/>
          </a:prstGeom>
        </p:spPr>
      </p:pic>
      <p:sp>
        <p:nvSpPr>
          <p:cNvPr id="4" name="矩形 3"/>
          <p:cNvSpPr/>
          <p:nvPr/>
        </p:nvSpPr>
        <p:spPr>
          <a:xfrm>
            <a:off x="5291998" y="3492906"/>
            <a:ext cx="3852002" cy="1384995"/>
          </a:xfrm>
          <a:prstGeom prst="rect">
            <a:avLst/>
          </a:prstGeom>
        </p:spPr>
        <p:txBody>
          <a:bodyPr wrap="square">
            <a:spAutoFit/>
          </a:bodyPr>
          <a:lstStyle/>
          <a:p>
            <a:r>
              <a:rPr lang="en-US" altLang="zh-CN" sz="1400" dirty="0">
                <a:latin typeface="Tahoma" panose="020B0604030504040204" pitchFamily="34" charset="0"/>
              </a:rPr>
              <a:t>total[ii]=new TF1("total","[0]*x+[1]+[2]/2/[3]*</a:t>
            </a:r>
            <a:r>
              <a:rPr lang="en-US" altLang="zh-CN" sz="1400" dirty="0" err="1">
                <a:latin typeface="Tahoma" panose="020B0604030504040204" pitchFamily="34" charset="0"/>
              </a:rPr>
              <a:t>exp</a:t>
            </a:r>
            <a:r>
              <a:rPr lang="en-US" altLang="zh-CN" sz="1400" dirty="0">
                <a:latin typeface="Tahoma" panose="020B0604030504040204" pitchFamily="34" charset="0"/>
              </a:rPr>
              <a:t>(0.5*([4]*[4]/([3]*[3]))+(x-[5])/[3])*ROOT::Math::</a:t>
            </a:r>
            <a:r>
              <a:rPr lang="en-US" altLang="zh-CN" sz="1400" dirty="0" err="1">
                <a:latin typeface="Tahoma" panose="020B0604030504040204" pitchFamily="34" charset="0"/>
              </a:rPr>
              <a:t>erfc</a:t>
            </a:r>
            <a:r>
              <a:rPr lang="en-US" altLang="zh-CN" sz="1400" dirty="0">
                <a:latin typeface="Tahoma" panose="020B0604030504040204" pitchFamily="34" charset="0"/>
              </a:rPr>
              <a:t>(1/</a:t>
            </a:r>
            <a:r>
              <a:rPr lang="en-US" altLang="zh-CN" sz="1400" dirty="0" err="1">
                <a:latin typeface="Tahoma" panose="020B0604030504040204" pitchFamily="34" charset="0"/>
              </a:rPr>
              <a:t>sqrt</a:t>
            </a:r>
            <a:r>
              <a:rPr lang="en-US" altLang="zh-CN" sz="1400" dirty="0">
                <a:latin typeface="Tahoma" panose="020B0604030504040204" pitchFamily="34" charset="0"/>
              </a:rPr>
              <a:t>(2)*([4]/[3]+(x-[5])/[4]))",</a:t>
            </a:r>
            <a:r>
              <a:rPr lang="en-US" altLang="zh-CN" sz="1400" dirty="0" err="1">
                <a:latin typeface="Tahoma" panose="020B0604030504040204" pitchFamily="34" charset="0"/>
              </a:rPr>
              <a:t>peakx</a:t>
            </a:r>
            <a:r>
              <a:rPr lang="en-US" altLang="zh-CN" sz="1400" dirty="0">
                <a:latin typeface="Tahoma" panose="020B0604030504040204" pitchFamily="34" charset="0"/>
              </a:rPr>
              <a:t>[ii]-</a:t>
            </a:r>
            <a:r>
              <a:rPr lang="en-US" altLang="zh-CN" sz="1400" dirty="0" err="1">
                <a:latin typeface="Tahoma" panose="020B0604030504040204" pitchFamily="34" charset="0"/>
              </a:rPr>
              <a:t>gaplow,peakx</a:t>
            </a:r>
            <a:r>
              <a:rPr lang="en-US" altLang="zh-CN" sz="1400" dirty="0">
                <a:latin typeface="Tahoma" panose="020B0604030504040204" pitchFamily="34" charset="0"/>
              </a:rPr>
              <a:t>[ii]+</a:t>
            </a:r>
            <a:r>
              <a:rPr lang="en-US" altLang="zh-CN" sz="1400" dirty="0" err="1">
                <a:latin typeface="Tahoma" panose="020B0604030504040204" pitchFamily="34" charset="0"/>
              </a:rPr>
              <a:t>gaphigh</a:t>
            </a:r>
            <a:r>
              <a:rPr lang="en-US" altLang="zh-CN" sz="1400" dirty="0">
                <a:latin typeface="Tahoma" panose="020B0604030504040204" pitchFamily="34" charset="0"/>
              </a:rPr>
              <a:t>);//</a:t>
            </a:r>
          </a:p>
        </p:txBody>
      </p:sp>
      <p:sp>
        <p:nvSpPr>
          <p:cNvPr id="5" name="矩形 4"/>
          <p:cNvSpPr/>
          <p:nvPr/>
        </p:nvSpPr>
        <p:spPr>
          <a:xfrm>
            <a:off x="5291998" y="0"/>
            <a:ext cx="3852002" cy="1384995"/>
          </a:xfrm>
          <a:prstGeom prst="rect">
            <a:avLst/>
          </a:prstGeom>
        </p:spPr>
        <p:txBody>
          <a:bodyPr wrap="square">
            <a:spAutoFit/>
          </a:bodyPr>
          <a:lstStyle/>
          <a:p>
            <a:r>
              <a:rPr lang="en-US" altLang="zh-CN" sz="1400" dirty="0">
                <a:latin typeface="Tahoma" panose="020B0604030504040204" pitchFamily="34" charset="0"/>
              </a:rPr>
              <a:t>total[ii]=new TF1("total","[0]*x+[1]+[2]/2/[3]*</a:t>
            </a:r>
            <a:r>
              <a:rPr lang="en-US" altLang="zh-CN" sz="1400" dirty="0" err="1">
                <a:latin typeface="Tahoma" panose="020B0604030504040204" pitchFamily="34" charset="0"/>
              </a:rPr>
              <a:t>exp</a:t>
            </a:r>
            <a:r>
              <a:rPr lang="en-US" altLang="zh-CN" sz="1400" dirty="0">
                <a:latin typeface="Tahoma" panose="020B0604030504040204" pitchFamily="34" charset="0"/>
              </a:rPr>
              <a:t>(0.5*([4]*[4]/([3]*[3]))-(x-[5])/[3])*ROOT::Math::</a:t>
            </a:r>
            <a:r>
              <a:rPr lang="en-US" altLang="zh-CN" sz="1400" dirty="0" err="1">
                <a:latin typeface="Tahoma" panose="020B0604030504040204" pitchFamily="34" charset="0"/>
              </a:rPr>
              <a:t>erfc</a:t>
            </a:r>
            <a:r>
              <a:rPr lang="en-US" altLang="zh-CN" sz="1400" dirty="0">
                <a:latin typeface="Tahoma" panose="020B0604030504040204" pitchFamily="34" charset="0"/>
              </a:rPr>
              <a:t>(1/</a:t>
            </a:r>
            <a:r>
              <a:rPr lang="en-US" altLang="zh-CN" sz="1400" dirty="0" err="1">
                <a:latin typeface="Tahoma" panose="020B0604030504040204" pitchFamily="34" charset="0"/>
              </a:rPr>
              <a:t>sqrt</a:t>
            </a:r>
            <a:r>
              <a:rPr lang="en-US" altLang="zh-CN" sz="1400" dirty="0">
                <a:latin typeface="Tahoma" panose="020B0604030504040204" pitchFamily="34" charset="0"/>
              </a:rPr>
              <a:t>(2)*([4]/[3]-(x-[5])/[4]))",</a:t>
            </a:r>
            <a:r>
              <a:rPr lang="en-US" altLang="zh-CN" sz="1400" dirty="0" err="1">
                <a:latin typeface="Tahoma" panose="020B0604030504040204" pitchFamily="34" charset="0"/>
              </a:rPr>
              <a:t>peakx</a:t>
            </a:r>
            <a:r>
              <a:rPr lang="en-US" altLang="zh-CN" sz="1400" dirty="0">
                <a:latin typeface="Tahoma" panose="020B0604030504040204" pitchFamily="34" charset="0"/>
              </a:rPr>
              <a:t>[ii]-</a:t>
            </a:r>
            <a:r>
              <a:rPr lang="en-US" altLang="zh-CN" sz="1400" dirty="0" err="1">
                <a:latin typeface="Tahoma" panose="020B0604030504040204" pitchFamily="34" charset="0"/>
              </a:rPr>
              <a:t>gaplow,peakx</a:t>
            </a:r>
            <a:r>
              <a:rPr lang="en-US" altLang="zh-CN" sz="1400" dirty="0">
                <a:latin typeface="Tahoma" panose="020B0604030504040204" pitchFamily="34" charset="0"/>
              </a:rPr>
              <a:t>[ii]+</a:t>
            </a:r>
            <a:r>
              <a:rPr lang="en-US" altLang="zh-CN" sz="1400" dirty="0" err="1">
                <a:latin typeface="Tahoma" panose="020B0604030504040204" pitchFamily="34" charset="0"/>
              </a:rPr>
              <a:t>gaphigh</a:t>
            </a:r>
            <a:r>
              <a:rPr lang="en-US" altLang="zh-CN" sz="1400" dirty="0">
                <a:latin typeface="Tahoma" panose="020B0604030504040204" pitchFamily="34" charset="0"/>
              </a:rPr>
              <a:t>);//</a:t>
            </a:r>
          </a:p>
        </p:txBody>
      </p:sp>
      <p:pic>
        <p:nvPicPr>
          <p:cNvPr id="6" name="图片 5"/>
          <p:cNvPicPr>
            <a:picLocks noChangeAspect="1"/>
          </p:cNvPicPr>
          <p:nvPr/>
        </p:nvPicPr>
        <p:blipFill rotWithShape="1">
          <a:blip r:embed="rId4"/>
          <a:srcRect t="15257" r="19529" b="48064"/>
          <a:stretch/>
        </p:blipFill>
        <p:spPr>
          <a:xfrm>
            <a:off x="5291998" y="1384995"/>
            <a:ext cx="3775441" cy="1194875"/>
          </a:xfrm>
          <a:prstGeom prst="rect">
            <a:avLst/>
          </a:prstGeom>
        </p:spPr>
      </p:pic>
      <p:pic>
        <p:nvPicPr>
          <p:cNvPr id="7" name="图片 6"/>
          <p:cNvPicPr>
            <a:picLocks noChangeAspect="1"/>
          </p:cNvPicPr>
          <p:nvPr/>
        </p:nvPicPr>
        <p:blipFill rotWithShape="1">
          <a:blip r:embed="rId4"/>
          <a:srcRect t="15257" r="19529" b="48064"/>
          <a:stretch/>
        </p:blipFill>
        <p:spPr>
          <a:xfrm>
            <a:off x="5291997" y="4877901"/>
            <a:ext cx="3775441" cy="1194875"/>
          </a:xfrm>
          <a:prstGeom prst="rect">
            <a:avLst/>
          </a:prstGeom>
        </p:spPr>
      </p:pic>
      <p:cxnSp>
        <p:nvCxnSpPr>
          <p:cNvPr id="9" name="直接连接符 8"/>
          <p:cNvCxnSpPr/>
          <p:nvPr/>
        </p:nvCxnSpPr>
        <p:spPr>
          <a:xfrm>
            <a:off x="8253412" y="5102533"/>
            <a:ext cx="0" cy="10764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296275" y="5707370"/>
            <a:ext cx="0" cy="10764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204189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5295331" cy="3384766"/>
          </a:xfrm>
          <a:prstGeom prst="rect">
            <a:avLst/>
          </a:prstGeom>
        </p:spPr>
      </p:pic>
      <p:pic>
        <p:nvPicPr>
          <p:cNvPr id="4" name="图片 3"/>
          <p:cNvPicPr>
            <a:picLocks noChangeAspect="1"/>
          </p:cNvPicPr>
          <p:nvPr/>
        </p:nvPicPr>
        <p:blipFill>
          <a:blip r:embed="rId3"/>
          <a:stretch>
            <a:fillRect/>
          </a:stretch>
        </p:blipFill>
        <p:spPr>
          <a:xfrm>
            <a:off x="0" y="3473234"/>
            <a:ext cx="5295331" cy="3384766"/>
          </a:xfrm>
          <a:prstGeom prst="rect">
            <a:avLst/>
          </a:prstGeom>
        </p:spPr>
      </p:pic>
      <p:cxnSp>
        <p:nvCxnSpPr>
          <p:cNvPr id="6" name="直接箭头连接符 5"/>
          <p:cNvCxnSpPr/>
          <p:nvPr/>
        </p:nvCxnSpPr>
        <p:spPr>
          <a:xfrm>
            <a:off x="218364" y="2702257"/>
            <a:ext cx="0" cy="14739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18364" y="3254570"/>
            <a:ext cx="944426" cy="369332"/>
          </a:xfrm>
          <a:prstGeom prst="rect">
            <a:avLst/>
          </a:prstGeom>
          <a:noFill/>
        </p:spPr>
        <p:txBody>
          <a:bodyPr wrap="none" rtlCol="0">
            <a:spAutoFit/>
          </a:bodyPr>
          <a:lstStyle/>
          <a:p>
            <a:r>
              <a:rPr lang="en-US" dirty="0"/>
              <a:t>Zoom in</a:t>
            </a:r>
          </a:p>
        </p:txBody>
      </p:sp>
      <p:sp>
        <p:nvSpPr>
          <p:cNvPr id="9" name="文本框 8"/>
          <p:cNvSpPr txBox="1"/>
          <p:nvPr/>
        </p:nvSpPr>
        <p:spPr>
          <a:xfrm>
            <a:off x="6048375" y="6457950"/>
            <a:ext cx="2015295" cy="369332"/>
          </a:xfrm>
          <a:prstGeom prst="rect">
            <a:avLst/>
          </a:prstGeom>
          <a:noFill/>
        </p:spPr>
        <p:txBody>
          <a:bodyPr wrap="none" rtlCol="0">
            <a:spAutoFit/>
          </a:bodyPr>
          <a:lstStyle/>
          <a:p>
            <a:r>
              <a:rPr lang="en-US" dirty="0"/>
              <a:t>Glassman_PLB2018</a:t>
            </a:r>
          </a:p>
        </p:txBody>
      </p:sp>
      <p:sp>
        <p:nvSpPr>
          <p:cNvPr id="2" name="矩形 1"/>
          <p:cNvSpPr/>
          <p:nvPr/>
        </p:nvSpPr>
        <p:spPr>
          <a:xfrm>
            <a:off x="5295331" y="4383107"/>
            <a:ext cx="3534770" cy="923330"/>
          </a:xfrm>
          <a:prstGeom prst="rect">
            <a:avLst/>
          </a:prstGeom>
        </p:spPr>
        <p:txBody>
          <a:bodyPr wrap="square">
            <a:spAutoFit/>
          </a:bodyPr>
          <a:lstStyle/>
          <a:p>
            <a:r>
              <a:rPr lang="en-US" dirty="0">
                <a:solidFill>
                  <a:srgbClr val="A31515"/>
                </a:solidFill>
                <a:latin typeface="Tahoma" panose="020B0604030504040204" pitchFamily="34" charset="0"/>
              </a:rPr>
              <a:t>D:/X/Geant4PKU/first-build/ExG4_26PD3_409.roo</a:t>
            </a:r>
            <a:r>
              <a:rPr lang="en-US" altLang="zh-CN" dirty="0">
                <a:solidFill>
                  <a:srgbClr val="A31515"/>
                </a:solidFill>
                <a:latin typeface="Tahoma" panose="020B0604030504040204" pitchFamily="34" charset="0"/>
              </a:rPr>
              <a:t>t</a:t>
            </a:r>
          </a:p>
          <a:p>
            <a:r>
              <a:rPr lang="en-US" dirty="0">
                <a:solidFill>
                  <a:srgbClr val="A31515"/>
                </a:solidFill>
                <a:latin typeface="Tahoma" panose="020B0604030504040204" pitchFamily="34" charset="0"/>
              </a:rPr>
              <a:t>Gausnerfcpol1_peakfit.C</a:t>
            </a:r>
          </a:p>
        </p:txBody>
      </p:sp>
      <p:sp>
        <p:nvSpPr>
          <p:cNvPr id="10" name="矩形 9"/>
          <p:cNvSpPr/>
          <p:nvPr/>
        </p:nvSpPr>
        <p:spPr>
          <a:xfrm>
            <a:off x="6703652" y="5366059"/>
            <a:ext cx="2440348" cy="830997"/>
          </a:xfrm>
          <a:prstGeom prst="rect">
            <a:avLst/>
          </a:prstGeom>
        </p:spPr>
        <p:txBody>
          <a:bodyPr wrap="none">
            <a:spAutoFit/>
          </a:bodyPr>
          <a:lstStyle/>
          <a:p>
            <a:r>
              <a:rPr lang="en-US" altLang="zh-CN" sz="1600" dirty="0">
                <a:solidFill>
                  <a:srgbClr val="0070C0"/>
                </a:solidFill>
              </a:rPr>
              <a:t>Bennett_PRC2018</a:t>
            </a:r>
          </a:p>
          <a:p>
            <a:r>
              <a:rPr lang="en-US" altLang="zh-CN" sz="1600" dirty="0">
                <a:solidFill>
                  <a:srgbClr val="0070C0"/>
                </a:solidFill>
              </a:rPr>
              <a:t>Pérez-Loureiro_PRC2016</a:t>
            </a:r>
            <a:endParaRPr lang="en-US" sz="1600" dirty="0">
              <a:solidFill>
                <a:srgbClr val="0070C0"/>
              </a:solidFill>
            </a:endParaRPr>
          </a:p>
          <a:p>
            <a:r>
              <a:rPr lang="en-US" altLang="zh-CN" sz="1600" dirty="0"/>
              <a:t>cannot reproduce the peak</a:t>
            </a:r>
            <a:endParaRPr lang="en-US" sz="1600" dirty="0"/>
          </a:p>
        </p:txBody>
      </p:sp>
    </p:spTree>
    <p:extLst>
      <p:ext uri="{BB962C8B-B14F-4D97-AF65-F5344CB8AC3E}">
        <p14:creationId xmlns:p14="http://schemas.microsoft.com/office/powerpoint/2010/main" val="85857287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文本框 1"/>
              <p:cNvSpPr txBox="1"/>
              <p:nvPr/>
            </p:nvSpPr>
            <p:spPr>
              <a:xfrm>
                <a:off x="244940" y="827304"/>
                <a:ext cx="5186869"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a:rPr lang="en-US" i="1">
                              <a:solidFill>
                                <a:srgbClr val="0000FF"/>
                              </a:solidFill>
                              <a:latin typeface="Cambria Math" panose="02040503050406030204" pitchFamily="18" charset="0"/>
                              <a:ea typeface="Cambria Math" panose="02040503050406030204" pitchFamily="18" charset="0"/>
                            </a:rPr>
                            <m:t>𝜎</m:t>
                          </m:r>
                          <m:r>
                            <m:rPr>
                              <m:nor/>
                            </m:rPr>
                            <a:rPr lang="en-US" dirty="0">
                              <a:solidFill>
                                <a:srgbClr val="0000FF"/>
                              </a:solidFill>
                            </a:rPr>
                            <m:t> </m:t>
                          </m:r>
                        </m:num>
                        <m:den>
                          <m:r>
                            <a:rPr lang="en-US" b="0" i="1" smtClean="0">
                              <a:solidFill>
                                <a:srgbClr val="0000FF"/>
                              </a:solidFill>
                              <a:latin typeface="Cambria Math" panose="02040503050406030204" pitchFamily="18" charset="0"/>
                              <a:ea typeface="Cambria Math" panose="02040503050406030204" pitchFamily="18" charset="0"/>
                            </a:rPr>
                            <m:t>𝜏</m:t>
                          </m:r>
                        </m:den>
                      </m:f>
                      <m:rad>
                        <m:radPr>
                          <m:degHide m:val="on"/>
                          <m:ctrlPr>
                            <a:rPr lang="en-US" b="0" i="1" smtClean="0">
                              <a:solidFill>
                                <a:srgbClr val="0000FF"/>
                              </a:solidFill>
                              <a:latin typeface="Cambria Math" panose="02040503050406030204" pitchFamily="18" charset="0"/>
                            </a:rPr>
                          </m:ctrlPr>
                        </m:radPr>
                        <m:deg/>
                        <m:e>
                          <m:f>
                            <m:fPr>
                              <m:ctrlPr>
                                <a:rPr lang="en-US" b="0" i="1" smtClean="0">
                                  <a:solidFill>
                                    <a:srgbClr val="0000FF"/>
                                  </a:solidFill>
                                  <a:latin typeface="Cambria Math" panose="02040503050406030204" pitchFamily="18" charset="0"/>
                                </a:rPr>
                              </m:ctrlPr>
                            </m:fPr>
                            <m:num>
                              <m:r>
                                <a:rPr lang="en-US" b="0" i="1" smtClean="0">
                                  <a:solidFill>
                                    <a:srgbClr val="0000FF"/>
                                  </a:solidFill>
                                  <a:latin typeface="Cambria Math" panose="02040503050406030204" pitchFamily="18" charset="0"/>
                                  <a:ea typeface="Cambria Math" panose="02040503050406030204" pitchFamily="18" charset="0"/>
                                </a:rPr>
                                <m:t>𝜋</m:t>
                              </m:r>
                            </m:num>
                            <m:den>
                              <m:r>
                                <a:rPr lang="en-US" b="0" i="1" smtClean="0">
                                  <a:solidFill>
                                    <a:srgbClr val="0000FF"/>
                                  </a:solidFill>
                                  <a:latin typeface="Cambria Math" panose="02040503050406030204" pitchFamily="18" charset="0"/>
                                </a:rPr>
                                <m:t>2</m:t>
                              </m:r>
                            </m:den>
                          </m:f>
                        </m:e>
                      </m:rad>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b="0" i="1" smtClean="0">
                                  <a:solidFill>
                                    <a:srgbClr val="FF0000"/>
                                  </a:solidFill>
                                  <a:latin typeface="Cambria Math" panose="02040503050406030204" pitchFamily="18" charset="0"/>
                                </a:rPr>
                              </m:ctrlPr>
                            </m:sSupPr>
                            <m:e>
                              <m:d>
                                <m:dPr>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ea typeface="Cambria Math" panose="02040503050406030204" pitchFamily="18" charset="0"/>
                                        </a:rPr>
                                        <m:t>𝜎</m:t>
                                      </m:r>
                                    </m:num>
                                    <m:den>
                                      <m:r>
                                        <a:rPr lang="en-US" b="0" i="1" smtClean="0">
                                          <a:solidFill>
                                            <a:srgbClr val="FF0000"/>
                                          </a:solidFill>
                                          <a:latin typeface="Cambria Math" panose="02040503050406030204" pitchFamily="18" charset="0"/>
                                          <a:ea typeface="Cambria Math" panose="02040503050406030204" pitchFamily="18" charset="0"/>
                                        </a:rPr>
                                        <m:t>𝜏</m:t>
                                      </m:r>
                                    </m:den>
                                  </m:f>
                                </m:e>
                              </m:d>
                            </m:e>
                            <m:sup>
                              <m:r>
                                <a:rPr lang="en-US" b="0" i="1" smtClean="0">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ea typeface="Cambria Math" panose="02040503050406030204" pitchFamily="18" charset="0"/>
                                </a:rPr>
                                <m:t>𝜇</m:t>
                              </m:r>
                            </m:num>
                            <m:den>
                              <m:r>
                                <a:rPr lang="en-US" b="0" i="1" smtClean="0">
                                  <a:solidFill>
                                    <a:srgbClr val="FF0000"/>
                                  </a:solidFill>
                                  <a:latin typeface="Cambria Math" panose="02040503050406030204" pitchFamily="18" charset="0"/>
                                  <a:ea typeface="Cambria Math" panose="02040503050406030204" pitchFamily="18" charset="0"/>
                                </a:rPr>
                                <m:t>𝜏</m:t>
                              </m:r>
                            </m:den>
                          </m:f>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zh-CN" altLang="en-US" i="1" smtClean="0">
                                      <a:solidFill>
                                        <a:srgbClr val="FF0000"/>
                                      </a:solidFill>
                                      <a:latin typeface="Cambria Math" panose="02040503050406030204" pitchFamily="18" charset="0"/>
                                      <a:ea typeface="Cambria Math" panose="02040503050406030204" pitchFamily="18" charset="0"/>
                                    </a:rPr>
                                    <m:t>𝜎</m:t>
                                  </m:r>
                                </m:num>
                                <m:den>
                                  <m:r>
                                    <a:rPr lang="zh-CN" altLang="en-US" i="1" smtClean="0">
                                      <a:solidFill>
                                        <a:srgbClr val="FF0000"/>
                                      </a:solidFill>
                                      <a:latin typeface="Cambria Math" panose="02040503050406030204" pitchFamily="18" charset="0"/>
                                      <a:ea typeface="Cambria Math" panose="02040503050406030204" pitchFamily="18" charset="0"/>
                                    </a:rPr>
                                    <m:t>𝜏</m:t>
                                  </m:r>
                                </m:den>
                              </m:f>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zh-CN" altLang="en-US" b="0" i="1" smtClean="0">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2" name="文本框 1"/>
              <p:cNvSpPr txBox="1">
                <a:spLocks noRot="1" noChangeAspect="1" noMove="1" noResize="1" noEditPoints="1" noAdjustHandles="1" noChangeArrowheads="1" noChangeShapeType="1" noTextEdit="1"/>
              </p:cNvSpPr>
              <p:nvPr/>
            </p:nvSpPr>
            <p:spPr>
              <a:xfrm>
                <a:off x="244940" y="827304"/>
                <a:ext cx="5186869" cy="616387"/>
              </a:xfrm>
              <a:prstGeom prst="rect">
                <a:avLst/>
              </a:prstGeom>
              <a:blipFill rotWithShape="0">
                <a:blip r:embed="rId2"/>
                <a:stretch>
                  <a:fillRect/>
                </a:stretch>
              </a:blipFill>
            </p:spPr>
            <p:txBody>
              <a:bodyPr/>
              <a:lstStyle/>
              <a:p>
                <a:r>
                  <a:rPr lang="en-US">
                    <a:noFill/>
                  </a:rPr>
                  <a:t> </a:t>
                </a:r>
              </a:p>
            </p:txBody>
          </p:sp>
        </mc:Fallback>
      </mc:AlternateContent>
      <p:sp>
        <p:nvSpPr>
          <p:cNvPr id="3" name="矩形 2"/>
          <p:cNvSpPr/>
          <p:nvPr/>
        </p:nvSpPr>
        <p:spPr>
          <a:xfrm>
            <a:off x="6686684" y="180973"/>
            <a:ext cx="875753" cy="646331"/>
          </a:xfrm>
          <a:prstGeom prst="rect">
            <a:avLst/>
          </a:prstGeom>
        </p:spPr>
        <p:txBody>
          <a:bodyPr wrap="none">
            <a:spAutoFit/>
          </a:bodyPr>
          <a:lstStyle/>
          <a:p>
            <a:r>
              <a:rPr lang="en-US" dirty="0" err="1"/>
              <a:t>Brent.C</a:t>
            </a:r>
            <a:endParaRPr lang="en-US" dirty="0"/>
          </a:p>
          <a:p>
            <a:r>
              <a:rPr lang="en-US" dirty="0"/>
              <a:t>EMG.C</a:t>
            </a:r>
          </a:p>
        </p:txBody>
      </p:sp>
      <p:sp>
        <p:nvSpPr>
          <p:cNvPr id="4" name="矩形 3"/>
          <p:cNvSpPr/>
          <p:nvPr/>
        </p:nvSpPr>
        <p:spPr>
          <a:xfrm>
            <a:off x="0" y="42474"/>
            <a:ext cx="9144000" cy="646331"/>
          </a:xfrm>
          <a:prstGeom prst="rect">
            <a:avLst/>
          </a:prstGeom>
        </p:spPr>
        <p:txBody>
          <a:bodyPr wrap="square">
            <a:spAutoFit/>
          </a:bodyPr>
          <a:lstStyle/>
          <a:p>
            <a:r>
              <a:rPr lang="en-US" dirty="0">
                <a:solidFill>
                  <a:srgbClr val="A31515"/>
                </a:solidFill>
                <a:latin typeface="Tahoma" panose="020B0604030504040204" pitchFamily="34" charset="0"/>
              </a:rPr>
              <a:t>[0]*[3]/[1]*1.2533*</a:t>
            </a:r>
            <a:r>
              <a:rPr lang="en-US" dirty="0" err="1">
                <a:solidFill>
                  <a:srgbClr val="A31515"/>
                </a:solidFill>
                <a:latin typeface="Tahoma" panose="020B0604030504040204" pitchFamily="34" charset="0"/>
              </a:rPr>
              <a:t>TMath</a:t>
            </a:r>
            <a:r>
              <a:rPr lang="en-US" dirty="0">
                <a:solidFill>
                  <a:srgbClr val="A31515"/>
                </a:solidFill>
                <a:latin typeface="Tahoma" panose="020B0604030504040204" pitchFamily="34" charset="0"/>
              </a:rPr>
              <a:t>::</a:t>
            </a:r>
            <a:r>
              <a:rPr lang="en-US" dirty="0" err="1">
                <a:solidFill>
                  <a:srgbClr val="A31515"/>
                </a:solidFill>
                <a:latin typeface="Tahoma" panose="020B0604030504040204" pitchFamily="34" charset="0"/>
              </a:rPr>
              <a:t>Exp</a:t>
            </a:r>
            <a:r>
              <a:rPr lang="en-US" dirty="0">
                <a:solidFill>
                  <a:srgbClr val="A31515"/>
                </a:solidFill>
                <a:latin typeface="Tahoma" panose="020B0604030504040204" pitchFamily="34" charset="0"/>
              </a:rPr>
              <a:t>(0.5*([3]*[3]/[1]/[1])+(x-[2])/[1])*</a:t>
            </a:r>
            <a:r>
              <a:rPr lang="en-US" dirty="0" err="1">
                <a:solidFill>
                  <a:srgbClr val="A31515"/>
                </a:solidFill>
                <a:latin typeface="Tahoma" panose="020B0604030504040204" pitchFamily="34" charset="0"/>
              </a:rPr>
              <a:t>TMath</a:t>
            </a:r>
            <a:r>
              <a:rPr lang="en-US" dirty="0">
                <a:solidFill>
                  <a:srgbClr val="A31515"/>
                </a:solidFill>
                <a:latin typeface="Tahoma" panose="020B0604030504040204" pitchFamily="34" charset="0"/>
              </a:rPr>
              <a:t>::</a:t>
            </a:r>
            <a:r>
              <a:rPr lang="en-US" dirty="0" err="1">
                <a:solidFill>
                  <a:srgbClr val="A31515"/>
                </a:solidFill>
                <a:latin typeface="Tahoma" panose="020B0604030504040204" pitchFamily="34" charset="0"/>
              </a:rPr>
              <a:t>Erfc</a:t>
            </a:r>
            <a:r>
              <a:rPr lang="en-US" dirty="0">
                <a:solidFill>
                  <a:srgbClr val="A31515"/>
                </a:solidFill>
                <a:latin typeface="Tahoma" panose="020B0604030504040204" pitchFamily="34" charset="0"/>
              </a:rPr>
              <a:t>(1/1.414*([3]/[1]+(x-[2])/[3]))</a:t>
            </a:r>
          </a:p>
        </p:txBody>
      </p:sp>
      <p:sp>
        <p:nvSpPr>
          <p:cNvPr id="7" name="矩形 6"/>
          <p:cNvSpPr/>
          <p:nvPr/>
        </p:nvSpPr>
        <p:spPr>
          <a:xfrm>
            <a:off x="6071822" y="965803"/>
            <a:ext cx="2377574" cy="369332"/>
          </a:xfrm>
          <a:prstGeom prst="rect">
            <a:avLst/>
          </a:prstGeom>
        </p:spPr>
        <p:txBody>
          <a:bodyPr wrap="none">
            <a:spAutoFit/>
          </a:bodyPr>
          <a:lstStyle/>
          <a:p>
            <a:r>
              <a:rPr lang="el-GR" dirty="0"/>
              <a:t>[0]-N, [1]-τ, [2]-μ, [3]-σ,</a:t>
            </a:r>
            <a:endParaRPr lang="en-US" dirty="0"/>
          </a:p>
        </p:txBody>
      </p:sp>
      <p:sp>
        <p:nvSpPr>
          <p:cNvPr id="8" name="矩形 7"/>
          <p:cNvSpPr/>
          <p:nvPr/>
        </p:nvSpPr>
        <p:spPr>
          <a:xfrm>
            <a:off x="0" y="1720689"/>
            <a:ext cx="9144000" cy="1354217"/>
          </a:xfrm>
          <a:prstGeom prst="rect">
            <a:avLst/>
          </a:prstGeom>
        </p:spPr>
        <p:txBody>
          <a:bodyPr wrap="square">
            <a:spAutoFit/>
          </a:bodyPr>
          <a:lstStyle/>
          <a:p>
            <a:r>
              <a:rPr lang="en-US" sz="1600" dirty="0">
                <a:solidFill>
                  <a:srgbClr val="0000FF"/>
                </a:solidFill>
                <a:latin typeface="Tahoma" panose="020B0604030504040204" pitchFamily="34" charset="0"/>
                <a:ea typeface="Tahoma" panose="020B0604030504040204" pitchFamily="34" charset="0"/>
                <a:cs typeface="Tahoma" panose="020B0604030504040204" pitchFamily="34" charset="0"/>
              </a:rPr>
              <a:t>float</a:t>
            </a:r>
            <a:r>
              <a:rPr lang="en-US" sz="1600" dirty="0">
                <a:solidFill>
                  <a:prstClr val="black"/>
                </a:solidFill>
                <a:latin typeface="Tahoma" panose="020B0604030504040204" pitchFamily="34" charset="0"/>
                <a:ea typeface="Tahoma" panose="020B0604030504040204" pitchFamily="34" charset="0"/>
                <a:cs typeface="Tahoma" panose="020B0604030504040204" pitchFamily="34" charset="0"/>
              </a:rPr>
              <a:t> sigSQ0[13] = {0.0145,            0.0161,  0.0179,  0.0153,  0.0179,  0.0164,  0.0139,  0.0146,  0.0144,  0.0147,  0.0164,                0.0135,  0.0137}; </a:t>
            </a:r>
            <a:r>
              <a:rPr lang="en-US" sz="1600" dirty="0">
                <a:solidFill>
                  <a:srgbClr val="008000"/>
                </a:solidFill>
                <a:latin typeface="Tahoma" panose="020B0604030504040204" pitchFamily="34" charset="0"/>
                <a:ea typeface="Tahoma" panose="020B0604030504040204" pitchFamily="34" charset="0"/>
                <a:cs typeface="Tahoma" panose="020B0604030504040204" pitchFamily="34" charset="0"/>
              </a:rPr>
              <a:t>//0.015330769</a:t>
            </a:r>
            <a:endParaRPr lang="en-US" sz="1600" dirty="0">
              <a:solidFill>
                <a:prstClr val="black"/>
              </a:solidFill>
              <a:latin typeface="Tahoma" panose="020B0604030504040204" pitchFamily="34" charset="0"/>
              <a:ea typeface="Tahoma" panose="020B0604030504040204" pitchFamily="34" charset="0"/>
              <a:cs typeface="Tahoma" panose="020B0604030504040204" pitchFamily="34" charset="0"/>
            </a:endParaRPr>
          </a:p>
          <a:p>
            <a:r>
              <a:rPr lang="en-US" sz="1600" dirty="0">
                <a:solidFill>
                  <a:srgbClr val="0000FF"/>
                </a:solidFill>
                <a:latin typeface="Tahoma" panose="020B0604030504040204" pitchFamily="34" charset="0"/>
                <a:ea typeface="Tahoma" panose="020B0604030504040204" pitchFamily="34" charset="0"/>
                <a:cs typeface="Tahoma" panose="020B0604030504040204" pitchFamily="34" charset="0"/>
              </a:rPr>
              <a:t>float</a:t>
            </a:r>
            <a:r>
              <a:rPr lang="en-US" sz="1600" dirty="0">
                <a:solidFill>
                  <a:prstClr val="black"/>
                </a:solidFill>
                <a:latin typeface="Tahoma" panose="020B0604030504040204" pitchFamily="34" charset="0"/>
                <a:ea typeface="Tahoma" panose="020B0604030504040204" pitchFamily="34" charset="0"/>
                <a:cs typeface="Tahoma" panose="020B0604030504040204" pitchFamily="34" charset="0"/>
              </a:rPr>
              <a:t> sigSQ1[13] = {0.5484,            0.5441,  0.57,      0.5789,  0.5481,  0.4199,  0.5961,  0.4957,  0.7607,  0.5544,  0.4591,                0.7276,  0.8652}; </a:t>
            </a:r>
            <a:r>
              <a:rPr lang="en-US" sz="1600" dirty="0">
                <a:solidFill>
                  <a:srgbClr val="008000"/>
                </a:solidFill>
                <a:latin typeface="Tahoma" panose="020B0604030504040204" pitchFamily="34" charset="0"/>
                <a:ea typeface="Tahoma" panose="020B0604030504040204" pitchFamily="34" charset="0"/>
                <a:cs typeface="Tahoma" panose="020B0604030504040204" pitchFamily="34" charset="0"/>
              </a:rPr>
              <a:t>//0.589861538</a:t>
            </a:r>
            <a:endParaRPr lang="en-US" sz="1600" dirty="0">
              <a:solidFill>
                <a:prstClr val="black"/>
              </a:solidFill>
              <a:latin typeface="Tahoma" panose="020B0604030504040204" pitchFamily="34" charset="0"/>
              <a:ea typeface="Tahoma" panose="020B0604030504040204" pitchFamily="34" charset="0"/>
              <a:cs typeface="Tahoma" panose="020B0604030504040204" pitchFamily="34" charset="0"/>
            </a:endParaRPr>
          </a:p>
          <a:p>
            <a:r>
              <a:rPr lang="en-US" sz="1600" dirty="0">
                <a:solidFill>
                  <a:srgbClr val="0000FF"/>
                </a:solidFill>
                <a:latin typeface="Tahoma" panose="020B0604030504040204" pitchFamily="34" charset="0"/>
                <a:ea typeface="Tahoma" panose="020B0604030504040204" pitchFamily="34" charset="0"/>
                <a:cs typeface="Tahoma" panose="020B0604030504040204" pitchFamily="34" charset="0"/>
              </a:rPr>
              <a:t>float</a:t>
            </a:r>
            <a:r>
              <a:rPr lang="en-US" sz="16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600" dirty="0" err="1">
                <a:solidFill>
                  <a:prstClr val="black"/>
                </a:solidFill>
                <a:latin typeface="Tahoma" panose="020B0604030504040204" pitchFamily="34" charset="0"/>
                <a:ea typeface="Tahoma" panose="020B0604030504040204" pitchFamily="34" charset="0"/>
                <a:cs typeface="Tahoma" panose="020B0604030504040204" pitchFamily="34" charset="0"/>
              </a:rPr>
              <a:t>sSq</a:t>
            </a:r>
            <a:r>
              <a:rPr lang="en-US" sz="1600" dirty="0">
                <a:solidFill>
                  <a:prstClr val="black"/>
                </a:solidFill>
                <a:latin typeface="Tahoma" panose="020B0604030504040204" pitchFamily="34" charset="0"/>
                <a:ea typeface="Tahoma" panose="020B0604030504040204" pitchFamily="34" charset="0"/>
                <a:cs typeface="Tahoma" panose="020B0604030504040204" pitchFamily="34" charset="0"/>
              </a:rPr>
              <a:t>;</a:t>
            </a:r>
          </a:p>
        </p:txBody>
      </p:sp>
      <p:sp>
        <p:nvSpPr>
          <p:cNvPr id="9" name="矩形 8"/>
          <p:cNvSpPr/>
          <p:nvPr/>
        </p:nvSpPr>
        <p:spPr>
          <a:xfrm>
            <a:off x="0" y="3167238"/>
            <a:ext cx="6223379" cy="338554"/>
          </a:xfrm>
          <a:prstGeom prst="rect">
            <a:avLst/>
          </a:prstGeom>
        </p:spPr>
        <p:txBody>
          <a:bodyPr wrap="square">
            <a:spAutoFit/>
          </a:bodyPr>
          <a:lstStyle/>
          <a:p>
            <a:r>
              <a:rPr lang="en-US" sz="1600">
                <a:latin typeface="Tahoma" panose="020B0604030504040204" pitchFamily="34" charset="0"/>
              </a:rPr>
              <a:t>sSq = sigSQ0[det]*sqrt(Ef_gamma) + sigSQ1[det];</a:t>
            </a:r>
            <a:endParaRPr lang="en-US" sz="1600" dirty="0">
              <a:latin typeface="Tahoma" panose="020B0604030504040204" pitchFamily="34" charset="0"/>
            </a:endParaRPr>
          </a:p>
        </p:txBody>
      </p:sp>
      <p:sp>
        <p:nvSpPr>
          <p:cNvPr id="10" name="矩形 9"/>
          <p:cNvSpPr/>
          <p:nvPr/>
        </p:nvSpPr>
        <p:spPr>
          <a:xfrm>
            <a:off x="-361" y="5657671"/>
            <a:ext cx="8008963" cy="1200329"/>
          </a:xfrm>
          <a:prstGeom prst="rect">
            <a:avLst/>
          </a:prstGeom>
        </p:spPr>
        <p:txBody>
          <a:bodyPr wrap="square">
            <a:spAutoFit/>
          </a:bodyPr>
          <a:lstStyle/>
          <a:p>
            <a:r>
              <a:rPr lang="en-US" dirty="0">
                <a:latin typeface="Tahoma" panose="020B0604030504040204" pitchFamily="34" charset="0"/>
              </a:rPr>
              <a:t>f1-&gt;</a:t>
            </a:r>
            <a:r>
              <a:rPr lang="en-US" dirty="0" err="1">
                <a:latin typeface="Tahoma" panose="020B0604030504040204" pitchFamily="34" charset="0"/>
              </a:rPr>
              <a:t>SetParameter</a:t>
            </a:r>
            <a:r>
              <a:rPr lang="en-US" dirty="0">
                <a:latin typeface="Tahoma" panose="020B0604030504040204" pitchFamily="34" charset="0"/>
              </a:rPr>
              <a:t>(0,1.);</a:t>
            </a:r>
            <a:r>
              <a:rPr lang="en-US" dirty="0">
                <a:solidFill>
                  <a:srgbClr val="008000"/>
                </a:solidFill>
                <a:latin typeface="Tahoma" panose="020B0604030504040204" pitchFamily="34" charset="0"/>
              </a:rPr>
              <a:t>//</a:t>
            </a:r>
            <a:r>
              <a:rPr lang="en-US" i="1" dirty="0">
                <a:solidFill>
                  <a:srgbClr val="008000"/>
                </a:solidFill>
                <a:latin typeface="Tahoma" panose="020B0604030504040204" pitchFamily="34" charset="0"/>
              </a:rPr>
              <a:t>N</a:t>
            </a:r>
            <a:endParaRPr lang="en-US" i="1" dirty="0">
              <a:solidFill>
                <a:prstClr val="black"/>
              </a:solidFill>
              <a:latin typeface="Tahoma" panose="020B0604030504040204" pitchFamily="34" charset="0"/>
            </a:endParaRPr>
          </a:p>
          <a:p>
            <a:r>
              <a:rPr lang="en-US" dirty="0">
                <a:solidFill>
                  <a:prstClr val="black"/>
                </a:solidFill>
                <a:latin typeface="Tahoma" panose="020B0604030504040204" pitchFamily="34" charset="0"/>
              </a:rPr>
              <a:t>f1-&gt;</a:t>
            </a:r>
            <a:r>
              <a:rPr lang="en-US" dirty="0" err="1">
                <a:solidFill>
                  <a:prstClr val="black"/>
                </a:solidFill>
                <a:latin typeface="Tahoma" panose="020B0604030504040204" pitchFamily="34" charset="0"/>
              </a:rPr>
              <a:t>SetParameter</a:t>
            </a:r>
            <a:r>
              <a:rPr lang="en-US" dirty="0">
                <a:solidFill>
                  <a:prstClr val="black"/>
                </a:solidFill>
                <a:latin typeface="Tahoma" panose="020B0604030504040204" pitchFamily="34" charset="0"/>
              </a:rPr>
              <a:t>(1,0.7);</a:t>
            </a:r>
            <a:r>
              <a:rPr lang="en-US" dirty="0">
                <a:solidFill>
                  <a:srgbClr val="008000"/>
                </a:solidFill>
                <a:latin typeface="Tahoma" panose="020B0604030504040204" pitchFamily="34" charset="0"/>
              </a:rPr>
              <a:t>//</a:t>
            </a:r>
            <a:r>
              <a:rPr lang="en-US" altLang="zh-CN" i="1" dirty="0">
                <a:solidFill>
                  <a:srgbClr val="008000"/>
                </a:solidFill>
                <a:latin typeface="Tahoma" panose="020B0604030504040204" pitchFamily="34" charset="0"/>
              </a:rPr>
              <a:t>τ</a:t>
            </a:r>
            <a:r>
              <a:rPr lang="en-US" i="1" dirty="0">
                <a:solidFill>
                  <a:srgbClr val="008000"/>
                </a:solidFill>
                <a:latin typeface="Tahoma" panose="020B0604030504040204" pitchFamily="34" charset="0"/>
              </a:rPr>
              <a:t>=1.44</a:t>
            </a:r>
            <a:endParaRPr lang="el-GR" i="1" dirty="0">
              <a:solidFill>
                <a:prstClr val="black"/>
              </a:solidFill>
              <a:latin typeface="Tahoma" panose="020B0604030504040204" pitchFamily="34" charset="0"/>
            </a:endParaRPr>
          </a:p>
          <a:p>
            <a:r>
              <a:rPr lang="en-US" dirty="0">
                <a:solidFill>
                  <a:prstClr val="black"/>
                </a:solidFill>
                <a:latin typeface="Tahoma" panose="020B0604030504040204" pitchFamily="34" charset="0"/>
              </a:rPr>
              <a:t>f1-&gt;</a:t>
            </a:r>
            <a:r>
              <a:rPr lang="en-US" dirty="0" err="1">
                <a:solidFill>
                  <a:prstClr val="black"/>
                </a:solidFill>
                <a:latin typeface="Tahoma" panose="020B0604030504040204" pitchFamily="34" charset="0"/>
              </a:rPr>
              <a:t>SetParameter</a:t>
            </a:r>
            <a:r>
              <a:rPr lang="en-US" dirty="0">
                <a:solidFill>
                  <a:prstClr val="black"/>
                </a:solidFill>
                <a:latin typeface="Tahoma" panose="020B0604030504040204" pitchFamily="34" charset="0"/>
              </a:rPr>
              <a:t>(2,Ef_gamma);</a:t>
            </a:r>
            <a:r>
              <a:rPr lang="en-US" dirty="0">
                <a:solidFill>
                  <a:srgbClr val="008000"/>
                </a:solidFill>
                <a:latin typeface="Tahoma" panose="020B0604030504040204" pitchFamily="34" charset="0"/>
              </a:rPr>
              <a:t>//</a:t>
            </a:r>
            <a:r>
              <a:rPr lang="el-GR" i="1" dirty="0">
                <a:solidFill>
                  <a:srgbClr val="008000"/>
                </a:solidFill>
                <a:latin typeface="Tahoma" panose="020B0604030504040204" pitchFamily="34" charset="0"/>
              </a:rPr>
              <a:t>μ</a:t>
            </a:r>
            <a:endParaRPr lang="el-GR" i="1" dirty="0">
              <a:solidFill>
                <a:prstClr val="black"/>
              </a:solidFill>
              <a:latin typeface="Tahoma" panose="020B0604030504040204" pitchFamily="34" charset="0"/>
            </a:endParaRPr>
          </a:p>
          <a:p>
            <a:r>
              <a:rPr lang="en-US" dirty="0">
                <a:solidFill>
                  <a:prstClr val="black"/>
                </a:solidFill>
                <a:latin typeface="Tahoma" panose="020B0604030504040204" pitchFamily="34" charset="0"/>
              </a:rPr>
              <a:t>f1-&gt;</a:t>
            </a:r>
            <a:r>
              <a:rPr lang="en-US" dirty="0" err="1">
                <a:solidFill>
                  <a:prstClr val="black"/>
                </a:solidFill>
                <a:latin typeface="Tahoma" panose="020B0604030504040204" pitchFamily="34" charset="0"/>
              </a:rPr>
              <a:t>SetParameter</a:t>
            </a:r>
            <a:r>
              <a:rPr lang="en-US" dirty="0">
                <a:solidFill>
                  <a:prstClr val="black"/>
                </a:solidFill>
                <a:latin typeface="Tahoma" panose="020B0604030504040204" pitchFamily="34" charset="0"/>
              </a:rPr>
              <a:t>(3,sSq);</a:t>
            </a:r>
            <a:r>
              <a:rPr lang="en-US" dirty="0">
                <a:solidFill>
                  <a:srgbClr val="008000"/>
                </a:solidFill>
                <a:latin typeface="Tahoma" panose="020B0604030504040204" pitchFamily="34" charset="0"/>
              </a:rPr>
              <a:t>//</a:t>
            </a:r>
            <a:r>
              <a:rPr lang="el-GR" i="1" dirty="0">
                <a:solidFill>
                  <a:srgbClr val="008000"/>
                </a:solidFill>
                <a:latin typeface="Tahoma" panose="020B0604030504040204" pitchFamily="34" charset="0"/>
              </a:rPr>
              <a:t>σ</a:t>
            </a:r>
            <a:r>
              <a:rPr lang="en-US" dirty="0">
                <a:solidFill>
                  <a:srgbClr val="008000"/>
                </a:solidFill>
                <a:latin typeface="Tahoma" panose="020B0604030504040204" pitchFamily="34" charset="0"/>
              </a:rPr>
              <a:t>=0.000301512*</a:t>
            </a:r>
            <a:r>
              <a:rPr lang="en-US" i="1" dirty="0">
                <a:solidFill>
                  <a:srgbClr val="008000"/>
                </a:solidFill>
                <a:latin typeface="Tahoma" panose="020B0604030504040204" pitchFamily="34" charset="0"/>
              </a:rPr>
              <a:t>E</a:t>
            </a:r>
            <a:r>
              <a:rPr lang="en-US" dirty="0">
                <a:solidFill>
                  <a:srgbClr val="008000"/>
                </a:solidFill>
                <a:latin typeface="Tahoma" panose="020B0604030504040204" pitchFamily="34" charset="0"/>
              </a:rPr>
              <a:t>+0.972164 </a:t>
            </a:r>
          </a:p>
        </p:txBody>
      </p:sp>
      <mc:AlternateContent xmlns:mc="http://schemas.openxmlformats.org/markup-compatibility/2006" xmlns:a14="http://schemas.microsoft.com/office/drawing/2010/main">
        <mc:Choice Requires="a14">
          <p:sp>
            <p:nvSpPr>
              <p:cNvPr id="11" name="矩形 10"/>
              <p:cNvSpPr/>
              <p:nvPr/>
            </p:nvSpPr>
            <p:spPr>
              <a:xfrm>
                <a:off x="-361" y="4431245"/>
                <a:ext cx="7410038" cy="1226426"/>
              </a:xfrm>
              <a:prstGeom prst="rect">
                <a:avLst/>
              </a:prstGeom>
            </p:spPr>
            <p:txBody>
              <a:bodyPr wrap="square">
                <a:spAutoFit/>
              </a:bodyPr>
              <a:lstStyle/>
              <a:p>
                <a:r>
                  <a:rPr lang="en-US" dirty="0">
                    <a:latin typeface="Tahoma" panose="020B0604030504040204" pitchFamily="34" charset="0"/>
                  </a:rPr>
                  <a:t>f1-&gt;</a:t>
                </a:r>
                <a:r>
                  <a:rPr lang="en-US" dirty="0" err="1">
                    <a:latin typeface="Tahoma" panose="020B0604030504040204" pitchFamily="34" charset="0"/>
                  </a:rPr>
                  <a:t>SetParameter</a:t>
                </a:r>
                <a:r>
                  <a:rPr lang="en-US" dirty="0">
                    <a:latin typeface="Tahoma" panose="020B0604030504040204" pitchFamily="34" charset="0"/>
                  </a:rPr>
                  <a:t>(0,1.);</a:t>
                </a:r>
                <a:r>
                  <a:rPr lang="en-US" dirty="0">
                    <a:solidFill>
                      <a:srgbClr val="008000"/>
                    </a:solidFill>
                    <a:latin typeface="Tahoma" panose="020B0604030504040204" pitchFamily="34" charset="0"/>
                  </a:rPr>
                  <a:t>//</a:t>
                </a:r>
                <a:r>
                  <a:rPr lang="en-US" i="1" dirty="0">
                    <a:solidFill>
                      <a:srgbClr val="008000"/>
                    </a:solidFill>
                    <a:latin typeface="Tahoma" panose="020B0604030504040204" pitchFamily="34" charset="0"/>
                  </a:rPr>
                  <a:t>N</a:t>
                </a:r>
                <a:endParaRPr lang="en-US" i="1" dirty="0">
                  <a:solidFill>
                    <a:prstClr val="black"/>
                  </a:solidFill>
                  <a:latin typeface="Tahoma" panose="020B0604030504040204" pitchFamily="34" charset="0"/>
                </a:endParaRPr>
              </a:p>
              <a:p>
                <a:r>
                  <a:rPr lang="en-US" dirty="0">
                    <a:solidFill>
                      <a:prstClr val="black"/>
                    </a:solidFill>
                    <a:latin typeface="Tahoma" panose="020B0604030504040204" pitchFamily="34" charset="0"/>
                  </a:rPr>
                  <a:t>f1-&gt;</a:t>
                </a:r>
                <a:r>
                  <a:rPr lang="en-US" dirty="0" err="1">
                    <a:solidFill>
                      <a:prstClr val="black"/>
                    </a:solidFill>
                    <a:latin typeface="Tahoma" panose="020B0604030504040204" pitchFamily="34" charset="0"/>
                  </a:rPr>
                  <a:t>SetParameter</a:t>
                </a:r>
                <a:r>
                  <a:rPr lang="en-US" dirty="0">
                    <a:solidFill>
                      <a:prstClr val="black"/>
                    </a:solidFill>
                    <a:latin typeface="Tahoma" panose="020B0604030504040204" pitchFamily="34" charset="0"/>
                  </a:rPr>
                  <a:t>(1,0.7);</a:t>
                </a:r>
                <a:r>
                  <a:rPr lang="en-US" dirty="0">
                    <a:solidFill>
                      <a:srgbClr val="008000"/>
                    </a:solidFill>
                    <a:latin typeface="Tahoma" panose="020B0604030504040204" pitchFamily="34" charset="0"/>
                  </a:rPr>
                  <a:t>//</a:t>
                </a:r>
                <a:r>
                  <a:rPr lang="el-GR" i="1" dirty="0">
                    <a:solidFill>
                      <a:srgbClr val="008000"/>
                    </a:solidFill>
                    <a:latin typeface="Tahoma" panose="020B0604030504040204" pitchFamily="34" charset="0"/>
                  </a:rPr>
                  <a:t>λ</a:t>
                </a:r>
                <a:r>
                  <a:rPr lang="en-US" dirty="0">
                    <a:solidFill>
                      <a:srgbClr val="008000"/>
                    </a:solidFill>
                    <a:latin typeface="Tahoma" panose="020B0604030504040204" pitchFamily="34" charset="0"/>
                  </a:rPr>
                  <a:t>=0.7</a:t>
                </a:r>
                <a:endParaRPr lang="el-GR" dirty="0">
                  <a:solidFill>
                    <a:prstClr val="black"/>
                  </a:solidFill>
                  <a:latin typeface="Tahoma" panose="020B0604030504040204" pitchFamily="34" charset="0"/>
                </a:endParaRPr>
              </a:p>
              <a:p>
                <a:r>
                  <a:rPr lang="en-US" dirty="0">
                    <a:solidFill>
                      <a:prstClr val="black"/>
                    </a:solidFill>
                    <a:latin typeface="Tahoma" panose="020B0604030504040204" pitchFamily="34" charset="0"/>
                  </a:rPr>
                  <a:t>f1-&gt;</a:t>
                </a:r>
                <a:r>
                  <a:rPr lang="en-US" dirty="0" err="1">
                    <a:solidFill>
                      <a:prstClr val="black"/>
                    </a:solidFill>
                    <a:latin typeface="Tahoma" panose="020B0604030504040204" pitchFamily="34" charset="0"/>
                  </a:rPr>
                  <a:t>SetParameter</a:t>
                </a:r>
                <a:r>
                  <a:rPr lang="en-US" dirty="0">
                    <a:solidFill>
                      <a:prstClr val="black"/>
                    </a:solidFill>
                    <a:latin typeface="Tahoma" panose="020B0604030504040204" pitchFamily="34" charset="0"/>
                  </a:rPr>
                  <a:t>(2,Ef_gamma);</a:t>
                </a:r>
                <a:r>
                  <a:rPr lang="en-US" dirty="0">
                    <a:solidFill>
                      <a:srgbClr val="008000"/>
                    </a:solidFill>
                    <a:latin typeface="Tahoma" panose="020B0604030504040204" pitchFamily="34" charset="0"/>
                  </a:rPr>
                  <a:t>//</a:t>
                </a:r>
                <a:r>
                  <a:rPr lang="el-GR" i="1" dirty="0">
                    <a:solidFill>
                      <a:srgbClr val="008000"/>
                    </a:solidFill>
                    <a:latin typeface="Tahoma" panose="020B0604030504040204" pitchFamily="34" charset="0"/>
                  </a:rPr>
                  <a:t>μ</a:t>
                </a:r>
                <a:endParaRPr lang="el-GR" i="1" dirty="0">
                  <a:solidFill>
                    <a:prstClr val="black"/>
                  </a:solidFill>
                  <a:latin typeface="Tahoma" panose="020B0604030504040204" pitchFamily="34" charset="0"/>
                </a:endParaRPr>
              </a:p>
              <a:p>
                <a:r>
                  <a:rPr lang="en-US" dirty="0">
                    <a:solidFill>
                      <a:prstClr val="black"/>
                    </a:solidFill>
                    <a:latin typeface="Tahoma" panose="020B0604030504040204" pitchFamily="34" charset="0"/>
                  </a:rPr>
                  <a:t>f1-&gt;</a:t>
                </a:r>
                <a:r>
                  <a:rPr lang="en-US" dirty="0" err="1">
                    <a:solidFill>
                      <a:prstClr val="black"/>
                    </a:solidFill>
                    <a:latin typeface="Tahoma" panose="020B0604030504040204" pitchFamily="34" charset="0"/>
                  </a:rPr>
                  <a:t>SetParameter</a:t>
                </a:r>
                <a:r>
                  <a:rPr lang="en-US" dirty="0">
                    <a:solidFill>
                      <a:prstClr val="black"/>
                    </a:solidFill>
                    <a:latin typeface="Tahoma" panose="020B0604030504040204" pitchFamily="34" charset="0"/>
                  </a:rPr>
                  <a:t>(3,sSq);</a:t>
                </a:r>
                <a:r>
                  <a:rPr lang="en-US" dirty="0">
                    <a:solidFill>
                      <a:srgbClr val="008000"/>
                    </a:solidFill>
                    <a:latin typeface="Tahoma" panose="020B0604030504040204" pitchFamily="34" charset="0"/>
                  </a:rPr>
                  <a:t>//</a:t>
                </a:r>
                <a:r>
                  <a:rPr lang="el-GR" i="1" dirty="0">
                    <a:solidFill>
                      <a:srgbClr val="008000"/>
                    </a:solidFill>
                    <a:latin typeface="Tahoma" panose="020B0604030504040204" pitchFamily="34" charset="0"/>
                  </a:rPr>
                  <a:t>σ</a:t>
                </a:r>
                <a:r>
                  <a:rPr lang="en-US" dirty="0">
                    <a:solidFill>
                      <a:srgbClr val="008000"/>
                    </a:solidFill>
                    <a:latin typeface="Tahoma" panose="020B0604030504040204" pitchFamily="34" charset="0"/>
                    <a:ea typeface="Tahoma" panose="020B0604030504040204" pitchFamily="34" charset="0"/>
                    <a:cs typeface="Tahoma" panose="020B0604030504040204" pitchFamily="34" charset="0"/>
                  </a:rPr>
                  <a:t> </a:t>
                </a:r>
                <a:r>
                  <a:rPr lang="en-US" altLang="zh-CN" dirty="0">
                    <a:solidFill>
                      <a:srgbClr val="008000"/>
                    </a:solidFill>
                    <a:latin typeface="Tahoma" panose="020B0604030504040204" pitchFamily="34" charset="0"/>
                    <a:ea typeface="Tahoma" panose="020B0604030504040204" pitchFamily="34" charset="0"/>
                    <a:cs typeface="Tahoma" panose="020B0604030504040204" pitchFamily="34" charset="0"/>
                  </a:rPr>
                  <a:t>=</a:t>
                </a:r>
                <a:r>
                  <a:rPr lang="en-US" dirty="0">
                    <a:solidFill>
                      <a:srgbClr val="008000"/>
                    </a:solidFill>
                    <a:latin typeface="Tahoma" panose="020B0604030504040204" pitchFamily="34" charset="0"/>
                    <a:ea typeface="Tahoma" panose="020B0604030504040204" pitchFamily="34" charset="0"/>
                    <a:cs typeface="Tahoma" panose="020B0604030504040204" pitchFamily="34" charset="0"/>
                  </a:rPr>
                  <a:t>0.015330769</a:t>
                </a:r>
                <a:r>
                  <a:rPr lang="en-US" dirty="0">
                    <a:solidFill>
                      <a:srgbClr val="008000"/>
                    </a:solidFill>
                    <a:latin typeface="Tahoma" panose="020B0604030504040204" pitchFamily="34" charset="0"/>
                  </a:rPr>
                  <a:t>*</a:t>
                </a:r>
                <a14:m>
                  <m:oMath xmlns:m="http://schemas.openxmlformats.org/officeDocument/2006/math">
                    <m:rad>
                      <m:radPr>
                        <m:degHide m:val="on"/>
                        <m:ctrlPr>
                          <a:rPr lang="en-US" i="1" smtClean="0">
                            <a:solidFill>
                              <a:srgbClr val="008000"/>
                            </a:solidFill>
                            <a:latin typeface="Cambria Math" panose="02040503050406030204" pitchFamily="18" charset="0"/>
                          </a:rPr>
                        </m:ctrlPr>
                      </m:radPr>
                      <m:deg/>
                      <m:e>
                        <m:r>
                          <a:rPr lang="en-US" b="0" i="1" smtClean="0">
                            <a:solidFill>
                              <a:srgbClr val="008000"/>
                            </a:solidFill>
                            <a:latin typeface="Cambria Math" panose="02040503050406030204" pitchFamily="18" charset="0"/>
                          </a:rPr>
                          <m:t>𝐸</m:t>
                        </m:r>
                      </m:e>
                    </m:rad>
                  </m:oMath>
                </a14:m>
                <a:r>
                  <a:rPr lang="en-US" dirty="0">
                    <a:solidFill>
                      <a:srgbClr val="008000"/>
                    </a:solidFill>
                    <a:latin typeface="Tahoma" panose="020B0604030504040204" pitchFamily="34" charset="0"/>
                  </a:rPr>
                  <a:t>+</a:t>
                </a:r>
                <a:r>
                  <a:rPr lang="en-US" dirty="0">
                    <a:solidFill>
                      <a:srgbClr val="008000"/>
                    </a:solidFill>
                    <a:latin typeface="Tahoma" panose="020B0604030504040204" pitchFamily="34" charset="0"/>
                    <a:ea typeface="Tahoma" panose="020B0604030504040204" pitchFamily="34" charset="0"/>
                    <a:cs typeface="Tahoma" panose="020B0604030504040204" pitchFamily="34" charset="0"/>
                  </a:rPr>
                  <a:t>0.589861538</a:t>
                </a:r>
                <a:endParaRPr lang="el-GR" dirty="0">
                  <a:solidFill>
                    <a:srgbClr val="008000"/>
                  </a:solidFill>
                  <a:latin typeface="Tahoma" panose="020B0604030504040204" pitchFamily="34" charset="0"/>
                </a:endParaRPr>
              </a:p>
            </p:txBody>
          </p:sp>
        </mc:Choice>
        <mc:Fallback xmlns="">
          <p:sp>
            <p:nvSpPr>
              <p:cNvPr id="11" name="矩形 10"/>
              <p:cNvSpPr>
                <a:spLocks noRot="1" noChangeAspect="1" noMove="1" noResize="1" noEditPoints="1" noAdjustHandles="1" noChangeArrowheads="1" noChangeShapeType="1" noTextEdit="1"/>
              </p:cNvSpPr>
              <p:nvPr/>
            </p:nvSpPr>
            <p:spPr>
              <a:xfrm>
                <a:off x="-361" y="4431245"/>
                <a:ext cx="7410038" cy="1226426"/>
              </a:xfrm>
              <a:prstGeom prst="rect">
                <a:avLst/>
              </a:prstGeom>
              <a:blipFill rotWithShape="0">
                <a:blip r:embed="rId3"/>
                <a:stretch>
                  <a:fillRect l="-741" t="-2985" b="-6965"/>
                </a:stretch>
              </a:blipFill>
            </p:spPr>
            <p:txBody>
              <a:bodyPr/>
              <a:lstStyle/>
              <a:p>
                <a:r>
                  <a:rPr lang="en-US">
                    <a:noFill/>
                  </a:rPr>
                  <a:t> </a:t>
                </a:r>
              </a:p>
            </p:txBody>
          </p:sp>
        </mc:Fallback>
      </mc:AlternateContent>
      <p:graphicFrame>
        <p:nvGraphicFramePr>
          <p:cNvPr id="12" name="图表 11"/>
          <p:cNvGraphicFramePr>
            <a:graphicFrameLocks/>
          </p:cNvGraphicFramePr>
          <p:nvPr/>
        </p:nvGraphicFramePr>
        <p:xfrm>
          <a:off x="4838560" y="2549592"/>
          <a:ext cx="4305440" cy="27432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16190553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r="6486"/>
          <a:stretch/>
        </p:blipFill>
        <p:spPr>
          <a:xfrm>
            <a:off x="4421874" y="0"/>
            <a:ext cx="4722126" cy="3722845"/>
          </a:xfrm>
          <a:prstGeom prst="rect">
            <a:avLst/>
          </a:prstGeom>
        </p:spPr>
      </p:pic>
      <p:sp>
        <p:nvSpPr>
          <p:cNvPr id="4" name="矩形 3"/>
          <p:cNvSpPr/>
          <p:nvPr/>
        </p:nvSpPr>
        <p:spPr>
          <a:xfrm>
            <a:off x="0" y="0"/>
            <a:ext cx="6605516" cy="3539430"/>
          </a:xfrm>
          <a:prstGeom prst="rect">
            <a:avLst/>
          </a:prstGeom>
        </p:spPr>
        <p:txBody>
          <a:bodyPr wrap="square">
            <a:spAutoFit/>
          </a:bodyPr>
          <a:lstStyle/>
          <a:p>
            <a:r>
              <a:rPr lang="en-US" sz="1400" dirty="0"/>
              <a:t>TF1 *</a:t>
            </a:r>
            <a:r>
              <a:rPr lang="en-US" sz="1400" dirty="0" err="1"/>
              <a:t>fb</a:t>
            </a:r>
            <a:r>
              <a:rPr lang="en-US" sz="1400" dirty="0"/>
              <a:t>=new TF1("</a:t>
            </a:r>
            <a:r>
              <a:rPr lang="en-US" sz="1400" dirty="0" err="1"/>
              <a:t>fb</a:t>
            </a:r>
            <a:r>
              <a:rPr lang="en-US" sz="1400" dirty="0"/>
              <a:t>","[0]*[3]/[1]*1.2533*</a:t>
            </a:r>
            <a:r>
              <a:rPr lang="en-US" sz="1400" dirty="0" err="1"/>
              <a:t>TMath</a:t>
            </a:r>
            <a:r>
              <a:rPr lang="en-US" sz="1400" dirty="0"/>
              <a:t>::</a:t>
            </a:r>
            <a:r>
              <a:rPr lang="en-US" sz="1400" dirty="0" err="1"/>
              <a:t>Exp</a:t>
            </a:r>
            <a:r>
              <a:rPr lang="en-US" sz="1400" dirty="0"/>
              <a:t>(0.5*([3]*[3]/[1]/[1])+(x-[2])/[1])*</a:t>
            </a:r>
            <a:r>
              <a:rPr lang="en-US" sz="1400" dirty="0" err="1"/>
              <a:t>TMath</a:t>
            </a:r>
            <a:r>
              <a:rPr lang="en-US" sz="1400" dirty="0"/>
              <a:t>::</a:t>
            </a:r>
            <a:r>
              <a:rPr lang="en-US" sz="1400" dirty="0" err="1"/>
              <a:t>Erfc</a:t>
            </a:r>
            <a:r>
              <a:rPr lang="en-US" sz="1400" dirty="0"/>
              <a:t>(1/1.414*([3]/[1]+(x-[2])/[3]))",1975,2025);//Glassman_PRC2019</a:t>
            </a:r>
          </a:p>
          <a:p>
            <a:r>
              <a:rPr lang="en-US" sz="1400" dirty="0" err="1"/>
              <a:t>fb</a:t>
            </a:r>
            <a:r>
              <a:rPr lang="en-US" sz="1400" dirty="0"/>
              <a:t>-&gt;</a:t>
            </a:r>
            <a:r>
              <a:rPr lang="en-US" sz="1400" dirty="0" err="1"/>
              <a:t>SetNpx</a:t>
            </a:r>
            <a:r>
              <a:rPr lang="en-US" sz="1400" dirty="0"/>
              <a:t>(500);</a:t>
            </a:r>
          </a:p>
          <a:p>
            <a:r>
              <a:rPr lang="en-US" sz="1400" dirty="0" err="1"/>
              <a:t>fb</a:t>
            </a:r>
            <a:r>
              <a:rPr lang="en-US" sz="1400" dirty="0"/>
              <a:t>-&gt;</a:t>
            </a:r>
            <a:r>
              <a:rPr lang="en-US" sz="1400" dirty="0" err="1"/>
              <a:t>SetParameter</a:t>
            </a:r>
            <a:r>
              <a:rPr lang="en-US" sz="1400" dirty="0"/>
              <a:t>(0,1.);//N</a:t>
            </a:r>
          </a:p>
          <a:p>
            <a:r>
              <a:rPr lang="en-US" sz="1400" dirty="0" err="1"/>
              <a:t>fb</a:t>
            </a:r>
            <a:r>
              <a:rPr lang="en-US" sz="1400" dirty="0"/>
              <a:t>-&gt;</a:t>
            </a:r>
            <a:r>
              <a:rPr lang="en-US" sz="1400" dirty="0" err="1"/>
              <a:t>SetParameter</a:t>
            </a:r>
            <a:r>
              <a:rPr lang="en-US" sz="1400" dirty="0"/>
              <a:t>(1,0.7);//lambda</a:t>
            </a:r>
          </a:p>
          <a:p>
            <a:r>
              <a:rPr lang="en-US" sz="1400" dirty="0" err="1"/>
              <a:t>fb</a:t>
            </a:r>
            <a:r>
              <a:rPr lang="en-US" sz="1400" dirty="0"/>
              <a:t>-&gt;</a:t>
            </a:r>
            <a:r>
              <a:rPr lang="en-US" sz="1400" dirty="0" err="1"/>
              <a:t>SetParameter</a:t>
            </a:r>
            <a:r>
              <a:rPr lang="en-US" sz="1400" dirty="0"/>
              <a:t>(2,2000);//mu</a:t>
            </a:r>
          </a:p>
          <a:p>
            <a:r>
              <a:rPr lang="en-US" sz="1400" dirty="0" err="1"/>
              <a:t>fb</a:t>
            </a:r>
            <a:r>
              <a:rPr lang="en-US" sz="1400" dirty="0"/>
              <a:t>-&gt;</a:t>
            </a:r>
            <a:r>
              <a:rPr lang="en-US" sz="1400" dirty="0" err="1"/>
              <a:t>SetParameter</a:t>
            </a:r>
            <a:r>
              <a:rPr lang="en-US" sz="1400" dirty="0"/>
              <a:t>(3,</a:t>
            </a:r>
            <a:r>
              <a:rPr lang="el-GR" sz="1400" dirty="0"/>
              <a:t> 0.015330769*</a:t>
            </a:r>
            <a:r>
              <a:rPr lang="en-US" sz="1400" dirty="0" err="1"/>
              <a:t>sqrt</a:t>
            </a:r>
            <a:r>
              <a:rPr lang="en-US" sz="1400" dirty="0"/>
              <a:t>(2000)</a:t>
            </a:r>
            <a:r>
              <a:rPr lang="el-GR" sz="1400" dirty="0"/>
              <a:t>+0.589861538</a:t>
            </a:r>
            <a:r>
              <a:rPr lang="en-US" sz="1400" dirty="0"/>
              <a:t>);//sigma</a:t>
            </a:r>
          </a:p>
          <a:p>
            <a:r>
              <a:rPr lang="en-US" sz="1400" dirty="0" err="1"/>
              <a:t>fb</a:t>
            </a:r>
            <a:r>
              <a:rPr lang="en-US" sz="1400" dirty="0"/>
              <a:t>-&gt;</a:t>
            </a:r>
            <a:r>
              <a:rPr lang="en-US" altLang="zh-CN" sz="1400" dirty="0"/>
              <a:t>Draw();</a:t>
            </a:r>
            <a:endParaRPr lang="en-US" sz="1400" dirty="0"/>
          </a:p>
          <a:p>
            <a:r>
              <a:rPr lang="en-US" sz="1400" dirty="0"/>
              <a:t>TF1 *</a:t>
            </a:r>
            <a:r>
              <a:rPr lang="en-US" sz="1400" dirty="0" err="1"/>
              <a:t>fa</a:t>
            </a:r>
            <a:r>
              <a:rPr lang="en-US" sz="1400" dirty="0"/>
              <a:t>=new TF1("</a:t>
            </a:r>
            <a:r>
              <a:rPr lang="en-US" sz="1400" dirty="0" err="1"/>
              <a:t>fa</a:t>
            </a:r>
            <a:r>
              <a:rPr lang="en-US" sz="1400" dirty="0"/>
              <a:t>","[0]*[3]/[1]*1.2533*</a:t>
            </a:r>
            <a:r>
              <a:rPr lang="en-US" sz="1400" dirty="0" err="1"/>
              <a:t>TMath</a:t>
            </a:r>
            <a:r>
              <a:rPr lang="en-US" sz="1400" dirty="0"/>
              <a:t>::</a:t>
            </a:r>
            <a:r>
              <a:rPr lang="en-US" sz="1400" dirty="0" err="1"/>
              <a:t>Exp</a:t>
            </a:r>
            <a:r>
              <a:rPr lang="en-US" sz="1400" dirty="0"/>
              <a:t>(0.5*([3]*[3]/[1]/[1])+(x-[2])/[1])*</a:t>
            </a:r>
            <a:r>
              <a:rPr lang="en-US" sz="1400" dirty="0" err="1"/>
              <a:t>TMath</a:t>
            </a:r>
            <a:r>
              <a:rPr lang="en-US" sz="1400" dirty="0"/>
              <a:t>::</a:t>
            </a:r>
            <a:r>
              <a:rPr lang="en-US" sz="1400" dirty="0" err="1"/>
              <a:t>Erfc</a:t>
            </a:r>
            <a:r>
              <a:rPr lang="en-US" sz="1400" dirty="0"/>
              <a:t>(1/1.414*([3]/[1]+(x-[2])/[3]))",1975,2025);//</a:t>
            </a:r>
            <a:r>
              <a:rPr lang="en-US" altLang="zh-CN" sz="1400" dirty="0"/>
              <a:t>Aaron</a:t>
            </a:r>
            <a:endParaRPr lang="en-US" sz="1400" dirty="0"/>
          </a:p>
          <a:p>
            <a:r>
              <a:rPr lang="en-US" sz="1400" dirty="0" err="1"/>
              <a:t>fa</a:t>
            </a:r>
            <a:r>
              <a:rPr lang="en-US" sz="1400" dirty="0"/>
              <a:t>-&gt;</a:t>
            </a:r>
            <a:r>
              <a:rPr lang="en-US" sz="1400" dirty="0" err="1"/>
              <a:t>SetNpx</a:t>
            </a:r>
            <a:r>
              <a:rPr lang="en-US" sz="1400" dirty="0"/>
              <a:t>(500);</a:t>
            </a:r>
          </a:p>
          <a:p>
            <a:r>
              <a:rPr lang="en-US" sz="1400" dirty="0" err="1"/>
              <a:t>fa</a:t>
            </a:r>
            <a:r>
              <a:rPr lang="en-US" sz="1400" dirty="0"/>
              <a:t>-&gt;</a:t>
            </a:r>
            <a:r>
              <a:rPr lang="en-US" sz="1400" dirty="0" err="1"/>
              <a:t>SetParameter</a:t>
            </a:r>
            <a:r>
              <a:rPr lang="en-US" sz="1400" dirty="0"/>
              <a:t>(0,1.);//N</a:t>
            </a:r>
          </a:p>
          <a:p>
            <a:r>
              <a:rPr lang="en-US" sz="1400" dirty="0" err="1"/>
              <a:t>fa</a:t>
            </a:r>
            <a:r>
              <a:rPr lang="en-US" sz="1400" dirty="0"/>
              <a:t>-&gt;</a:t>
            </a:r>
            <a:r>
              <a:rPr lang="en-US" sz="1400" dirty="0" err="1"/>
              <a:t>SetParameter</a:t>
            </a:r>
            <a:r>
              <a:rPr lang="en-US" sz="1400" dirty="0"/>
              <a:t>(1,1.44);//lambda</a:t>
            </a:r>
          </a:p>
          <a:p>
            <a:r>
              <a:rPr lang="en-US" sz="1400" dirty="0" err="1"/>
              <a:t>fa</a:t>
            </a:r>
            <a:r>
              <a:rPr lang="en-US" sz="1400" dirty="0"/>
              <a:t>-&gt;</a:t>
            </a:r>
            <a:r>
              <a:rPr lang="en-US" sz="1400" dirty="0" err="1"/>
              <a:t>SetParameter</a:t>
            </a:r>
            <a:r>
              <a:rPr lang="en-US" sz="1400" dirty="0"/>
              <a:t>(2,2000);//mu</a:t>
            </a:r>
          </a:p>
          <a:p>
            <a:r>
              <a:rPr lang="en-US" sz="1400" dirty="0" err="1"/>
              <a:t>fa</a:t>
            </a:r>
            <a:r>
              <a:rPr lang="en-US" sz="1400" dirty="0"/>
              <a:t>-&gt;</a:t>
            </a:r>
            <a:r>
              <a:rPr lang="en-US" sz="1400" dirty="0" err="1"/>
              <a:t>SetParameter</a:t>
            </a:r>
            <a:r>
              <a:rPr lang="en-US" sz="1400" dirty="0"/>
              <a:t>(3,</a:t>
            </a:r>
            <a:r>
              <a:rPr lang="el-GR" sz="1400" dirty="0"/>
              <a:t> </a:t>
            </a:r>
            <a:r>
              <a:rPr lang="en-US" sz="1400" dirty="0"/>
              <a:t>0.000301512*2000+0.972164);//sigma</a:t>
            </a:r>
          </a:p>
          <a:p>
            <a:r>
              <a:rPr lang="en-US" sz="1400" dirty="0" err="1"/>
              <a:t>fa</a:t>
            </a:r>
            <a:r>
              <a:rPr lang="en-US" sz="1400" dirty="0"/>
              <a:t>-&gt;</a:t>
            </a:r>
            <a:r>
              <a:rPr lang="en-US" sz="1400" dirty="0" err="1"/>
              <a:t>SetLineColor</a:t>
            </a:r>
            <a:r>
              <a:rPr lang="en-US" sz="1400" dirty="0"/>
              <a:t>(4);</a:t>
            </a:r>
            <a:r>
              <a:rPr lang="en-US" sz="1400" dirty="0" err="1"/>
              <a:t>fa</a:t>
            </a:r>
            <a:r>
              <a:rPr lang="en-US" sz="1400" dirty="0"/>
              <a:t>-&gt;Draw("same");</a:t>
            </a:r>
          </a:p>
        </p:txBody>
      </p:sp>
    </p:spTree>
    <p:extLst>
      <p:ext uri="{BB962C8B-B14F-4D97-AF65-F5344CB8AC3E}">
        <p14:creationId xmlns:p14="http://schemas.microsoft.com/office/powerpoint/2010/main" val="379808755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r="6504"/>
          <a:stretch/>
        </p:blipFill>
        <p:spPr>
          <a:xfrm>
            <a:off x="4464000" y="0"/>
            <a:ext cx="4680000" cy="3690293"/>
          </a:xfrm>
          <a:prstGeom prst="rect">
            <a:avLst/>
          </a:prstGeom>
        </p:spPr>
      </p:pic>
      <p:sp>
        <p:nvSpPr>
          <p:cNvPr id="2" name="矩形 1"/>
          <p:cNvSpPr/>
          <p:nvPr/>
        </p:nvSpPr>
        <p:spPr>
          <a:xfrm>
            <a:off x="0" y="0"/>
            <a:ext cx="6291618" cy="3970318"/>
          </a:xfrm>
          <a:prstGeom prst="rect">
            <a:avLst/>
          </a:prstGeom>
        </p:spPr>
        <p:txBody>
          <a:bodyPr wrap="square">
            <a:spAutoFit/>
          </a:bodyPr>
          <a:lstStyle/>
          <a:p>
            <a:r>
              <a:rPr lang="en-US" sz="1400" dirty="0"/>
              <a:t>TF1 *</a:t>
            </a:r>
            <a:r>
              <a:rPr lang="en-US" sz="1400" dirty="0" err="1"/>
              <a:t>fb</a:t>
            </a:r>
            <a:r>
              <a:rPr lang="en-US" sz="1400" dirty="0"/>
              <a:t>=new TF1("</a:t>
            </a:r>
            <a:r>
              <a:rPr lang="en-US" sz="1400" dirty="0" err="1"/>
              <a:t>fb</a:t>
            </a:r>
            <a:r>
              <a:rPr lang="en-US" sz="1400" dirty="0"/>
              <a:t>", "[0]/2*(</a:t>
            </a:r>
            <a:r>
              <a:rPr lang="en-US" sz="1400" dirty="0" err="1"/>
              <a:t>TMath</a:t>
            </a:r>
            <a:r>
              <a:rPr lang="en-US" sz="1400" dirty="0"/>
              <a:t>::</a:t>
            </a:r>
            <a:r>
              <a:rPr lang="en-US" sz="1400" dirty="0" err="1"/>
              <a:t>Exp</a:t>
            </a:r>
            <a:r>
              <a:rPr lang="en-US" sz="1400" dirty="0"/>
              <a:t>((0.5*[3]*[3]-[1]*[2]+[1]*x)/([1]*[1]))*</a:t>
            </a:r>
            <a:r>
              <a:rPr lang="en-US" sz="1400" dirty="0" err="1"/>
              <a:t>TMath</a:t>
            </a:r>
            <a:r>
              <a:rPr lang="en-US" sz="1400" dirty="0"/>
              <a:t>::</a:t>
            </a:r>
            <a:r>
              <a:rPr lang="en-US" sz="1400" dirty="0" err="1"/>
              <a:t>Erfc</a:t>
            </a:r>
            <a:r>
              <a:rPr lang="en-US" sz="1400" dirty="0"/>
              <a:t>(1/1.414*([3]/[1]+(x-[2])/[3]))-</a:t>
            </a:r>
            <a:r>
              <a:rPr lang="en-US" sz="1400" dirty="0" err="1"/>
              <a:t>TMath</a:t>
            </a:r>
            <a:r>
              <a:rPr lang="en-US" sz="1400" dirty="0"/>
              <a:t>::</a:t>
            </a:r>
            <a:r>
              <a:rPr lang="en-US" sz="1400" dirty="0" err="1"/>
              <a:t>Erfc</a:t>
            </a:r>
            <a:r>
              <a:rPr lang="en-US" sz="1400" dirty="0"/>
              <a:t>((x-[2])/(1.414*[3])))+1",1975,2025);//Glassman_PRC2019</a:t>
            </a:r>
          </a:p>
          <a:p>
            <a:r>
              <a:rPr lang="en-US" sz="1400" dirty="0" err="1"/>
              <a:t>fb</a:t>
            </a:r>
            <a:r>
              <a:rPr lang="en-US" sz="1400" dirty="0"/>
              <a:t>-&gt;</a:t>
            </a:r>
            <a:r>
              <a:rPr lang="en-US" sz="1400" dirty="0" err="1"/>
              <a:t>SetNpx</a:t>
            </a:r>
            <a:r>
              <a:rPr lang="en-US" sz="1400" dirty="0"/>
              <a:t>(500);</a:t>
            </a:r>
          </a:p>
          <a:p>
            <a:r>
              <a:rPr lang="en-US" sz="1400" dirty="0" err="1"/>
              <a:t>fb</a:t>
            </a:r>
            <a:r>
              <a:rPr lang="en-US" sz="1400" dirty="0"/>
              <a:t>-&gt;</a:t>
            </a:r>
            <a:r>
              <a:rPr lang="en-US" sz="1400" dirty="0" err="1"/>
              <a:t>SetParameter</a:t>
            </a:r>
            <a:r>
              <a:rPr lang="en-US" sz="1400" dirty="0"/>
              <a:t>(0,1.);//N</a:t>
            </a:r>
          </a:p>
          <a:p>
            <a:r>
              <a:rPr lang="en-US" sz="1400" dirty="0" err="1"/>
              <a:t>fb</a:t>
            </a:r>
            <a:r>
              <a:rPr lang="en-US" sz="1400" dirty="0"/>
              <a:t>-&gt;</a:t>
            </a:r>
            <a:r>
              <a:rPr lang="en-US" sz="1400" dirty="0" err="1"/>
              <a:t>SetParameter</a:t>
            </a:r>
            <a:r>
              <a:rPr lang="en-US" sz="1400" dirty="0"/>
              <a:t>(1,0.7);//lambda</a:t>
            </a:r>
          </a:p>
          <a:p>
            <a:r>
              <a:rPr lang="en-US" sz="1400" dirty="0" err="1"/>
              <a:t>fb</a:t>
            </a:r>
            <a:r>
              <a:rPr lang="en-US" sz="1400" dirty="0"/>
              <a:t>-&gt;</a:t>
            </a:r>
            <a:r>
              <a:rPr lang="en-US" sz="1400" dirty="0" err="1"/>
              <a:t>SetParameter</a:t>
            </a:r>
            <a:r>
              <a:rPr lang="en-US" sz="1400" dirty="0"/>
              <a:t>(2,2000);//mu</a:t>
            </a:r>
          </a:p>
          <a:p>
            <a:r>
              <a:rPr lang="en-US" sz="1400" dirty="0" err="1"/>
              <a:t>fb</a:t>
            </a:r>
            <a:r>
              <a:rPr lang="en-US" sz="1400" dirty="0"/>
              <a:t>-&gt;</a:t>
            </a:r>
            <a:r>
              <a:rPr lang="en-US" sz="1400" dirty="0" err="1"/>
              <a:t>SetParameter</a:t>
            </a:r>
            <a:r>
              <a:rPr lang="en-US" sz="1400" dirty="0"/>
              <a:t>(3,</a:t>
            </a:r>
            <a:r>
              <a:rPr lang="el-GR" sz="1400" dirty="0"/>
              <a:t> 0.015330769*</a:t>
            </a:r>
            <a:r>
              <a:rPr lang="en-US" sz="1400" dirty="0" err="1"/>
              <a:t>sqrt</a:t>
            </a:r>
            <a:r>
              <a:rPr lang="en-US" sz="1400" dirty="0"/>
              <a:t>(2000)</a:t>
            </a:r>
            <a:r>
              <a:rPr lang="el-GR" sz="1400" dirty="0"/>
              <a:t>+0.589861538</a:t>
            </a:r>
            <a:r>
              <a:rPr lang="en-US" sz="1400" dirty="0"/>
              <a:t>);//sigma</a:t>
            </a:r>
          </a:p>
          <a:p>
            <a:r>
              <a:rPr lang="en-US" sz="1400" dirty="0" err="1"/>
              <a:t>fb</a:t>
            </a:r>
            <a:r>
              <a:rPr lang="en-US" sz="1400" dirty="0"/>
              <a:t>-&gt;</a:t>
            </a:r>
            <a:r>
              <a:rPr lang="en-US" altLang="zh-CN" sz="1400" dirty="0"/>
              <a:t>Draw();</a:t>
            </a:r>
            <a:endParaRPr lang="en-US" sz="1400" dirty="0"/>
          </a:p>
          <a:p>
            <a:r>
              <a:rPr lang="en-US" sz="1400" dirty="0"/>
              <a:t>TF1 *</a:t>
            </a:r>
            <a:r>
              <a:rPr lang="en-US" sz="1400" dirty="0" err="1"/>
              <a:t>fa</a:t>
            </a:r>
            <a:r>
              <a:rPr lang="en-US" sz="1400" dirty="0"/>
              <a:t>=new TF1("</a:t>
            </a:r>
            <a:r>
              <a:rPr lang="en-US" sz="1400" dirty="0" err="1"/>
              <a:t>fa</a:t>
            </a:r>
            <a:r>
              <a:rPr lang="en-US" sz="1400" dirty="0"/>
              <a:t>", "[0]/2*(</a:t>
            </a:r>
            <a:r>
              <a:rPr lang="en-US" sz="1400" dirty="0" err="1"/>
              <a:t>TMath</a:t>
            </a:r>
            <a:r>
              <a:rPr lang="en-US" sz="1400" dirty="0"/>
              <a:t>::</a:t>
            </a:r>
            <a:r>
              <a:rPr lang="en-US" sz="1400" dirty="0" err="1"/>
              <a:t>Exp</a:t>
            </a:r>
            <a:r>
              <a:rPr lang="en-US" sz="1400" dirty="0"/>
              <a:t>((0.5*[3]*[3]-[1]*[2]+[1]*x)/([1]*[1]))*</a:t>
            </a:r>
            <a:r>
              <a:rPr lang="en-US" sz="1400" dirty="0" err="1"/>
              <a:t>TMath</a:t>
            </a:r>
            <a:r>
              <a:rPr lang="en-US" sz="1400" dirty="0"/>
              <a:t>::</a:t>
            </a:r>
            <a:r>
              <a:rPr lang="en-US" sz="1400" dirty="0" err="1"/>
              <a:t>Erfc</a:t>
            </a:r>
            <a:r>
              <a:rPr lang="en-US" sz="1400" dirty="0"/>
              <a:t>(1/1.414*([3]/[1]+(x-[2])/[3]))-</a:t>
            </a:r>
            <a:r>
              <a:rPr lang="en-US" sz="1400" dirty="0" err="1"/>
              <a:t>TMath</a:t>
            </a:r>
            <a:r>
              <a:rPr lang="en-US" sz="1400" dirty="0"/>
              <a:t>::</a:t>
            </a:r>
            <a:r>
              <a:rPr lang="en-US" sz="1400" dirty="0" err="1"/>
              <a:t>Erfc</a:t>
            </a:r>
            <a:r>
              <a:rPr lang="en-US" sz="1400" dirty="0"/>
              <a:t>((x-[2])/(1.414*[3])))+1",1975,2025);//</a:t>
            </a:r>
            <a:r>
              <a:rPr lang="en-US" altLang="zh-CN" sz="1400" dirty="0"/>
              <a:t>Aaron</a:t>
            </a:r>
            <a:endParaRPr lang="en-US" sz="1400" dirty="0"/>
          </a:p>
          <a:p>
            <a:r>
              <a:rPr lang="en-US" sz="1400" dirty="0" err="1"/>
              <a:t>fa</a:t>
            </a:r>
            <a:r>
              <a:rPr lang="en-US" sz="1400" dirty="0"/>
              <a:t>-&gt;</a:t>
            </a:r>
            <a:r>
              <a:rPr lang="en-US" sz="1400" dirty="0" err="1"/>
              <a:t>SetNpx</a:t>
            </a:r>
            <a:r>
              <a:rPr lang="en-US" sz="1400" dirty="0"/>
              <a:t>(500);</a:t>
            </a:r>
          </a:p>
          <a:p>
            <a:r>
              <a:rPr lang="en-US" sz="1400" dirty="0" err="1"/>
              <a:t>fa</a:t>
            </a:r>
            <a:r>
              <a:rPr lang="en-US" sz="1400" dirty="0"/>
              <a:t>-&gt;</a:t>
            </a:r>
            <a:r>
              <a:rPr lang="en-US" sz="1400" dirty="0" err="1"/>
              <a:t>SetParameter</a:t>
            </a:r>
            <a:r>
              <a:rPr lang="en-US" sz="1400" dirty="0"/>
              <a:t>(0,1.);//N</a:t>
            </a:r>
          </a:p>
          <a:p>
            <a:r>
              <a:rPr lang="en-US" sz="1400" dirty="0" err="1"/>
              <a:t>fa</a:t>
            </a:r>
            <a:r>
              <a:rPr lang="en-US" sz="1400" dirty="0"/>
              <a:t>-&gt;</a:t>
            </a:r>
            <a:r>
              <a:rPr lang="en-US" sz="1400" dirty="0" err="1"/>
              <a:t>SetParameter</a:t>
            </a:r>
            <a:r>
              <a:rPr lang="en-US" sz="1400" dirty="0"/>
              <a:t>(1,1.44);//lambda</a:t>
            </a:r>
          </a:p>
          <a:p>
            <a:r>
              <a:rPr lang="en-US" sz="1400" dirty="0" err="1"/>
              <a:t>fa</a:t>
            </a:r>
            <a:r>
              <a:rPr lang="en-US" sz="1400" dirty="0"/>
              <a:t>-&gt;</a:t>
            </a:r>
            <a:r>
              <a:rPr lang="en-US" sz="1400" dirty="0" err="1"/>
              <a:t>SetParameter</a:t>
            </a:r>
            <a:r>
              <a:rPr lang="en-US" sz="1400" dirty="0"/>
              <a:t>(2,2000);//mu</a:t>
            </a:r>
          </a:p>
          <a:p>
            <a:r>
              <a:rPr lang="en-US" sz="1400" dirty="0" err="1"/>
              <a:t>fa</a:t>
            </a:r>
            <a:r>
              <a:rPr lang="en-US" sz="1400" dirty="0"/>
              <a:t>-&gt;</a:t>
            </a:r>
            <a:r>
              <a:rPr lang="en-US" sz="1400" dirty="0" err="1"/>
              <a:t>SetParameter</a:t>
            </a:r>
            <a:r>
              <a:rPr lang="en-US" sz="1400" dirty="0"/>
              <a:t>(3,</a:t>
            </a:r>
            <a:r>
              <a:rPr lang="el-GR" sz="1400" dirty="0"/>
              <a:t> </a:t>
            </a:r>
            <a:r>
              <a:rPr lang="en-US" sz="1400" dirty="0"/>
              <a:t>0.000301512*2000+0.972164);//sigma</a:t>
            </a:r>
          </a:p>
          <a:p>
            <a:r>
              <a:rPr lang="en-US" sz="1400" dirty="0" err="1"/>
              <a:t>fa</a:t>
            </a:r>
            <a:r>
              <a:rPr lang="en-US" sz="1400" dirty="0"/>
              <a:t>-&gt;</a:t>
            </a:r>
            <a:r>
              <a:rPr lang="en-US" sz="1400" dirty="0" err="1"/>
              <a:t>SetLineColor</a:t>
            </a:r>
            <a:r>
              <a:rPr lang="en-US" sz="1400" dirty="0"/>
              <a:t>(4);</a:t>
            </a:r>
            <a:r>
              <a:rPr lang="en-US" sz="1400" dirty="0" err="1"/>
              <a:t>fa</a:t>
            </a:r>
            <a:r>
              <a:rPr lang="en-US" sz="1400" dirty="0"/>
              <a:t>-&gt;Draw("same");</a:t>
            </a:r>
          </a:p>
        </p:txBody>
      </p:sp>
    </p:spTree>
    <p:extLst>
      <p:ext uri="{BB962C8B-B14F-4D97-AF65-F5344CB8AC3E}">
        <p14:creationId xmlns:p14="http://schemas.microsoft.com/office/powerpoint/2010/main" val="250374097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0" y="0"/>
            <a:ext cx="4680000" cy="3043733"/>
          </a:xfrm>
          <a:prstGeom prst="rect">
            <a:avLst/>
          </a:prstGeom>
        </p:spPr>
      </p:pic>
      <p:pic>
        <p:nvPicPr>
          <p:cNvPr id="3" name="图片 2"/>
          <p:cNvPicPr>
            <a:picLocks noChangeAspect="1"/>
          </p:cNvPicPr>
          <p:nvPr/>
        </p:nvPicPr>
        <p:blipFill>
          <a:blip r:embed="rId3"/>
          <a:stretch>
            <a:fillRect/>
          </a:stretch>
        </p:blipFill>
        <p:spPr>
          <a:xfrm>
            <a:off x="4464000" y="0"/>
            <a:ext cx="4680000" cy="3043733"/>
          </a:xfrm>
          <a:prstGeom prst="rect">
            <a:avLst/>
          </a:prstGeom>
        </p:spPr>
      </p:pic>
      <p:sp>
        <p:nvSpPr>
          <p:cNvPr id="4" name="文本框 3"/>
          <p:cNvSpPr txBox="1"/>
          <p:nvPr/>
        </p:nvSpPr>
        <p:spPr>
          <a:xfrm>
            <a:off x="2895600" y="635861"/>
            <a:ext cx="1379480" cy="1200329"/>
          </a:xfrm>
          <a:prstGeom prst="rect">
            <a:avLst/>
          </a:prstGeom>
          <a:noFill/>
        </p:spPr>
        <p:txBody>
          <a:bodyPr wrap="none" rtlCol="0">
            <a:spAutoFit/>
          </a:bodyPr>
          <a:lstStyle/>
          <a:p>
            <a:r>
              <a:rPr lang="en-US" altLang="zh-CN" i="1" dirty="0"/>
              <a:t>E</a:t>
            </a:r>
            <a:r>
              <a:rPr lang="en-US" altLang="zh-CN" i="1" baseline="-25000" dirty="0"/>
              <a:t>n</a:t>
            </a:r>
            <a:r>
              <a:rPr lang="en-US" altLang="zh-CN" dirty="0"/>
              <a:t>=0</a:t>
            </a:r>
          </a:p>
          <a:p>
            <a:r>
              <a:rPr lang="en-US" i="1" dirty="0" err="1"/>
              <a:t>E</a:t>
            </a:r>
            <a:r>
              <a:rPr lang="en-US" altLang="zh-CN" i="1" baseline="-25000" dirty="0" err="1"/>
              <a:t>γ</a:t>
            </a:r>
            <a:r>
              <a:rPr lang="en-US" altLang="zh-CN" dirty="0"/>
              <a:t>=2000 keV</a:t>
            </a:r>
          </a:p>
          <a:p>
            <a:r>
              <a:rPr lang="en-US" dirty="0">
                <a:solidFill>
                  <a:srgbClr val="0000FF"/>
                </a:solidFill>
              </a:rPr>
              <a:t>Aaron</a:t>
            </a:r>
          </a:p>
          <a:p>
            <a:r>
              <a:rPr lang="en-US" dirty="0">
                <a:solidFill>
                  <a:srgbClr val="FF0000"/>
                </a:solidFill>
              </a:rPr>
              <a:t>Brent</a:t>
            </a:r>
          </a:p>
        </p:txBody>
      </p:sp>
      <p:sp>
        <p:nvSpPr>
          <p:cNvPr id="6" name="文本框 5"/>
          <p:cNvSpPr txBox="1"/>
          <p:nvPr/>
        </p:nvSpPr>
        <p:spPr>
          <a:xfrm>
            <a:off x="7410450" y="635862"/>
            <a:ext cx="1379480" cy="1200329"/>
          </a:xfrm>
          <a:prstGeom prst="rect">
            <a:avLst/>
          </a:prstGeom>
          <a:noFill/>
        </p:spPr>
        <p:txBody>
          <a:bodyPr wrap="none" rtlCol="0">
            <a:spAutoFit/>
          </a:bodyPr>
          <a:lstStyle/>
          <a:p>
            <a:r>
              <a:rPr lang="en-US" altLang="zh-CN" i="1" dirty="0"/>
              <a:t>E</a:t>
            </a:r>
            <a:r>
              <a:rPr lang="en-US" altLang="zh-CN" i="1" baseline="-25000" dirty="0"/>
              <a:t>n</a:t>
            </a:r>
            <a:r>
              <a:rPr lang="en-US" altLang="zh-CN" dirty="0"/>
              <a:t>=5000 keV</a:t>
            </a:r>
          </a:p>
          <a:p>
            <a:r>
              <a:rPr lang="en-US" i="1" dirty="0" err="1"/>
              <a:t>E</a:t>
            </a:r>
            <a:r>
              <a:rPr lang="en-US" altLang="zh-CN" i="1" baseline="-25000" dirty="0" err="1"/>
              <a:t>γ</a:t>
            </a:r>
            <a:r>
              <a:rPr lang="en-US" altLang="zh-CN" dirty="0"/>
              <a:t>=2000 keV</a:t>
            </a:r>
          </a:p>
          <a:p>
            <a:r>
              <a:rPr lang="en-US" dirty="0">
                <a:solidFill>
                  <a:srgbClr val="0000FF"/>
                </a:solidFill>
              </a:rPr>
              <a:t>Aaron</a:t>
            </a:r>
          </a:p>
          <a:p>
            <a:r>
              <a:rPr lang="en-US" dirty="0">
                <a:solidFill>
                  <a:srgbClr val="FF0000"/>
                </a:solidFill>
              </a:rPr>
              <a:t>Brent</a:t>
            </a:r>
          </a:p>
        </p:txBody>
      </p:sp>
      <p:pic>
        <p:nvPicPr>
          <p:cNvPr id="7" name="图片 6"/>
          <p:cNvPicPr>
            <a:picLocks noChangeAspect="1"/>
          </p:cNvPicPr>
          <p:nvPr/>
        </p:nvPicPr>
        <p:blipFill>
          <a:blip r:embed="rId4"/>
          <a:stretch>
            <a:fillRect/>
          </a:stretch>
        </p:blipFill>
        <p:spPr>
          <a:xfrm>
            <a:off x="4762" y="3190875"/>
            <a:ext cx="5781675" cy="3667125"/>
          </a:xfrm>
          <a:prstGeom prst="rect">
            <a:avLst/>
          </a:prstGeom>
        </p:spPr>
      </p:pic>
      <p:sp>
        <p:nvSpPr>
          <p:cNvPr id="8" name="文本框 7"/>
          <p:cNvSpPr txBox="1"/>
          <p:nvPr/>
        </p:nvSpPr>
        <p:spPr>
          <a:xfrm>
            <a:off x="3774260" y="4063724"/>
            <a:ext cx="1379480" cy="1200329"/>
          </a:xfrm>
          <a:prstGeom prst="rect">
            <a:avLst/>
          </a:prstGeom>
          <a:noFill/>
        </p:spPr>
        <p:txBody>
          <a:bodyPr wrap="none" rtlCol="0">
            <a:spAutoFit/>
          </a:bodyPr>
          <a:lstStyle/>
          <a:p>
            <a:r>
              <a:rPr lang="en-US" altLang="zh-CN" i="1" dirty="0" err="1"/>
              <a:t>E</a:t>
            </a:r>
            <a:r>
              <a:rPr lang="en-US" altLang="zh-CN" i="1" baseline="-25000" dirty="0" err="1"/>
              <a:t>p</a:t>
            </a:r>
            <a:r>
              <a:rPr lang="en-US" altLang="zh-CN" dirty="0"/>
              <a:t>=1804 keV</a:t>
            </a:r>
          </a:p>
          <a:p>
            <a:r>
              <a:rPr lang="en-US" i="1" dirty="0" err="1"/>
              <a:t>E</a:t>
            </a:r>
            <a:r>
              <a:rPr lang="en-US" altLang="zh-CN" i="1" baseline="-25000" dirty="0" err="1"/>
              <a:t>γ</a:t>
            </a:r>
            <a:r>
              <a:rPr lang="en-US" altLang="zh-CN" dirty="0"/>
              <a:t>=2754 keV</a:t>
            </a:r>
          </a:p>
          <a:p>
            <a:r>
              <a:rPr lang="en-US" dirty="0">
                <a:solidFill>
                  <a:srgbClr val="0000FF"/>
                </a:solidFill>
              </a:rPr>
              <a:t>Aaron</a:t>
            </a:r>
          </a:p>
          <a:p>
            <a:r>
              <a:rPr lang="en-US" dirty="0">
                <a:solidFill>
                  <a:srgbClr val="FF0000"/>
                </a:solidFill>
              </a:rPr>
              <a:t>Brent</a:t>
            </a:r>
          </a:p>
        </p:txBody>
      </p:sp>
    </p:spTree>
    <p:extLst>
      <p:ext uri="{BB962C8B-B14F-4D97-AF65-F5344CB8AC3E}">
        <p14:creationId xmlns:p14="http://schemas.microsoft.com/office/powerpoint/2010/main" val="6933989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8E99AEC-2910-48AE-854B-6C43D56E2C60}"/>
              </a:ext>
            </a:extLst>
          </p:cNvPr>
          <p:cNvSpPr txBox="1"/>
          <p:nvPr/>
        </p:nvSpPr>
        <p:spPr>
          <a:xfrm>
            <a:off x="0" y="0"/>
            <a:ext cx="9144000" cy="5632311"/>
          </a:xfrm>
          <a:prstGeom prst="rect">
            <a:avLst/>
          </a:prstGeom>
          <a:noFill/>
        </p:spPr>
        <p:txBody>
          <a:bodyPr wrap="square">
            <a:spAutoFit/>
          </a:bodyPr>
          <a:lstStyle/>
          <a:p>
            <a:r>
              <a:rPr lang="en-US" altLang="zh-CN" sz="1800" dirty="0" err="1">
                <a:solidFill>
                  <a:prstClr val="black"/>
                </a:solidFill>
                <a:latin typeface="Arial" panose="020B0604020202020204" pitchFamily="34" charset="0"/>
              </a:rPr>
              <a:t>hint_sig</a:t>
            </a:r>
            <a:r>
              <a:rPr lang="en-US" altLang="zh-CN" sz="1800" dirty="0">
                <a:solidFill>
                  <a:prstClr val="black"/>
                </a:solidFill>
                <a:latin typeface="Arial" panose="020B0604020202020204" pitchFamily="34" charset="0"/>
              </a:rPr>
              <a:t>-&gt;</a:t>
            </a:r>
            <a:r>
              <a:rPr lang="en-US" altLang="zh-CN" sz="1800" dirty="0" err="1">
                <a:solidFill>
                  <a:prstClr val="black"/>
                </a:solidFill>
                <a:latin typeface="Arial" panose="020B0604020202020204" pitchFamily="34" charset="0"/>
              </a:rPr>
              <a:t>SetStats</a:t>
            </a:r>
            <a:r>
              <a:rPr lang="en-US" altLang="zh-CN" sz="1800" dirty="0">
                <a:solidFill>
                  <a:prstClr val="black"/>
                </a:solidFill>
                <a:latin typeface="Arial" panose="020B0604020202020204" pitchFamily="34" charset="0"/>
              </a:rPr>
              <a:t>(</a:t>
            </a:r>
            <a:r>
              <a:rPr lang="en-US" altLang="zh-CN" sz="1800" dirty="0" err="1">
                <a:solidFill>
                  <a:prstClr val="black"/>
                </a:solidFill>
                <a:latin typeface="Arial" panose="020B0604020202020204" pitchFamily="34" charset="0"/>
              </a:rPr>
              <a:t>kFALSE</a:t>
            </a:r>
            <a:r>
              <a:rPr lang="en-US" altLang="zh-CN" sz="1800" dirty="0">
                <a:solidFill>
                  <a:prstClr val="black"/>
                </a:solidFill>
                <a:latin typeface="Arial" panose="020B0604020202020204" pitchFamily="34" charset="0"/>
              </a:rPr>
              <a:t>);</a:t>
            </a:r>
          </a:p>
          <a:p>
            <a:r>
              <a:rPr lang="en-US" altLang="zh-CN" sz="1800" dirty="0" err="1">
                <a:solidFill>
                  <a:prstClr val="black"/>
                </a:solidFill>
                <a:latin typeface="Arial" panose="020B0604020202020204" pitchFamily="34" charset="0"/>
              </a:rPr>
              <a:t>hint_sig</a:t>
            </a:r>
            <a:r>
              <a:rPr lang="en-US" altLang="zh-CN" sz="1800" dirty="0">
                <a:solidFill>
                  <a:prstClr val="black"/>
                </a:solidFill>
                <a:latin typeface="Arial" panose="020B0604020202020204" pitchFamily="34" charset="0"/>
              </a:rPr>
              <a:t>-&gt;</a:t>
            </a:r>
            <a:r>
              <a:rPr lang="en-US" altLang="zh-CN" sz="1800" dirty="0" err="1">
                <a:solidFill>
                  <a:prstClr val="black"/>
                </a:solidFill>
                <a:latin typeface="Arial" panose="020B0604020202020204" pitchFamily="34" charset="0"/>
              </a:rPr>
              <a:t>SetFillColor</a:t>
            </a:r>
            <a:r>
              <a:rPr lang="en-US" altLang="zh-CN" sz="1800" dirty="0">
                <a:solidFill>
                  <a:prstClr val="black"/>
                </a:solidFill>
                <a:latin typeface="Arial" panose="020B0604020202020204" pitchFamily="34" charset="0"/>
              </a:rPr>
              <a:t>(kRed-9);</a:t>
            </a:r>
            <a:r>
              <a:rPr lang="en-US" altLang="zh-CN" sz="1800" dirty="0">
                <a:solidFill>
                  <a:srgbClr val="008000"/>
                </a:solidFill>
                <a:latin typeface="Arial" panose="020B0604020202020204" pitchFamily="34" charset="0"/>
              </a:rPr>
              <a:t>//confidence band [colored] shows 1 or 2 or 3 standard deviation uncertainty</a:t>
            </a:r>
            <a:endParaRPr lang="en-US" altLang="zh-CN" sz="1800" dirty="0">
              <a:solidFill>
                <a:prstClr val="black"/>
              </a:solidFill>
              <a:latin typeface="Arial" panose="020B0604020202020204" pitchFamily="34" charset="0"/>
            </a:endParaRPr>
          </a:p>
          <a:p>
            <a:r>
              <a:rPr lang="en-US" altLang="zh-CN" sz="1800" dirty="0">
                <a:solidFill>
                  <a:srgbClr val="008000"/>
                </a:solidFill>
                <a:latin typeface="Arial" panose="020B0604020202020204" pitchFamily="34" charset="0"/>
              </a:rPr>
              <a:t>//</a:t>
            </a:r>
            <a:r>
              <a:rPr lang="en-US" altLang="zh-CN" sz="1800" dirty="0" err="1">
                <a:solidFill>
                  <a:srgbClr val="008000"/>
                </a:solidFill>
                <a:latin typeface="Arial" panose="020B0604020202020204" pitchFamily="34" charset="0"/>
              </a:rPr>
              <a:t>TMatrixDSym</a:t>
            </a:r>
            <a:r>
              <a:rPr lang="en-US" altLang="zh-CN" sz="1800" dirty="0">
                <a:solidFill>
                  <a:srgbClr val="008000"/>
                </a:solidFill>
                <a:latin typeface="Arial" panose="020B0604020202020204" pitchFamily="34" charset="0"/>
              </a:rPr>
              <a:t> </a:t>
            </a:r>
            <a:r>
              <a:rPr lang="en-US" altLang="zh-CN" sz="1800" dirty="0" err="1">
                <a:solidFill>
                  <a:srgbClr val="008000"/>
                </a:solidFill>
                <a:latin typeface="Arial" panose="020B0604020202020204" pitchFamily="34" charset="0"/>
              </a:rPr>
              <a:t>cov</a:t>
            </a:r>
            <a:r>
              <a:rPr lang="en-US" altLang="zh-CN" sz="1800" dirty="0">
                <a:solidFill>
                  <a:srgbClr val="008000"/>
                </a:solidFill>
                <a:latin typeface="Arial" panose="020B0604020202020204" pitchFamily="34" charset="0"/>
              </a:rPr>
              <a:t> = </a:t>
            </a:r>
            <a:r>
              <a:rPr lang="en-US" altLang="zh-CN" sz="1800" dirty="0" err="1">
                <a:solidFill>
                  <a:srgbClr val="008000"/>
                </a:solidFill>
                <a:latin typeface="Arial" panose="020B0604020202020204" pitchFamily="34" charset="0"/>
              </a:rPr>
              <a:t>r_sig</a:t>
            </a:r>
            <a:r>
              <a:rPr lang="en-US" altLang="zh-CN" sz="1800" dirty="0">
                <a:solidFill>
                  <a:srgbClr val="008000"/>
                </a:solidFill>
                <a:latin typeface="Arial" panose="020B0604020202020204" pitchFamily="34" charset="0"/>
              </a:rPr>
              <a:t>-&gt;</a:t>
            </a:r>
            <a:r>
              <a:rPr lang="en-US" altLang="zh-CN" sz="1800" dirty="0" err="1">
                <a:solidFill>
                  <a:srgbClr val="008000"/>
                </a:solidFill>
                <a:latin typeface="Arial" panose="020B0604020202020204" pitchFamily="34" charset="0"/>
              </a:rPr>
              <a:t>GetCovarianceMatrix</a:t>
            </a:r>
            <a:r>
              <a:rPr lang="en-US" altLang="zh-CN" sz="1800" dirty="0">
                <a:solidFill>
                  <a:srgbClr val="008000"/>
                </a:solidFill>
                <a:latin typeface="Arial" panose="020B0604020202020204" pitchFamily="34" charset="0"/>
              </a:rPr>
              <a:t>();//useless for now</a:t>
            </a:r>
            <a:endParaRPr lang="en-US" altLang="zh-CN" sz="1800" dirty="0">
              <a:solidFill>
                <a:prstClr val="black"/>
              </a:solidFill>
              <a:latin typeface="Arial" panose="020B0604020202020204" pitchFamily="34" charset="0"/>
            </a:endParaRPr>
          </a:p>
          <a:p>
            <a:r>
              <a:rPr lang="en-US" altLang="zh-CN" sz="1800" dirty="0" err="1">
                <a:solidFill>
                  <a:prstClr val="black"/>
                </a:solidFill>
                <a:latin typeface="Arial" panose="020B0604020202020204" pitchFamily="34" charset="0"/>
              </a:rPr>
              <a:t>TMatrixD</a:t>
            </a:r>
            <a:r>
              <a:rPr lang="en-US" altLang="zh-CN" sz="1800" dirty="0">
                <a:solidFill>
                  <a:prstClr val="black"/>
                </a:solidFill>
                <a:latin typeface="Arial" panose="020B0604020202020204" pitchFamily="34" charset="0"/>
              </a:rPr>
              <a:t> </a:t>
            </a:r>
            <a:r>
              <a:rPr lang="en-US" altLang="zh-CN" sz="1800" dirty="0" err="1">
                <a:solidFill>
                  <a:prstClr val="black"/>
                </a:solidFill>
                <a:latin typeface="Arial" panose="020B0604020202020204" pitchFamily="34" charset="0"/>
              </a:rPr>
              <a:t>cov</a:t>
            </a:r>
            <a:r>
              <a:rPr lang="en-US" altLang="zh-CN" sz="1800" dirty="0">
                <a:solidFill>
                  <a:prstClr val="black"/>
                </a:solidFill>
                <a:latin typeface="Arial" panose="020B0604020202020204" pitchFamily="34" charset="0"/>
              </a:rPr>
              <a:t> = </a:t>
            </a:r>
            <a:r>
              <a:rPr lang="en-US" altLang="zh-CN" sz="1800" dirty="0" err="1">
                <a:solidFill>
                  <a:prstClr val="black"/>
                </a:solidFill>
                <a:latin typeface="Arial" panose="020B0604020202020204" pitchFamily="34" charset="0"/>
              </a:rPr>
              <a:t>r_sig</a:t>
            </a:r>
            <a:r>
              <a:rPr lang="en-US" altLang="zh-CN" sz="1800" dirty="0">
                <a:solidFill>
                  <a:prstClr val="black"/>
                </a:solidFill>
                <a:latin typeface="Arial" panose="020B0604020202020204" pitchFamily="34" charset="0"/>
              </a:rPr>
              <a:t>-&gt;</a:t>
            </a:r>
            <a:r>
              <a:rPr lang="en-US" altLang="zh-CN" sz="1800" dirty="0" err="1">
                <a:solidFill>
                  <a:prstClr val="black"/>
                </a:solidFill>
                <a:latin typeface="Arial" panose="020B0604020202020204" pitchFamily="34" charset="0"/>
              </a:rPr>
              <a:t>GetCovarianceMatrix</a:t>
            </a:r>
            <a:r>
              <a:rPr lang="en-US" altLang="zh-CN" sz="1800" dirty="0">
                <a:solidFill>
                  <a:prstClr val="black"/>
                </a:solidFill>
                <a:latin typeface="Arial" panose="020B0604020202020204" pitchFamily="34" charset="0"/>
              </a:rPr>
              <a:t>();</a:t>
            </a:r>
            <a:r>
              <a:rPr lang="en-US" altLang="zh-CN" sz="1800" dirty="0">
                <a:solidFill>
                  <a:srgbClr val="008000"/>
                </a:solidFill>
                <a:latin typeface="Arial" panose="020B0604020202020204" pitchFamily="34" charset="0"/>
              </a:rPr>
              <a:t>//error matrix</a:t>
            </a:r>
            <a:endParaRPr lang="en-US" altLang="zh-CN" sz="1800" dirty="0">
              <a:solidFill>
                <a:prstClr val="black"/>
              </a:solidFill>
              <a:latin typeface="Arial" panose="020B0604020202020204" pitchFamily="34" charset="0"/>
            </a:endParaRPr>
          </a:p>
          <a:p>
            <a:r>
              <a:rPr lang="en-US" altLang="zh-CN" sz="1800" dirty="0" err="1">
                <a:solidFill>
                  <a:prstClr val="black"/>
                </a:solidFill>
                <a:latin typeface="Arial" panose="020B0604020202020204" pitchFamily="34" charset="0"/>
              </a:rPr>
              <a:t>TMatrixD</a:t>
            </a:r>
            <a:r>
              <a:rPr lang="en-US" altLang="zh-CN" sz="1800" dirty="0">
                <a:solidFill>
                  <a:prstClr val="black"/>
                </a:solidFill>
                <a:latin typeface="Arial" panose="020B0604020202020204" pitchFamily="34" charset="0"/>
              </a:rPr>
              <a:t> </a:t>
            </a:r>
            <a:r>
              <a:rPr lang="en-US" altLang="zh-CN" sz="1800" dirty="0" err="1">
                <a:solidFill>
                  <a:prstClr val="black"/>
                </a:solidFill>
                <a:latin typeface="Arial" panose="020B0604020202020204" pitchFamily="34" charset="0"/>
              </a:rPr>
              <a:t>cor</a:t>
            </a:r>
            <a:r>
              <a:rPr lang="en-US" altLang="zh-CN" sz="1800" dirty="0">
                <a:solidFill>
                  <a:prstClr val="black"/>
                </a:solidFill>
                <a:latin typeface="Arial" panose="020B0604020202020204" pitchFamily="34" charset="0"/>
              </a:rPr>
              <a:t> = </a:t>
            </a:r>
            <a:r>
              <a:rPr lang="en-US" altLang="zh-CN" sz="1800" dirty="0" err="1">
                <a:solidFill>
                  <a:prstClr val="black"/>
                </a:solidFill>
                <a:latin typeface="Arial" panose="020B0604020202020204" pitchFamily="34" charset="0"/>
              </a:rPr>
              <a:t>r_sig</a:t>
            </a:r>
            <a:r>
              <a:rPr lang="en-US" altLang="zh-CN" sz="1800" dirty="0">
                <a:solidFill>
                  <a:prstClr val="black"/>
                </a:solidFill>
                <a:latin typeface="Arial" panose="020B0604020202020204" pitchFamily="34" charset="0"/>
              </a:rPr>
              <a:t>-&gt;</a:t>
            </a:r>
            <a:r>
              <a:rPr lang="en-US" altLang="zh-CN" sz="1800" dirty="0" err="1">
                <a:solidFill>
                  <a:prstClr val="black"/>
                </a:solidFill>
                <a:latin typeface="Arial" panose="020B0604020202020204" pitchFamily="34" charset="0"/>
              </a:rPr>
              <a:t>GetCorrelationMatrix</a:t>
            </a:r>
            <a:r>
              <a:rPr lang="en-US" altLang="zh-CN" sz="1800" dirty="0">
                <a:solidFill>
                  <a:prstClr val="black"/>
                </a:solidFill>
                <a:latin typeface="Arial" panose="020B0604020202020204" pitchFamily="34" charset="0"/>
              </a:rPr>
              <a:t>();</a:t>
            </a:r>
            <a:r>
              <a:rPr lang="en-US" altLang="zh-CN" sz="1800" dirty="0">
                <a:solidFill>
                  <a:srgbClr val="008000"/>
                </a:solidFill>
                <a:latin typeface="Arial" panose="020B0604020202020204" pitchFamily="34" charset="0"/>
              </a:rPr>
              <a:t>//parameter correlation coefficients</a:t>
            </a:r>
            <a:endParaRPr lang="en-US" altLang="zh-CN" sz="1800" dirty="0">
              <a:solidFill>
                <a:prstClr val="black"/>
              </a:solidFill>
              <a:latin typeface="Arial" panose="020B0604020202020204" pitchFamily="34" charset="0"/>
            </a:endParaRPr>
          </a:p>
          <a:p>
            <a:r>
              <a:rPr lang="en-US" altLang="zh-CN" sz="1800" dirty="0" err="1">
                <a:solidFill>
                  <a:prstClr val="black"/>
                </a:solidFill>
                <a:latin typeface="Arial" panose="020B0604020202020204" pitchFamily="34" charset="0"/>
              </a:rPr>
              <a:t>cov.Print</a:t>
            </a:r>
            <a:r>
              <a:rPr lang="en-US" altLang="zh-CN" sz="1800" dirty="0">
                <a:solidFill>
                  <a:prstClr val="black"/>
                </a:solidFill>
                <a:latin typeface="Arial" panose="020B0604020202020204" pitchFamily="34" charset="0"/>
              </a:rPr>
              <a:t>();</a:t>
            </a:r>
          </a:p>
          <a:p>
            <a:r>
              <a:rPr lang="en-US" altLang="zh-CN" sz="1800" dirty="0" err="1">
                <a:solidFill>
                  <a:prstClr val="black"/>
                </a:solidFill>
                <a:latin typeface="Arial" panose="020B0604020202020204" pitchFamily="34" charset="0"/>
              </a:rPr>
              <a:t>cor.Print</a:t>
            </a:r>
            <a:r>
              <a:rPr lang="en-US" altLang="zh-CN" sz="1800" dirty="0">
                <a:solidFill>
                  <a:prstClr val="black"/>
                </a:solidFill>
                <a:latin typeface="Arial" panose="020B0604020202020204" pitchFamily="34" charset="0"/>
              </a:rPr>
              <a:t>();</a:t>
            </a:r>
          </a:p>
          <a:p>
            <a:endParaRPr lang="en-US" altLang="zh-CN" dirty="0">
              <a:solidFill>
                <a:prstClr val="black"/>
              </a:solidFill>
              <a:latin typeface="Arial" panose="020B0604020202020204" pitchFamily="34" charset="0"/>
            </a:endParaRPr>
          </a:p>
          <a:p>
            <a:r>
              <a:rPr lang="en-US" altLang="zh-CN" sz="1800" dirty="0">
                <a:latin typeface="Arial" panose="020B0604020202020204" pitchFamily="34" charset="0"/>
              </a:rPr>
              <a:t>graph1[</a:t>
            </a:r>
            <a:r>
              <a:rPr lang="en-US" altLang="zh-CN" sz="1800" dirty="0" err="1">
                <a:latin typeface="Arial" panose="020B0604020202020204" pitchFamily="34" charset="0"/>
              </a:rPr>
              <a:t>idetector</a:t>
            </a:r>
            <a:r>
              <a:rPr lang="en-US" altLang="zh-CN" sz="1800" dirty="0">
                <a:latin typeface="Arial" panose="020B0604020202020204" pitchFamily="34" charset="0"/>
              </a:rPr>
              <a:t>]-&gt;Draw(</a:t>
            </a:r>
            <a:r>
              <a:rPr lang="en-US" altLang="zh-CN" sz="1800" dirty="0">
                <a:solidFill>
                  <a:srgbClr val="A31515"/>
                </a:solidFill>
                <a:latin typeface="Arial" panose="020B0604020202020204" pitchFamily="34" charset="0"/>
              </a:rPr>
              <a:t>"AP"</a:t>
            </a:r>
            <a:r>
              <a:rPr lang="en-US" altLang="zh-CN" sz="1800" dirty="0">
                <a:solidFill>
                  <a:prstClr val="black"/>
                </a:solidFill>
                <a:latin typeface="Arial" panose="020B0604020202020204" pitchFamily="34" charset="0"/>
              </a:rPr>
              <a:t>);</a:t>
            </a:r>
            <a:r>
              <a:rPr lang="en-US" altLang="zh-CN" sz="1800" dirty="0">
                <a:solidFill>
                  <a:srgbClr val="008000"/>
                </a:solidFill>
                <a:latin typeface="Arial" panose="020B0604020202020204" pitchFamily="34" charset="0"/>
              </a:rPr>
              <a:t>//"A": Axis are drawn around the graph, "P": The current marker is plotted at each point</a:t>
            </a:r>
            <a:endParaRPr lang="en-US" altLang="zh-CN" sz="1800" dirty="0">
              <a:solidFill>
                <a:prstClr val="black"/>
              </a:solidFill>
              <a:latin typeface="Arial" panose="020B0604020202020204" pitchFamily="34" charset="0"/>
            </a:endParaRPr>
          </a:p>
          <a:p>
            <a:r>
              <a:rPr lang="en-US" altLang="zh-CN" sz="1800" dirty="0" err="1">
                <a:solidFill>
                  <a:prstClr val="black"/>
                </a:solidFill>
                <a:latin typeface="Arial" panose="020B0604020202020204" pitchFamily="34" charset="0"/>
              </a:rPr>
              <a:t>hint_sig</a:t>
            </a:r>
            <a:r>
              <a:rPr lang="en-US" altLang="zh-CN" sz="1800" dirty="0">
                <a:solidFill>
                  <a:prstClr val="black"/>
                </a:solidFill>
                <a:latin typeface="Arial" panose="020B0604020202020204" pitchFamily="34" charset="0"/>
              </a:rPr>
              <a:t>-&gt;Draw(</a:t>
            </a:r>
            <a:r>
              <a:rPr lang="en-US" altLang="zh-CN" sz="1800" dirty="0">
                <a:solidFill>
                  <a:srgbClr val="A31515"/>
                </a:solidFill>
                <a:latin typeface="Arial" panose="020B0604020202020204" pitchFamily="34" charset="0"/>
              </a:rPr>
              <a:t>"e3 same"</a:t>
            </a:r>
            <a:r>
              <a:rPr lang="en-US" altLang="zh-CN" sz="1800" dirty="0">
                <a:solidFill>
                  <a:prstClr val="black"/>
                </a:solidFill>
                <a:latin typeface="Arial" panose="020B0604020202020204" pitchFamily="34" charset="0"/>
              </a:rPr>
              <a:t>);</a:t>
            </a:r>
            <a:r>
              <a:rPr lang="en-US" altLang="zh-CN" sz="1800" dirty="0">
                <a:solidFill>
                  <a:srgbClr val="008000"/>
                </a:solidFill>
                <a:latin typeface="Arial" panose="020B0604020202020204" pitchFamily="34" charset="0"/>
              </a:rPr>
              <a:t>//draw the confidence band [colored] showing 1 or 2 or 3 standard deviation uncertainty</a:t>
            </a:r>
            <a:endParaRPr lang="en-US" altLang="zh-CN"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graph1[</a:t>
            </a:r>
            <a:r>
              <a:rPr lang="en-US" altLang="zh-CN" sz="1800" dirty="0" err="1">
                <a:solidFill>
                  <a:prstClr val="black"/>
                </a:solidFill>
                <a:latin typeface="Arial" panose="020B0604020202020204" pitchFamily="34" charset="0"/>
              </a:rPr>
              <a:t>idetector</a:t>
            </a:r>
            <a:r>
              <a:rPr lang="en-US" altLang="zh-CN" sz="1800" dirty="0">
                <a:solidFill>
                  <a:prstClr val="black"/>
                </a:solidFill>
                <a:latin typeface="Arial" panose="020B0604020202020204" pitchFamily="34" charset="0"/>
              </a:rPr>
              <a:t>]-&gt;Draw(</a:t>
            </a:r>
            <a:r>
              <a:rPr lang="en-US" altLang="zh-CN" sz="1800" dirty="0">
                <a:solidFill>
                  <a:srgbClr val="A31515"/>
                </a:solidFill>
                <a:latin typeface="Arial" panose="020B0604020202020204" pitchFamily="34" charset="0"/>
              </a:rPr>
              <a:t>"P same"</a:t>
            </a:r>
            <a:r>
              <a:rPr lang="en-US" altLang="zh-CN" sz="1800" dirty="0">
                <a:solidFill>
                  <a:prstClr val="black"/>
                </a:solidFill>
                <a:latin typeface="Arial" panose="020B0604020202020204" pitchFamily="34" charset="0"/>
              </a:rPr>
              <a:t>);</a:t>
            </a:r>
            <a:r>
              <a:rPr lang="en-US" altLang="zh-CN" sz="1800" dirty="0">
                <a:solidFill>
                  <a:srgbClr val="008000"/>
                </a:solidFill>
                <a:latin typeface="Arial" panose="020B0604020202020204" pitchFamily="34" charset="0"/>
              </a:rPr>
              <a:t>//draw the points again above error band</a:t>
            </a:r>
            <a:endParaRPr lang="en-US" altLang="zh-CN" sz="1800" dirty="0">
              <a:solidFill>
                <a:prstClr val="black"/>
              </a:solidFill>
              <a:latin typeface="Arial" panose="020B0604020202020204" pitchFamily="34" charset="0"/>
            </a:endParaRPr>
          </a:p>
          <a:p>
            <a:endParaRPr lang="en-US" altLang="zh-CN" sz="1800" dirty="0">
              <a:latin typeface="Arial" panose="020B0604020202020204" pitchFamily="34" charset="0"/>
            </a:endParaRPr>
          </a:p>
          <a:p>
            <a:r>
              <a:rPr lang="en-US" altLang="zh-CN" sz="1800" dirty="0" err="1">
                <a:latin typeface="Arial" panose="020B0604020202020204" pitchFamily="34" charset="0"/>
              </a:rPr>
              <a:t>r_sig</a:t>
            </a:r>
            <a:r>
              <a:rPr lang="en-US" altLang="zh-CN" sz="1800" dirty="0">
                <a:latin typeface="Arial" panose="020B0604020202020204" pitchFamily="34" charset="0"/>
              </a:rPr>
              <a:t>-&gt;</a:t>
            </a:r>
            <a:r>
              <a:rPr lang="en-US" altLang="zh-CN" sz="1800" dirty="0" err="1">
                <a:latin typeface="Arial" panose="020B0604020202020204" pitchFamily="34" charset="0"/>
              </a:rPr>
              <a:t>GetConfidenceIntervals</a:t>
            </a:r>
            <a:r>
              <a:rPr lang="en-US" altLang="zh-CN" sz="1800" dirty="0">
                <a:latin typeface="Arial" panose="020B0604020202020204" pitchFamily="34" charset="0"/>
              </a:rPr>
              <a:t>(</a:t>
            </a:r>
            <a:r>
              <a:rPr lang="en-US" altLang="zh-CN" sz="1800" dirty="0" err="1">
                <a:latin typeface="Arial" panose="020B0604020202020204" pitchFamily="34" charset="0"/>
              </a:rPr>
              <a:t>Npoint</a:t>
            </a:r>
            <a:r>
              <a:rPr lang="en-US" altLang="zh-CN" sz="1800" dirty="0">
                <a:latin typeface="Arial" panose="020B0604020202020204" pitchFamily="34" charset="0"/>
              </a:rPr>
              <a:t>, 1, 1, </a:t>
            </a:r>
            <a:r>
              <a:rPr lang="en-US" altLang="zh-CN" sz="1800" dirty="0" err="1">
                <a:latin typeface="Arial" panose="020B0604020202020204" pitchFamily="34" charset="0"/>
              </a:rPr>
              <a:t>energy_point</a:t>
            </a:r>
            <a:r>
              <a:rPr lang="en-US" altLang="zh-CN" sz="1800" dirty="0">
                <a:latin typeface="Arial" panose="020B0604020202020204" pitchFamily="34" charset="0"/>
              </a:rPr>
              <a:t>, </a:t>
            </a:r>
            <a:r>
              <a:rPr lang="en-US" altLang="zh-CN" sz="1800" dirty="0" err="1">
                <a:latin typeface="Arial" panose="020B0604020202020204" pitchFamily="34" charset="0"/>
              </a:rPr>
              <a:t>err_point</a:t>
            </a:r>
            <a:r>
              <a:rPr lang="en-US" altLang="zh-CN" sz="1800" dirty="0">
                <a:latin typeface="Arial" panose="020B0604020202020204" pitchFamily="34" charset="0"/>
              </a:rPr>
              <a:t>, 0.683, </a:t>
            </a:r>
            <a:r>
              <a:rPr lang="en-US" altLang="zh-CN" sz="1800" dirty="0">
                <a:solidFill>
                  <a:srgbClr val="0000FF"/>
                </a:solidFill>
                <a:latin typeface="Arial" panose="020B0604020202020204" pitchFamily="34" charset="0"/>
              </a:rPr>
              <a:t>true</a:t>
            </a:r>
            <a:r>
              <a:rPr lang="en-US" altLang="zh-CN" sz="1800" dirty="0">
                <a:solidFill>
                  <a:prstClr val="black"/>
                </a:solidFill>
                <a:latin typeface="Arial" panose="020B0604020202020204" pitchFamily="34" charset="0"/>
              </a:rPr>
              <a:t>);</a:t>
            </a:r>
            <a:r>
              <a:rPr lang="en-US" altLang="zh-CN" sz="1800" dirty="0">
                <a:solidFill>
                  <a:srgbClr val="008000"/>
                </a:solidFill>
                <a:latin typeface="Arial" panose="020B0604020202020204" pitchFamily="34" charset="0"/>
              </a:rPr>
              <a:t>//get the error of sigma/tau at energies of interest, this command is independent of the colored band</a:t>
            </a:r>
            <a:endParaRPr lang="en-US" altLang="zh-CN" sz="1800" dirty="0">
              <a:solidFill>
                <a:prstClr val="black"/>
              </a:solidFill>
              <a:latin typeface="Arial" panose="020B0604020202020204" pitchFamily="34" charset="0"/>
            </a:endParaRPr>
          </a:p>
          <a:p>
            <a:r>
              <a:rPr lang="en-US" altLang="zh-CN" sz="1800" dirty="0">
                <a:solidFill>
                  <a:srgbClr val="008000"/>
                </a:solidFill>
                <a:latin typeface="Arial" panose="020B0604020202020204" pitchFamily="34" charset="0"/>
              </a:rPr>
              <a:t>//(Number of x points, 1, 1, x, err, confidence level, false); norm is a flag to control if the intervals need to be inflated by the chi2/</a:t>
            </a:r>
            <a:r>
              <a:rPr lang="en-US" altLang="zh-CN" sz="1800" dirty="0" err="1">
                <a:solidFill>
                  <a:srgbClr val="008000"/>
                </a:solidFill>
                <a:latin typeface="Arial" panose="020B0604020202020204" pitchFamily="34" charset="0"/>
              </a:rPr>
              <a:t>ndf</a:t>
            </a:r>
            <a:r>
              <a:rPr lang="en-US" altLang="zh-CN" sz="1800" dirty="0">
                <a:solidFill>
                  <a:srgbClr val="008000"/>
                </a:solidFill>
                <a:latin typeface="Arial" panose="020B0604020202020204" pitchFamily="34" charset="0"/>
              </a:rPr>
              <a:t> value. true is inflated, false is not inflated.</a:t>
            </a:r>
            <a:endParaRPr lang="en-US" altLang="zh-CN" sz="1800" dirty="0">
              <a:solidFill>
                <a:prstClr val="black"/>
              </a:solidFill>
              <a:latin typeface="Arial" panose="020B0604020202020204" pitchFamily="34" charset="0"/>
            </a:endParaRPr>
          </a:p>
        </p:txBody>
      </p:sp>
    </p:spTree>
    <p:extLst>
      <p:ext uri="{BB962C8B-B14F-4D97-AF65-F5344CB8AC3E}">
        <p14:creationId xmlns:p14="http://schemas.microsoft.com/office/powerpoint/2010/main" val="3816648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0" y="0"/>
            <a:ext cx="6912000" cy="3415341"/>
          </a:xfrm>
          <a:prstGeom prst="rect">
            <a:avLst/>
          </a:prstGeom>
        </p:spPr>
      </p:pic>
      <p:pic>
        <p:nvPicPr>
          <p:cNvPr id="8" name="图片 7"/>
          <p:cNvPicPr>
            <a:picLocks noChangeAspect="1"/>
          </p:cNvPicPr>
          <p:nvPr/>
        </p:nvPicPr>
        <p:blipFill>
          <a:blip r:embed="rId3"/>
          <a:stretch>
            <a:fillRect/>
          </a:stretch>
        </p:blipFill>
        <p:spPr>
          <a:xfrm>
            <a:off x="0" y="3420000"/>
            <a:ext cx="6912000" cy="3408284"/>
          </a:xfrm>
          <a:prstGeom prst="rect">
            <a:avLst/>
          </a:prstGeom>
        </p:spPr>
      </p:pic>
      <p:sp>
        <p:nvSpPr>
          <p:cNvPr id="12" name="矩形 11"/>
          <p:cNvSpPr/>
          <p:nvPr/>
        </p:nvSpPr>
        <p:spPr>
          <a:xfrm>
            <a:off x="505387" y="162467"/>
            <a:ext cx="2730235" cy="646331"/>
          </a:xfrm>
          <a:prstGeom prst="rect">
            <a:avLst/>
          </a:prstGeom>
        </p:spPr>
        <p:txBody>
          <a:bodyPr wrap="none">
            <a:spAutoFit/>
          </a:bodyPr>
          <a:lstStyle/>
          <a:p>
            <a:r>
              <a:rPr lang="en-US" altLang="zh-CN" dirty="0">
                <a:solidFill>
                  <a:srgbClr val="0000FF"/>
                </a:solidFill>
                <a:latin typeface="Times New Roman" panose="02020603050405020304" pitchFamily="18" charset="0"/>
                <a:cs typeface="Times New Roman" panose="02020603050405020304" pitchFamily="18" charset="0"/>
              </a:rPr>
              <a:t>σ = 1, </a:t>
            </a:r>
            <a:r>
              <a:rPr lang="en-US" altLang="zh-CN" i="1" dirty="0">
                <a:solidFill>
                  <a:srgbClr val="0000FF"/>
                </a:solidFill>
                <a:latin typeface="Times New Roman" panose="02020603050405020304" pitchFamily="18" charset="0"/>
                <a:cs typeface="Times New Roman" panose="02020603050405020304" pitchFamily="18" charset="0"/>
              </a:rPr>
              <a:t>τ</a:t>
            </a:r>
            <a:r>
              <a:rPr lang="en-US" altLang="zh-CN" dirty="0">
                <a:solidFill>
                  <a:srgbClr val="0000FF"/>
                </a:solidFill>
                <a:latin typeface="Times New Roman" panose="02020603050405020304" pitchFamily="18" charset="0"/>
                <a:cs typeface="Times New Roman" panose="02020603050405020304" pitchFamily="18" charset="0"/>
              </a:rPr>
              <a:t> </a:t>
            </a:r>
            <a:r>
              <a:rPr lang="en-US" dirty="0">
                <a:solidFill>
                  <a:srgbClr val="0000FF"/>
                </a:solidFill>
                <a:latin typeface="Times New Roman" panose="02020603050405020304" pitchFamily="18" charset="0"/>
                <a:cs typeface="Times New Roman" panose="02020603050405020304" pitchFamily="18" charset="0"/>
              </a:rPr>
              <a:t>= 1</a:t>
            </a:r>
          </a:p>
          <a:p>
            <a:r>
              <a:rPr lang="en-US" altLang="zh-CN" dirty="0">
                <a:solidFill>
                  <a:srgbClr val="FF0000"/>
                </a:solidFill>
                <a:latin typeface="Times New Roman" panose="02020603050405020304" pitchFamily="18" charset="0"/>
                <a:cs typeface="Times New Roman" panose="02020603050405020304" pitchFamily="18" charset="0"/>
              </a:rPr>
              <a:t>σ = 1, </a:t>
            </a:r>
            <a:r>
              <a:rPr lang="en-US" altLang="zh-CN" i="1" dirty="0">
                <a:solidFill>
                  <a:srgbClr val="FF0000"/>
                </a:solidFill>
                <a:latin typeface="Times New Roman" panose="02020603050405020304" pitchFamily="18" charset="0"/>
                <a:cs typeface="Times New Roman" panose="02020603050405020304" pitchFamily="18" charset="0"/>
              </a:rPr>
              <a:t>τ</a:t>
            </a:r>
            <a:r>
              <a:rPr lang="en-US" altLang="zh-CN" dirty="0">
                <a:solidFill>
                  <a:srgbClr val="FF0000"/>
                </a:solidFill>
                <a:latin typeface="Times New Roman" panose="02020603050405020304" pitchFamily="18" charset="0"/>
                <a:cs typeface="Times New Roman" panose="02020603050405020304" pitchFamily="18" charset="0"/>
              </a:rPr>
              <a:t> </a:t>
            </a:r>
            <a:r>
              <a:rPr lang="en-US" dirty="0">
                <a:solidFill>
                  <a:srgbClr val="FF0000"/>
                </a:solidFill>
                <a:latin typeface="Times New Roman" panose="02020603050405020304" pitchFamily="18" charset="0"/>
                <a:cs typeface="Times New Roman" panose="02020603050405020304" pitchFamily="18" charset="0"/>
              </a:rPr>
              <a:t>= 0.9,0.8,0.7,…,0.1</a:t>
            </a:r>
          </a:p>
        </p:txBody>
      </p:sp>
      <p:sp>
        <p:nvSpPr>
          <p:cNvPr id="13" name="矩形 12"/>
          <p:cNvSpPr/>
          <p:nvPr/>
        </p:nvSpPr>
        <p:spPr>
          <a:xfrm>
            <a:off x="505386" y="3577808"/>
            <a:ext cx="2730235" cy="646331"/>
          </a:xfrm>
          <a:prstGeom prst="rect">
            <a:avLst/>
          </a:prstGeom>
        </p:spPr>
        <p:txBody>
          <a:bodyPr wrap="none">
            <a:spAutoFit/>
          </a:bodyPr>
          <a:lstStyle/>
          <a:p>
            <a:r>
              <a:rPr lang="en-US" altLang="zh-CN" dirty="0">
                <a:solidFill>
                  <a:srgbClr val="0000FF"/>
                </a:solidFill>
                <a:latin typeface="Times New Roman" panose="02020603050405020304" pitchFamily="18" charset="0"/>
                <a:cs typeface="Times New Roman" panose="02020603050405020304" pitchFamily="18" charset="0"/>
              </a:rPr>
              <a:t>σ = 1, </a:t>
            </a:r>
            <a:r>
              <a:rPr lang="en-US" altLang="zh-CN" i="1" dirty="0">
                <a:solidFill>
                  <a:srgbClr val="0000FF"/>
                </a:solidFill>
                <a:latin typeface="Times New Roman" panose="02020603050405020304" pitchFamily="18" charset="0"/>
                <a:cs typeface="Times New Roman" panose="02020603050405020304" pitchFamily="18" charset="0"/>
              </a:rPr>
              <a:t>τ</a:t>
            </a:r>
            <a:r>
              <a:rPr lang="en-US" altLang="zh-CN" dirty="0">
                <a:solidFill>
                  <a:srgbClr val="0000FF"/>
                </a:solidFill>
                <a:latin typeface="Times New Roman" panose="02020603050405020304" pitchFamily="18" charset="0"/>
                <a:cs typeface="Times New Roman" panose="02020603050405020304" pitchFamily="18" charset="0"/>
              </a:rPr>
              <a:t> </a:t>
            </a:r>
            <a:r>
              <a:rPr lang="en-US" dirty="0">
                <a:solidFill>
                  <a:srgbClr val="0000FF"/>
                </a:solidFill>
                <a:latin typeface="Times New Roman" panose="02020603050405020304" pitchFamily="18" charset="0"/>
                <a:cs typeface="Times New Roman" panose="02020603050405020304" pitchFamily="18" charset="0"/>
              </a:rPr>
              <a:t>= 1</a:t>
            </a:r>
          </a:p>
          <a:p>
            <a:r>
              <a:rPr lang="en-US" altLang="zh-CN" dirty="0">
                <a:solidFill>
                  <a:srgbClr val="FF0000"/>
                </a:solidFill>
                <a:latin typeface="Times New Roman" panose="02020603050405020304" pitchFamily="18" charset="0"/>
                <a:cs typeface="Times New Roman" panose="02020603050405020304" pitchFamily="18" charset="0"/>
              </a:rPr>
              <a:t>σ = </a:t>
            </a:r>
            <a:r>
              <a:rPr lang="en-US" dirty="0">
                <a:solidFill>
                  <a:srgbClr val="FF0000"/>
                </a:solidFill>
                <a:latin typeface="Times New Roman" panose="02020603050405020304" pitchFamily="18" charset="0"/>
                <a:cs typeface="Times New Roman" panose="02020603050405020304" pitchFamily="18" charset="0"/>
              </a:rPr>
              <a:t>0.9,0.8,0.7,…,0.1</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i="1" dirty="0">
                <a:solidFill>
                  <a:srgbClr val="FF0000"/>
                </a:solidFill>
                <a:latin typeface="Times New Roman" panose="02020603050405020304" pitchFamily="18" charset="0"/>
                <a:cs typeface="Times New Roman" panose="02020603050405020304" pitchFamily="18" charset="0"/>
              </a:rPr>
              <a:t>τ</a:t>
            </a:r>
            <a:r>
              <a:rPr lang="en-US" altLang="zh-CN" dirty="0">
                <a:solidFill>
                  <a:srgbClr val="FF0000"/>
                </a:solidFill>
                <a:latin typeface="Times New Roman" panose="02020603050405020304" pitchFamily="18" charset="0"/>
                <a:cs typeface="Times New Roman" panose="02020603050405020304" pitchFamily="18" charset="0"/>
              </a:rPr>
              <a:t> </a:t>
            </a:r>
            <a:r>
              <a:rPr lang="en-US" dirty="0">
                <a:solidFill>
                  <a:srgbClr val="FF0000"/>
                </a:solidFill>
                <a:latin typeface="Times New Roman" panose="02020603050405020304" pitchFamily="18" charset="0"/>
                <a:cs typeface="Times New Roman" panose="02020603050405020304" pitchFamily="18" charset="0"/>
              </a:rPr>
              <a:t>= 1</a:t>
            </a:r>
          </a:p>
        </p:txBody>
      </p:sp>
    </p:spTree>
    <p:extLst>
      <p:ext uri="{BB962C8B-B14F-4D97-AF65-F5344CB8AC3E}">
        <p14:creationId xmlns:p14="http://schemas.microsoft.com/office/powerpoint/2010/main" val="313098749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 y="3458683"/>
            <a:ext cx="6912000" cy="3384777"/>
          </a:xfrm>
          <a:prstGeom prst="rect">
            <a:avLst/>
          </a:prstGeom>
        </p:spPr>
      </p:pic>
      <p:pic>
        <p:nvPicPr>
          <p:cNvPr id="7" name="图片 6"/>
          <p:cNvPicPr>
            <a:picLocks noChangeAspect="1"/>
          </p:cNvPicPr>
          <p:nvPr/>
        </p:nvPicPr>
        <p:blipFill>
          <a:blip r:embed="rId3"/>
          <a:stretch>
            <a:fillRect/>
          </a:stretch>
        </p:blipFill>
        <p:spPr>
          <a:xfrm>
            <a:off x="1" y="1"/>
            <a:ext cx="6912000" cy="3391307"/>
          </a:xfrm>
          <a:prstGeom prst="rect">
            <a:avLst/>
          </a:prstGeom>
        </p:spPr>
      </p:pic>
      <p:cxnSp>
        <p:nvCxnSpPr>
          <p:cNvPr id="11" name="直接箭头连接符 10"/>
          <p:cNvCxnSpPr/>
          <p:nvPr/>
        </p:nvCxnSpPr>
        <p:spPr>
          <a:xfrm flipH="1" flipV="1">
            <a:off x="2107934" y="4273617"/>
            <a:ext cx="2261935" cy="21271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961272" y="3904285"/>
            <a:ext cx="1146661" cy="369332"/>
          </a:xfrm>
          <a:prstGeom prst="rect">
            <a:avLst/>
          </a:prstGeom>
          <a:noFill/>
        </p:spPr>
        <p:txBody>
          <a:bodyPr wrap="none" rtlCol="0">
            <a:spAutoFit/>
          </a:bodyPr>
          <a:lstStyle/>
          <a:p>
            <a:r>
              <a:rPr lang="en-US" dirty="0"/>
              <a:t>Increase </a:t>
            </a:r>
            <a:r>
              <a:rPr lang="en-US" altLang="zh-CN" dirty="0"/>
              <a:t>σ</a:t>
            </a:r>
            <a:endParaRPr lang="en-US" dirty="0"/>
          </a:p>
        </p:txBody>
      </p:sp>
      <p:cxnSp>
        <p:nvCxnSpPr>
          <p:cNvPr id="14" name="直接箭头连接符 13"/>
          <p:cNvCxnSpPr/>
          <p:nvPr/>
        </p:nvCxnSpPr>
        <p:spPr>
          <a:xfrm flipH="1" flipV="1">
            <a:off x="2107933" y="2569946"/>
            <a:ext cx="1549667" cy="4634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961271" y="2239470"/>
            <a:ext cx="1112997" cy="369332"/>
          </a:xfrm>
          <a:prstGeom prst="rect">
            <a:avLst/>
          </a:prstGeom>
          <a:noFill/>
        </p:spPr>
        <p:txBody>
          <a:bodyPr wrap="none" rtlCol="0">
            <a:spAutoFit/>
          </a:bodyPr>
          <a:lstStyle/>
          <a:p>
            <a:r>
              <a:rPr lang="en-US" dirty="0"/>
              <a:t>Increase </a:t>
            </a:r>
            <a:r>
              <a:rPr lang="en-US" altLang="zh-CN" dirty="0"/>
              <a:t>τ</a:t>
            </a:r>
            <a:endParaRPr lang="en-US" dirty="0"/>
          </a:p>
        </p:txBody>
      </p:sp>
      <p:cxnSp>
        <p:nvCxnSpPr>
          <p:cNvPr id="16" name="直接箭头连接符 15"/>
          <p:cNvCxnSpPr/>
          <p:nvPr/>
        </p:nvCxnSpPr>
        <p:spPr>
          <a:xfrm flipH="1">
            <a:off x="4263992" y="897472"/>
            <a:ext cx="827772" cy="15963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V="1">
            <a:off x="4638044" y="4288779"/>
            <a:ext cx="1839758" cy="21120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245024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4572000" cy="5355312"/>
          </a:xfrm>
          <a:prstGeom prst="rect">
            <a:avLst/>
          </a:prstGeom>
        </p:spPr>
        <p:txBody>
          <a:bodyPr>
            <a:spAutoFit/>
          </a:bodyPr>
          <a:lstStyle/>
          <a:p>
            <a:r>
              <a:rPr lang="en-US" dirty="0">
                <a:latin typeface="Tahoma" panose="020B0604030504040204" pitchFamily="34" charset="0"/>
              </a:rPr>
              <a:t>total[ii]=</a:t>
            </a:r>
            <a:r>
              <a:rPr lang="en-US" dirty="0">
                <a:solidFill>
                  <a:srgbClr val="0000FF"/>
                </a:solidFill>
                <a:latin typeface="Tahoma" panose="020B0604030504040204" pitchFamily="34" charset="0"/>
              </a:rPr>
              <a:t>new</a:t>
            </a:r>
            <a:r>
              <a:rPr lang="en-US" dirty="0">
                <a:solidFill>
                  <a:prstClr val="black"/>
                </a:solidFill>
                <a:latin typeface="Tahoma" panose="020B0604030504040204" pitchFamily="34" charset="0"/>
              </a:rPr>
              <a:t> TF1(</a:t>
            </a:r>
            <a:r>
              <a:rPr lang="en-US" dirty="0">
                <a:solidFill>
                  <a:srgbClr val="A31515"/>
                </a:solidFill>
                <a:latin typeface="Tahoma" panose="020B0604030504040204" pitchFamily="34" charset="0"/>
              </a:rPr>
              <a:t>"total"</a:t>
            </a:r>
            <a:r>
              <a:rPr lang="en-US" dirty="0">
                <a:solidFill>
                  <a:prstClr val="black"/>
                </a:solidFill>
                <a:latin typeface="Tahoma" panose="020B0604030504040204" pitchFamily="34" charset="0"/>
              </a:rPr>
              <a:t>,</a:t>
            </a:r>
            <a:r>
              <a:rPr lang="en-US" dirty="0">
                <a:solidFill>
                  <a:srgbClr val="A31515"/>
                </a:solidFill>
                <a:latin typeface="Tahoma" panose="020B0604030504040204" pitchFamily="34" charset="0"/>
              </a:rPr>
              <a:t>"[0]*x+[1]+[2]/2/[3]*</a:t>
            </a:r>
            <a:r>
              <a:rPr lang="en-US" dirty="0" err="1">
                <a:solidFill>
                  <a:srgbClr val="A31515"/>
                </a:solidFill>
                <a:latin typeface="Tahoma" panose="020B0604030504040204" pitchFamily="34" charset="0"/>
              </a:rPr>
              <a:t>exp</a:t>
            </a:r>
            <a:r>
              <a:rPr lang="en-US" dirty="0">
                <a:solidFill>
                  <a:srgbClr val="A31515"/>
                </a:solidFill>
                <a:latin typeface="Tahoma" panose="020B0604030504040204" pitchFamily="34" charset="0"/>
              </a:rPr>
              <a:t>(0.5*([4]*[4]/([3]*[3]))+(x-[5])/[3])*ROOT::Math::</a:t>
            </a:r>
            <a:r>
              <a:rPr lang="en-US" dirty="0" err="1">
                <a:solidFill>
                  <a:srgbClr val="A31515"/>
                </a:solidFill>
                <a:latin typeface="Tahoma" panose="020B0604030504040204" pitchFamily="34" charset="0"/>
              </a:rPr>
              <a:t>erfc</a:t>
            </a:r>
            <a:r>
              <a:rPr lang="en-US" dirty="0">
                <a:solidFill>
                  <a:srgbClr val="A31515"/>
                </a:solidFill>
                <a:latin typeface="Tahoma" panose="020B0604030504040204" pitchFamily="34" charset="0"/>
              </a:rPr>
              <a:t>(1/</a:t>
            </a:r>
            <a:r>
              <a:rPr lang="en-US" dirty="0" err="1">
                <a:solidFill>
                  <a:srgbClr val="A31515"/>
                </a:solidFill>
                <a:latin typeface="Tahoma" panose="020B0604030504040204" pitchFamily="34" charset="0"/>
              </a:rPr>
              <a:t>sqrt</a:t>
            </a:r>
            <a:r>
              <a:rPr lang="en-US" dirty="0">
                <a:solidFill>
                  <a:srgbClr val="A31515"/>
                </a:solidFill>
                <a:latin typeface="Tahoma" panose="020B0604030504040204" pitchFamily="34" charset="0"/>
              </a:rPr>
              <a:t>(2)*([4]/[3]+(x-[5])/[4]))"</a:t>
            </a:r>
            <a:r>
              <a:rPr lang="en-US" dirty="0">
                <a:solidFill>
                  <a:prstClr val="black"/>
                </a:solidFill>
                <a:latin typeface="Tahoma" panose="020B0604030504040204" pitchFamily="34" charset="0"/>
              </a:rPr>
              <a:t>,</a:t>
            </a:r>
            <a:r>
              <a:rPr lang="en-US" dirty="0" err="1">
                <a:solidFill>
                  <a:prstClr val="black"/>
                </a:solidFill>
                <a:latin typeface="Tahoma" panose="020B0604030504040204" pitchFamily="34" charset="0"/>
              </a:rPr>
              <a:t>peakx</a:t>
            </a:r>
            <a:r>
              <a:rPr lang="en-US" dirty="0">
                <a:solidFill>
                  <a:prstClr val="black"/>
                </a:solidFill>
                <a:latin typeface="Tahoma" panose="020B0604030504040204" pitchFamily="34" charset="0"/>
              </a:rPr>
              <a:t>[ii]-</a:t>
            </a:r>
            <a:r>
              <a:rPr lang="en-US" dirty="0" err="1">
                <a:solidFill>
                  <a:prstClr val="black"/>
                </a:solidFill>
                <a:latin typeface="Tahoma" panose="020B0604030504040204" pitchFamily="34" charset="0"/>
              </a:rPr>
              <a:t>gaplow,peakx</a:t>
            </a:r>
            <a:r>
              <a:rPr lang="en-US" dirty="0">
                <a:solidFill>
                  <a:prstClr val="black"/>
                </a:solidFill>
                <a:latin typeface="Tahoma" panose="020B0604030504040204" pitchFamily="34" charset="0"/>
              </a:rPr>
              <a:t>[ii]+</a:t>
            </a:r>
            <a:r>
              <a:rPr lang="en-US" dirty="0" err="1">
                <a:solidFill>
                  <a:prstClr val="black"/>
                </a:solidFill>
                <a:latin typeface="Tahoma" panose="020B0604030504040204" pitchFamily="34" charset="0"/>
              </a:rPr>
              <a:t>gaphigh</a:t>
            </a:r>
            <a:r>
              <a:rPr lang="en-US" dirty="0">
                <a:solidFill>
                  <a:prstClr val="black"/>
                </a:solidFill>
                <a:latin typeface="Tahoma" panose="020B0604030504040204" pitchFamily="34" charset="0"/>
              </a:rPr>
              <a:t>);</a:t>
            </a:r>
            <a:r>
              <a:rPr lang="en-US" dirty="0">
                <a:solidFill>
                  <a:srgbClr val="008000"/>
                </a:solidFill>
                <a:latin typeface="Tahoma" panose="020B0604030504040204" pitchFamily="34" charset="0"/>
              </a:rPr>
              <a:t>// Glassman PLB2018 low-energy tail</a:t>
            </a:r>
            <a:endParaRPr lang="en-US" dirty="0">
              <a:solidFill>
                <a:prstClr val="black"/>
              </a:solidFill>
              <a:latin typeface="Tahoma" panose="020B0604030504040204" pitchFamily="34" charset="0"/>
            </a:endParaRPr>
          </a:p>
          <a:p>
            <a:r>
              <a:rPr lang="en-US" dirty="0">
                <a:solidFill>
                  <a:prstClr val="black"/>
                </a:solidFill>
                <a:latin typeface="Tahoma" panose="020B0604030504040204" pitchFamily="34" charset="0"/>
              </a:rPr>
              <a:t>g[ii]=</a:t>
            </a:r>
            <a:r>
              <a:rPr lang="en-US" dirty="0">
                <a:solidFill>
                  <a:srgbClr val="0000FF"/>
                </a:solidFill>
                <a:latin typeface="Tahoma" panose="020B0604030504040204" pitchFamily="34" charset="0"/>
              </a:rPr>
              <a:t>new</a:t>
            </a:r>
            <a:r>
              <a:rPr lang="en-US" dirty="0">
                <a:solidFill>
                  <a:prstClr val="black"/>
                </a:solidFill>
                <a:latin typeface="Tahoma" panose="020B0604030504040204" pitchFamily="34" charset="0"/>
              </a:rPr>
              <a:t> TF1(</a:t>
            </a:r>
            <a:r>
              <a:rPr lang="en-US" dirty="0">
                <a:solidFill>
                  <a:srgbClr val="A31515"/>
                </a:solidFill>
                <a:latin typeface="Tahoma" panose="020B0604030504040204" pitchFamily="34" charset="0"/>
              </a:rPr>
              <a:t>"g"</a:t>
            </a:r>
            <a:r>
              <a:rPr lang="en-US" dirty="0">
                <a:solidFill>
                  <a:prstClr val="black"/>
                </a:solidFill>
                <a:latin typeface="Tahoma" panose="020B0604030504040204" pitchFamily="34" charset="0"/>
              </a:rPr>
              <a:t>,</a:t>
            </a:r>
            <a:r>
              <a:rPr lang="en-US" dirty="0">
                <a:solidFill>
                  <a:srgbClr val="A31515"/>
                </a:solidFill>
                <a:latin typeface="Tahoma" panose="020B0604030504040204" pitchFamily="34" charset="0"/>
              </a:rPr>
              <a:t>"</a:t>
            </a:r>
            <a:r>
              <a:rPr lang="en-US" dirty="0" err="1">
                <a:solidFill>
                  <a:srgbClr val="A31515"/>
                </a:solidFill>
                <a:latin typeface="Tahoma" panose="020B0604030504040204" pitchFamily="34" charset="0"/>
              </a:rPr>
              <a:t>gausn</a:t>
            </a:r>
            <a:r>
              <a:rPr lang="en-US" dirty="0">
                <a:solidFill>
                  <a:srgbClr val="A31515"/>
                </a:solidFill>
                <a:latin typeface="Tahoma" panose="020B0604030504040204" pitchFamily="34" charset="0"/>
              </a:rPr>
              <a:t>"</a:t>
            </a:r>
            <a:r>
              <a:rPr lang="en-US" dirty="0">
                <a:solidFill>
                  <a:prstClr val="black"/>
                </a:solidFill>
                <a:latin typeface="Tahoma" panose="020B0604030504040204" pitchFamily="34" charset="0"/>
              </a:rPr>
              <a:t>,</a:t>
            </a:r>
            <a:r>
              <a:rPr lang="en-US" dirty="0" err="1">
                <a:solidFill>
                  <a:prstClr val="black"/>
                </a:solidFill>
                <a:latin typeface="Tahoma" panose="020B0604030504040204" pitchFamily="34" charset="0"/>
              </a:rPr>
              <a:t>peakx</a:t>
            </a:r>
            <a:r>
              <a:rPr lang="en-US" dirty="0">
                <a:solidFill>
                  <a:prstClr val="black"/>
                </a:solidFill>
                <a:latin typeface="Tahoma" panose="020B0604030504040204" pitchFamily="34" charset="0"/>
              </a:rPr>
              <a:t>[ii]-</a:t>
            </a:r>
            <a:r>
              <a:rPr lang="en-US" dirty="0" err="1">
                <a:solidFill>
                  <a:prstClr val="black"/>
                </a:solidFill>
                <a:latin typeface="Tahoma" panose="020B0604030504040204" pitchFamily="34" charset="0"/>
              </a:rPr>
              <a:t>gaplow,peakx</a:t>
            </a:r>
            <a:r>
              <a:rPr lang="en-US" dirty="0">
                <a:solidFill>
                  <a:prstClr val="black"/>
                </a:solidFill>
                <a:latin typeface="Tahoma" panose="020B0604030504040204" pitchFamily="34" charset="0"/>
              </a:rPr>
              <a:t>[ii]+</a:t>
            </a:r>
            <a:r>
              <a:rPr lang="en-US" dirty="0" err="1">
                <a:solidFill>
                  <a:prstClr val="black"/>
                </a:solidFill>
                <a:latin typeface="Tahoma" panose="020B0604030504040204" pitchFamily="34" charset="0"/>
              </a:rPr>
              <a:t>gaphigh</a:t>
            </a:r>
            <a:r>
              <a:rPr lang="en-US" dirty="0">
                <a:solidFill>
                  <a:prstClr val="black"/>
                </a:solidFill>
                <a:latin typeface="Tahoma" panose="020B0604030504040204" pitchFamily="34" charset="0"/>
              </a:rPr>
              <a:t>);</a:t>
            </a:r>
            <a:r>
              <a:rPr lang="en-US" dirty="0">
                <a:solidFill>
                  <a:srgbClr val="008000"/>
                </a:solidFill>
                <a:latin typeface="Tahoma" panose="020B0604030504040204" pitchFamily="34" charset="0"/>
              </a:rPr>
              <a:t>// The [2]-N parameter in total is equivalent to the Constant in </a:t>
            </a:r>
            <a:r>
              <a:rPr lang="en-US" dirty="0" err="1">
                <a:solidFill>
                  <a:srgbClr val="008000"/>
                </a:solidFill>
                <a:latin typeface="Tahoma" panose="020B0604030504040204" pitchFamily="34" charset="0"/>
              </a:rPr>
              <a:t>gausn</a:t>
            </a:r>
            <a:endParaRPr lang="en-US" dirty="0">
              <a:solidFill>
                <a:prstClr val="black"/>
              </a:solidFill>
              <a:latin typeface="Tahoma" panose="020B0604030504040204" pitchFamily="34" charset="0"/>
            </a:endParaRPr>
          </a:p>
          <a:p>
            <a:r>
              <a:rPr lang="en-US" dirty="0">
                <a:solidFill>
                  <a:prstClr val="black"/>
                </a:solidFill>
                <a:latin typeface="Tahoma" panose="020B0604030504040204" pitchFamily="34" charset="0"/>
              </a:rPr>
              <a:t>p[ii]=</a:t>
            </a:r>
            <a:r>
              <a:rPr lang="en-US" dirty="0">
                <a:solidFill>
                  <a:srgbClr val="0000FF"/>
                </a:solidFill>
                <a:latin typeface="Tahoma" panose="020B0604030504040204" pitchFamily="34" charset="0"/>
              </a:rPr>
              <a:t>new</a:t>
            </a:r>
            <a:r>
              <a:rPr lang="en-US" dirty="0">
                <a:solidFill>
                  <a:prstClr val="black"/>
                </a:solidFill>
                <a:latin typeface="Tahoma" panose="020B0604030504040204" pitchFamily="34" charset="0"/>
              </a:rPr>
              <a:t> TF1(</a:t>
            </a:r>
            <a:r>
              <a:rPr lang="en-US" dirty="0">
                <a:solidFill>
                  <a:srgbClr val="A31515"/>
                </a:solidFill>
                <a:latin typeface="Tahoma" panose="020B0604030504040204" pitchFamily="34" charset="0"/>
              </a:rPr>
              <a:t>"p"</a:t>
            </a:r>
            <a:r>
              <a:rPr lang="en-US" dirty="0">
                <a:solidFill>
                  <a:prstClr val="black"/>
                </a:solidFill>
                <a:latin typeface="Tahoma" panose="020B0604030504040204" pitchFamily="34" charset="0"/>
              </a:rPr>
              <a:t>,</a:t>
            </a:r>
            <a:r>
              <a:rPr lang="en-US" dirty="0">
                <a:solidFill>
                  <a:srgbClr val="A31515"/>
                </a:solidFill>
                <a:latin typeface="Tahoma" panose="020B0604030504040204" pitchFamily="34" charset="0"/>
              </a:rPr>
              <a:t>"[0]*x+[1]-[0]*x-[1]+[2]/2/[3]*</a:t>
            </a:r>
            <a:r>
              <a:rPr lang="en-US" dirty="0" err="1">
                <a:solidFill>
                  <a:srgbClr val="A31515"/>
                </a:solidFill>
                <a:latin typeface="Tahoma" panose="020B0604030504040204" pitchFamily="34" charset="0"/>
              </a:rPr>
              <a:t>exp</a:t>
            </a:r>
            <a:r>
              <a:rPr lang="en-US" dirty="0">
                <a:solidFill>
                  <a:srgbClr val="A31515"/>
                </a:solidFill>
                <a:latin typeface="Tahoma" panose="020B0604030504040204" pitchFamily="34" charset="0"/>
              </a:rPr>
              <a:t>(0.5*([4]*[4]/([3]*[3]))+(x-[5])/[3])*ROOT::Math::</a:t>
            </a:r>
            <a:r>
              <a:rPr lang="en-US" dirty="0" err="1">
                <a:solidFill>
                  <a:srgbClr val="A31515"/>
                </a:solidFill>
                <a:latin typeface="Tahoma" panose="020B0604030504040204" pitchFamily="34" charset="0"/>
              </a:rPr>
              <a:t>erfc</a:t>
            </a:r>
            <a:r>
              <a:rPr lang="en-US" dirty="0">
                <a:solidFill>
                  <a:srgbClr val="A31515"/>
                </a:solidFill>
                <a:latin typeface="Tahoma" panose="020B0604030504040204" pitchFamily="34" charset="0"/>
              </a:rPr>
              <a:t>(1/</a:t>
            </a:r>
            <a:r>
              <a:rPr lang="en-US" dirty="0" err="1">
                <a:solidFill>
                  <a:srgbClr val="A31515"/>
                </a:solidFill>
                <a:latin typeface="Tahoma" panose="020B0604030504040204" pitchFamily="34" charset="0"/>
              </a:rPr>
              <a:t>sqrt</a:t>
            </a:r>
            <a:r>
              <a:rPr lang="en-US" dirty="0">
                <a:solidFill>
                  <a:srgbClr val="A31515"/>
                </a:solidFill>
                <a:latin typeface="Tahoma" panose="020B0604030504040204" pitchFamily="34" charset="0"/>
              </a:rPr>
              <a:t>(2)*([4]/[3]+(x-[5])/[4]))"</a:t>
            </a:r>
            <a:r>
              <a:rPr lang="en-US" dirty="0">
                <a:solidFill>
                  <a:prstClr val="black"/>
                </a:solidFill>
                <a:latin typeface="Tahoma" panose="020B0604030504040204" pitchFamily="34" charset="0"/>
              </a:rPr>
              <a:t>,</a:t>
            </a:r>
            <a:r>
              <a:rPr lang="en-US" dirty="0" err="1">
                <a:solidFill>
                  <a:prstClr val="black"/>
                </a:solidFill>
                <a:latin typeface="Tahoma" panose="020B0604030504040204" pitchFamily="34" charset="0"/>
              </a:rPr>
              <a:t>peakx</a:t>
            </a:r>
            <a:r>
              <a:rPr lang="en-US" dirty="0">
                <a:solidFill>
                  <a:prstClr val="black"/>
                </a:solidFill>
                <a:latin typeface="Tahoma" panose="020B0604030504040204" pitchFamily="34" charset="0"/>
              </a:rPr>
              <a:t>[ii]-</a:t>
            </a:r>
            <a:r>
              <a:rPr lang="en-US" dirty="0" err="1">
                <a:solidFill>
                  <a:prstClr val="black"/>
                </a:solidFill>
                <a:latin typeface="Tahoma" panose="020B0604030504040204" pitchFamily="34" charset="0"/>
              </a:rPr>
              <a:t>gaplow,peakx</a:t>
            </a:r>
            <a:r>
              <a:rPr lang="en-US" dirty="0">
                <a:solidFill>
                  <a:prstClr val="black"/>
                </a:solidFill>
                <a:latin typeface="Tahoma" panose="020B0604030504040204" pitchFamily="34" charset="0"/>
              </a:rPr>
              <a:t>[ii]+</a:t>
            </a:r>
            <a:r>
              <a:rPr lang="en-US" dirty="0" err="1">
                <a:solidFill>
                  <a:prstClr val="black"/>
                </a:solidFill>
                <a:latin typeface="Tahoma" panose="020B0604030504040204" pitchFamily="34" charset="0"/>
              </a:rPr>
              <a:t>gaphigh</a:t>
            </a:r>
            <a:r>
              <a:rPr lang="en-US" dirty="0">
                <a:solidFill>
                  <a:prstClr val="black"/>
                </a:solidFill>
                <a:latin typeface="Tahoma" panose="020B0604030504040204" pitchFamily="34" charset="0"/>
              </a:rPr>
              <a:t>);</a:t>
            </a:r>
            <a:r>
              <a:rPr lang="en-US" dirty="0">
                <a:solidFill>
                  <a:srgbClr val="008000"/>
                </a:solidFill>
                <a:latin typeface="Tahoma" panose="020B0604030504040204" pitchFamily="34" charset="0"/>
              </a:rPr>
              <a:t>//pure peak</a:t>
            </a:r>
            <a:endParaRPr lang="en-US" dirty="0">
              <a:solidFill>
                <a:prstClr val="black"/>
              </a:solidFill>
              <a:latin typeface="Tahoma" panose="020B0604030504040204" pitchFamily="34" charset="0"/>
            </a:endParaRPr>
          </a:p>
          <a:p>
            <a:r>
              <a:rPr lang="en-US" dirty="0">
                <a:solidFill>
                  <a:prstClr val="black"/>
                </a:solidFill>
                <a:latin typeface="Tahoma" panose="020B0604030504040204" pitchFamily="34" charset="0"/>
              </a:rPr>
              <a:t>b[ii]=</a:t>
            </a:r>
            <a:r>
              <a:rPr lang="en-US" dirty="0">
                <a:solidFill>
                  <a:srgbClr val="0000FF"/>
                </a:solidFill>
                <a:latin typeface="Tahoma" panose="020B0604030504040204" pitchFamily="34" charset="0"/>
              </a:rPr>
              <a:t>new</a:t>
            </a:r>
            <a:r>
              <a:rPr lang="en-US" dirty="0">
                <a:solidFill>
                  <a:prstClr val="black"/>
                </a:solidFill>
                <a:latin typeface="Tahoma" panose="020B0604030504040204" pitchFamily="34" charset="0"/>
              </a:rPr>
              <a:t> TF1(</a:t>
            </a:r>
            <a:r>
              <a:rPr lang="en-US" dirty="0">
                <a:solidFill>
                  <a:srgbClr val="A31515"/>
                </a:solidFill>
                <a:latin typeface="Tahoma" panose="020B0604030504040204" pitchFamily="34" charset="0"/>
              </a:rPr>
              <a:t>"b"</a:t>
            </a:r>
            <a:r>
              <a:rPr lang="en-US" dirty="0">
                <a:solidFill>
                  <a:prstClr val="black"/>
                </a:solidFill>
                <a:latin typeface="Tahoma" panose="020B0604030504040204" pitchFamily="34" charset="0"/>
              </a:rPr>
              <a:t>,</a:t>
            </a:r>
            <a:r>
              <a:rPr lang="en-US" dirty="0">
                <a:solidFill>
                  <a:srgbClr val="A31515"/>
                </a:solidFill>
                <a:latin typeface="Tahoma" panose="020B0604030504040204" pitchFamily="34" charset="0"/>
              </a:rPr>
              <a:t>"[0]*x+[1]"</a:t>
            </a:r>
            <a:r>
              <a:rPr lang="en-US" dirty="0">
                <a:solidFill>
                  <a:prstClr val="black"/>
                </a:solidFill>
                <a:latin typeface="Tahoma" panose="020B0604030504040204" pitchFamily="34" charset="0"/>
              </a:rPr>
              <a:t>,</a:t>
            </a:r>
            <a:r>
              <a:rPr lang="en-US" dirty="0" err="1">
                <a:solidFill>
                  <a:prstClr val="black"/>
                </a:solidFill>
                <a:latin typeface="Tahoma" panose="020B0604030504040204" pitchFamily="34" charset="0"/>
              </a:rPr>
              <a:t>peakx</a:t>
            </a:r>
            <a:r>
              <a:rPr lang="en-US" dirty="0">
                <a:solidFill>
                  <a:prstClr val="black"/>
                </a:solidFill>
                <a:latin typeface="Tahoma" panose="020B0604030504040204" pitchFamily="34" charset="0"/>
              </a:rPr>
              <a:t>[ii]-</a:t>
            </a:r>
            <a:r>
              <a:rPr lang="en-US" dirty="0" err="1">
                <a:solidFill>
                  <a:prstClr val="black"/>
                </a:solidFill>
                <a:latin typeface="Tahoma" panose="020B0604030504040204" pitchFamily="34" charset="0"/>
              </a:rPr>
              <a:t>gaplow,peakx</a:t>
            </a:r>
            <a:r>
              <a:rPr lang="en-US" dirty="0">
                <a:solidFill>
                  <a:prstClr val="black"/>
                </a:solidFill>
                <a:latin typeface="Tahoma" panose="020B0604030504040204" pitchFamily="34" charset="0"/>
              </a:rPr>
              <a:t>[ii]+</a:t>
            </a:r>
            <a:r>
              <a:rPr lang="en-US" dirty="0" err="1">
                <a:solidFill>
                  <a:prstClr val="black"/>
                </a:solidFill>
                <a:latin typeface="Tahoma" panose="020B0604030504040204" pitchFamily="34" charset="0"/>
              </a:rPr>
              <a:t>gaphigh</a:t>
            </a:r>
            <a:r>
              <a:rPr lang="en-US" dirty="0">
                <a:solidFill>
                  <a:prstClr val="black"/>
                </a:solidFill>
                <a:latin typeface="Tahoma" panose="020B0604030504040204" pitchFamily="34" charset="0"/>
              </a:rPr>
              <a:t>);</a:t>
            </a:r>
            <a:r>
              <a:rPr lang="en-US" dirty="0">
                <a:solidFill>
                  <a:srgbClr val="008000"/>
                </a:solidFill>
                <a:latin typeface="Tahoma" panose="020B0604030504040204" pitchFamily="34" charset="0"/>
              </a:rPr>
              <a:t>//pure </a:t>
            </a:r>
            <a:r>
              <a:rPr lang="en-US" dirty="0" err="1">
                <a:solidFill>
                  <a:srgbClr val="008000"/>
                </a:solidFill>
                <a:latin typeface="Tahoma" panose="020B0604030504040204" pitchFamily="34" charset="0"/>
              </a:rPr>
              <a:t>bkg</a:t>
            </a:r>
            <a:endParaRPr lang="en-US" dirty="0">
              <a:solidFill>
                <a:srgbClr val="008000"/>
              </a:solidFill>
              <a:latin typeface="Tahoma" panose="020B0604030504040204" pitchFamily="34" charset="0"/>
            </a:endParaRPr>
          </a:p>
        </p:txBody>
      </p:sp>
      <p:sp>
        <p:nvSpPr>
          <p:cNvPr id="3" name="矩形 2"/>
          <p:cNvSpPr/>
          <p:nvPr/>
        </p:nvSpPr>
        <p:spPr>
          <a:xfrm>
            <a:off x="4572000" y="0"/>
            <a:ext cx="4572000" cy="5632311"/>
          </a:xfrm>
          <a:prstGeom prst="rect">
            <a:avLst/>
          </a:prstGeom>
        </p:spPr>
        <p:txBody>
          <a:bodyPr>
            <a:spAutoFit/>
          </a:bodyPr>
          <a:lstStyle/>
          <a:p>
            <a:r>
              <a:rPr lang="en-US" dirty="0">
                <a:latin typeface="Tahoma" panose="020B0604030504040204" pitchFamily="34" charset="0"/>
              </a:rPr>
              <a:t>total[ii]=</a:t>
            </a:r>
            <a:r>
              <a:rPr lang="en-US" dirty="0">
                <a:solidFill>
                  <a:srgbClr val="0000FF"/>
                </a:solidFill>
                <a:latin typeface="Tahoma" panose="020B0604030504040204" pitchFamily="34" charset="0"/>
              </a:rPr>
              <a:t>new</a:t>
            </a:r>
            <a:r>
              <a:rPr lang="en-US" dirty="0">
                <a:solidFill>
                  <a:prstClr val="black"/>
                </a:solidFill>
                <a:latin typeface="Tahoma" panose="020B0604030504040204" pitchFamily="34" charset="0"/>
              </a:rPr>
              <a:t> TF1(</a:t>
            </a:r>
            <a:r>
              <a:rPr lang="en-US" dirty="0">
                <a:solidFill>
                  <a:srgbClr val="A31515"/>
                </a:solidFill>
                <a:latin typeface="Tahoma" panose="020B0604030504040204" pitchFamily="34" charset="0"/>
              </a:rPr>
              <a:t>"total"</a:t>
            </a:r>
            <a:r>
              <a:rPr lang="en-US" dirty="0">
                <a:solidFill>
                  <a:prstClr val="black"/>
                </a:solidFill>
                <a:latin typeface="Tahoma" panose="020B0604030504040204" pitchFamily="34" charset="0"/>
              </a:rPr>
              <a:t>,</a:t>
            </a:r>
            <a:r>
              <a:rPr lang="en-US" dirty="0">
                <a:solidFill>
                  <a:srgbClr val="A31515"/>
                </a:solidFill>
                <a:latin typeface="Tahoma" panose="020B0604030504040204" pitchFamily="34" charset="0"/>
              </a:rPr>
              <a:t>"[0]*x+[1]+</a:t>
            </a:r>
            <a:r>
              <a:rPr lang="en-US" dirty="0" err="1">
                <a:solidFill>
                  <a:srgbClr val="A31515"/>
                </a:solidFill>
                <a:latin typeface="Tahoma" panose="020B0604030504040204" pitchFamily="34" charset="0"/>
              </a:rPr>
              <a:t>sqrt</a:t>
            </a:r>
            <a:r>
              <a:rPr lang="en-US" dirty="0">
                <a:solidFill>
                  <a:srgbClr val="A31515"/>
                </a:solidFill>
                <a:latin typeface="Tahoma" panose="020B0604030504040204" pitchFamily="34" charset="0"/>
              </a:rPr>
              <a:t>(3.141592654/2)*[2]/[3]*[4]*</a:t>
            </a:r>
            <a:r>
              <a:rPr lang="en-US" dirty="0" err="1">
                <a:solidFill>
                  <a:srgbClr val="A31515"/>
                </a:solidFill>
                <a:latin typeface="Tahoma" panose="020B0604030504040204" pitchFamily="34" charset="0"/>
              </a:rPr>
              <a:t>exp</a:t>
            </a:r>
            <a:r>
              <a:rPr lang="en-US" dirty="0">
                <a:solidFill>
                  <a:srgbClr val="A31515"/>
                </a:solidFill>
                <a:latin typeface="Tahoma" panose="020B0604030504040204" pitchFamily="34" charset="0"/>
              </a:rPr>
              <a:t>(0.5*([4]*[4]/([3]*[3]))+(x-[5])/[3])*ROOT::Math::</a:t>
            </a:r>
            <a:r>
              <a:rPr lang="en-US" dirty="0" err="1">
                <a:solidFill>
                  <a:srgbClr val="A31515"/>
                </a:solidFill>
                <a:latin typeface="Tahoma" panose="020B0604030504040204" pitchFamily="34" charset="0"/>
              </a:rPr>
              <a:t>erfc</a:t>
            </a:r>
            <a:r>
              <a:rPr lang="en-US" dirty="0">
                <a:solidFill>
                  <a:srgbClr val="A31515"/>
                </a:solidFill>
                <a:latin typeface="Tahoma" panose="020B0604030504040204" pitchFamily="34" charset="0"/>
              </a:rPr>
              <a:t>(1/</a:t>
            </a:r>
            <a:r>
              <a:rPr lang="en-US" dirty="0" err="1">
                <a:solidFill>
                  <a:srgbClr val="A31515"/>
                </a:solidFill>
                <a:latin typeface="Tahoma" panose="020B0604030504040204" pitchFamily="34" charset="0"/>
              </a:rPr>
              <a:t>sqrt</a:t>
            </a:r>
            <a:r>
              <a:rPr lang="en-US" dirty="0">
                <a:solidFill>
                  <a:srgbClr val="A31515"/>
                </a:solidFill>
                <a:latin typeface="Tahoma" panose="020B0604030504040204" pitchFamily="34" charset="0"/>
              </a:rPr>
              <a:t>(2)*([4]/[3]+(x-[5])/[4]))"</a:t>
            </a:r>
            <a:r>
              <a:rPr lang="en-US" dirty="0">
                <a:solidFill>
                  <a:prstClr val="black"/>
                </a:solidFill>
                <a:latin typeface="Tahoma" panose="020B0604030504040204" pitchFamily="34" charset="0"/>
              </a:rPr>
              <a:t>,</a:t>
            </a:r>
            <a:r>
              <a:rPr lang="en-US" dirty="0" err="1">
                <a:solidFill>
                  <a:prstClr val="black"/>
                </a:solidFill>
                <a:latin typeface="Tahoma" panose="020B0604030504040204" pitchFamily="34" charset="0"/>
              </a:rPr>
              <a:t>peakx</a:t>
            </a:r>
            <a:r>
              <a:rPr lang="en-US" dirty="0">
                <a:solidFill>
                  <a:prstClr val="black"/>
                </a:solidFill>
                <a:latin typeface="Tahoma" panose="020B0604030504040204" pitchFamily="34" charset="0"/>
              </a:rPr>
              <a:t>[ii]-</a:t>
            </a:r>
            <a:r>
              <a:rPr lang="en-US" dirty="0" err="1">
                <a:solidFill>
                  <a:prstClr val="black"/>
                </a:solidFill>
                <a:latin typeface="Tahoma" panose="020B0604030504040204" pitchFamily="34" charset="0"/>
              </a:rPr>
              <a:t>gaplow,peakx</a:t>
            </a:r>
            <a:r>
              <a:rPr lang="en-US" dirty="0">
                <a:solidFill>
                  <a:prstClr val="black"/>
                </a:solidFill>
                <a:latin typeface="Tahoma" panose="020B0604030504040204" pitchFamily="34" charset="0"/>
              </a:rPr>
              <a:t>[ii]+</a:t>
            </a:r>
            <a:r>
              <a:rPr lang="en-US" dirty="0" err="1">
                <a:solidFill>
                  <a:prstClr val="black"/>
                </a:solidFill>
                <a:latin typeface="Tahoma" panose="020B0604030504040204" pitchFamily="34" charset="0"/>
              </a:rPr>
              <a:t>gaphigh</a:t>
            </a:r>
            <a:r>
              <a:rPr lang="en-US" dirty="0">
                <a:solidFill>
                  <a:prstClr val="black"/>
                </a:solidFill>
                <a:latin typeface="Tahoma" panose="020B0604030504040204" pitchFamily="34" charset="0"/>
              </a:rPr>
              <a:t>);</a:t>
            </a:r>
            <a:r>
              <a:rPr lang="en-US" dirty="0">
                <a:solidFill>
                  <a:srgbClr val="008000"/>
                </a:solidFill>
                <a:latin typeface="Tahoma" panose="020B0604030504040204" pitchFamily="34" charset="0"/>
              </a:rPr>
              <a:t>// Glassman PRC2019 low-energy tail</a:t>
            </a:r>
            <a:endParaRPr lang="en-US" dirty="0">
              <a:solidFill>
                <a:prstClr val="black"/>
              </a:solidFill>
              <a:latin typeface="Tahoma" panose="020B0604030504040204" pitchFamily="34" charset="0"/>
            </a:endParaRPr>
          </a:p>
          <a:p>
            <a:r>
              <a:rPr lang="en-US" dirty="0">
                <a:solidFill>
                  <a:prstClr val="black"/>
                </a:solidFill>
                <a:latin typeface="Tahoma" panose="020B0604030504040204" pitchFamily="34" charset="0"/>
              </a:rPr>
              <a:t> g[ii]=</a:t>
            </a:r>
            <a:r>
              <a:rPr lang="en-US" dirty="0">
                <a:solidFill>
                  <a:srgbClr val="0000FF"/>
                </a:solidFill>
                <a:latin typeface="Tahoma" panose="020B0604030504040204" pitchFamily="34" charset="0"/>
              </a:rPr>
              <a:t>new</a:t>
            </a:r>
            <a:r>
              <a:rPr lang="en-US" dirty="0">
                <a:solidFill>
                  <a:prstClr val="black"/>
                </a:solidFill>
                <a:latin typeface="Tahoma" panose="020B0604030504040204" pitchFamily="34" charset="0"/>
              </a:rPr>
              <a:t> TF1(</a:t>
            </a:r>
            <a:r>
              <a:rPr lang="en-US" dirty="0">
                <a:solidFill>
                  <a:srgbClr val="A31515"/>
                </a:solidFill>
                <a:latin typeface="Tahoma" panose="020B0604030504040204" pitchFamily="34" charset="0"/>
              </a:rPr>
              <a:t>"g"</a:t>
            </a:r>
            <a:r>
              <a:rPr lang="en-US" dirty="0">
                <a:solidFill>
                  <a:prstClr val="black"/>
                </a:solidFill>
                <a:latin typeface="Tahoma" panose="020B0604030504040204" pitchFamily="34" charset="0"/>
              </a:rPr>
              <a:t>,</a:t>
            </a:r>
            <a:r>
              <a:rPr lang="en-US" dirty="0">
                <a:solidFill>
                  <a:srgbClr val="A31515"/>
                </a:solidFill>
                <a:latin typeface="Tahoma" panose="020B0604030504040204" pitchFamily="34" charset="0"/>
              </a:rPr>
              <a:t>"</a:t>
            </a:r>
            <a:r>
              <a:rPr lang="en-US" dirty="0" err="1">
                <a:solidFill>
                  <a:srgbClr val="A31515"/>
                </a:solidFill>
                <a:latin typeface="Tahoma" panose="020B0604030504040204" pitchFamily="34" charset="0"/>
              </a:rPr>
              <a:t>gausn</a:t>
            </a:r>
            <a:r>
              <a:rPr lang="en-US" dirty="0">
                <a:solidFill>
                  <a:srgbClr val="A31515"/>
                </a:solidFill>
                <a:latin typeface="Tahoma" panose="020B0604030504040204" pitchFamily="34" charset="0"/>
              </a:rPr>
              <a:t>"</a:t>
            </a:r>
            <a:r>
              <a:rPr lang="en-US" dirty="0">
                <a:solidFill>
                  <a:prstClr val="black"/>
                </a:solidFill>
                <a:latin typeface="Tahoma" panose="020B0604030504040204" pitchFamily="34" charset="0"/>
              </a:rPr>
              <a:t>,</a:t>
            </a:r>
            <a:r>
              <a:rPr lang="en-US" dirty="0" err="1">
                <a:solidFill>
                  <a:prstClr val="black"/>
                </a:solidFill>
                <a:latin typeface="Tahoma" panose="020B0604030504040204" pitchFamily="34" charset="0"/>
              </a:rPr>
              <a:t>peakx</a:t>
            </a:r>
            <a:r>
              <a:rPr lang="en-US" dirty="0">
                <a:solidFill>
                  <a:prstClr val="black"/>
                </a:solidFill>
                <a:latin typeface="Tahoma" panose="020B0604030504040204" pitchFamily="34" charset="0"/>
              </a:rPr>
              <a:t>[ii]-</a:t>
            </a:r>
            <a:r>
              <a:rPr lang="en-US" dirty="0" err="1">
                <a:solidFill>
                  <a:prstClr val="black"/>
                </a:solidFill>
                <a:latin typeface="Tahoma" panose="020B0604030504040204" pitchFamily="34" charset="0"/>
              </a:rPr>
              <a:t>gaplow,peakx</a:t>
            </a:r>
            <a:r>
              <a:rPr lang="en-US" dirty="0">
                <a:solidFill>
                  <a:prstClr val="black"/>
                </a:solidFill>
                <a:latin typeface="Tahoma" panose="020B0604030504040204" pitchFamily="34" charset="0"/>
              </a:rPr>
              <a:t>[ii]+</a:t>
            </a:r>
            <a:r>
              <a:rPr lang="en-US" dirty="0" err="1">
                <a:solidFill>
                  <a:prstClr val="black"/>
                </a:solidFill>
                <a:latin typeface="Tahoma" panose="020B0604030504040204" pitchFamily="34" charset="0"/>
              </a:rPr>
              <a:t>gaphigh</a:t>
            </a:r>
            <a:r>
              <a:rPr lang="en-US" dirty="0">
                <a:solidFill>
                  <a:prstClr val="black"/>
                </a:solidFill>
                <a:latin typeface="Tahoma" panose="020B0604030504040204" pitchFamily="34" charset="0"/>
              </a:rPr>
              <a:t>);</a:t>
            </a:r>
            <a:r>
              <a:rPr lang="en-US" dirty="0">
                <a:solidFill>
                  <a:srgbClr val="008000"/>
                </a:solidFill>
                <a:latin typeface="Tahoma" panose="020B0604030504040204" pitchFamily="34" charset="0"/>
              </a:rPr>
              <a:t>// The [2]-N parameter in total is equivalent to the Constant in </a:t>
            </a:r>
            <a:r>
              <a:rPr lang="en-US" dirty="0" err="1">
                <a:solidFill>
                  <a:srgbClr val="008000"/>
                </a:solidFill>
                <a:latin typeface="Tahoma" panose="020B0604030504040204" pitchFamily="34" charset="0"/>
              </a:rPr>
              <a:t>gausn</a:t>
            </a:r>
            <a:endParaRPr lang="en-US" dirty="0">
              <a:solidFill>
                <a:prstClr val="black"/>
              </a:solidFill>
              <a:latin typeface="Tahoma" panose="020B0604030504040204" pitchFamily="34" charset="0"/>
            </a:endParaRPr>
          </a:p>
          <a:p>
            <a:r>
              <a:rPr lang="en-US" dirty="0">
                <a:solidFill>
                  <a:prstClr val="black"/>
                </a:solidFill>
                <a:latin typeface="Tahoma" panose="020B0604030504040204" pitchFamily="34" charset="0"/>
              </a:rPr>
              <a:t> p[ii]=</a:t>
            </a:r>
            <a:r>
              <a:rPr lang="en-US" dirty="0">
                <a:solidFill>
                  <a:srgbClr val="0000FF"/>
                </a:solidFill>
                <a:latin typeface="Tahoma" panose="020B0604030504040204" pitchFamily="34" charset="0"/>
              </a:rPr>
              <a:t>new</a:t>
            </a:r>
            <a:r>
              <a:rPr lang="en-US" dirty="0">
                <a:solidFill>
                  <a:prstClr val="black"/>
                </a:solidFill>
                <a:latin typeface="Tahoma" panose="020B0604030504040204" pitchFamily="34" charset="0"/>
              </a:rPr>
              <a:t> TF1(</a:t>
            </a:r>
            <a:r>
              <a:rPr lang="en-US" dirty="0">
                <a:solidFill>
                  <a:srgbClr val="A31515"/>
                </a:solidFill>
                <a:latin typeface="Tahoma" panose="020B0604030504040204" pitchFamily="34" charset="0"/>
              </a:rPr>
              <a:t>"p"</a:t>
            </a:r>
            <a:r>
              <a:rPr lang="en-US" dirty="0">
                <a:solidFill>
                  <a:prstClr val="black"/>
                </a:solidFill>
                <a:latin typeface="Tahoma" panose="020B0604030504040204" pitchFamily="34" charset="0"/>
              </a:rPr>
              <a:t>,</a:t>
            </a:r>
            <a:r>
              <a:rPr lang="en-US" dirty="0">
                <a:solidFill>
                  <a:srgbClr val="A31515"/>
                </a:solidFill>
                <a:latin typeface="Tahoma" panose="020B0604030504040204" pitchFamily="34" charset="0"/>
              </a:rPr>
              <a:t>"[0]*x+[1]-[0]*x-[1]+</a:t>
            </a:r>
            <a:r>
              <a:rPr lang="en-US" dirty="0" err="1">
                <a:solidFill>
                  <a:srgbClr val="A31515"/>
                </a:solidFill>
                <a:latin typeface="Tahoma" panose="020B0604030504040204" pitchFamily="34" charset="0"/>
              </a:rPr>
              <a:t>sqrt</a:t>
            </a:r>
            <a:r>
              <a:rPr lang="en-US" dirty="0">
                <a:solidFill>
                  <a:srgbClr val="A31515"/>
                </a:solidFill>
                <a:latin typeface="Tahoma" panose="020B0604030504040204" pitchFamily="34" charset="0"/>
              </a:rPr>
              <a:t>(3.141592654/2)*[2]/[3]*[4]*</a:t>
            </a:r>
            <a:r>
              <a:rPr lang="en-US" dirty="0" err="1">
                <a:solidFill>
                  <a:srgbClr val="A31515"/>
                </a:solidFill>
                <a:latin typeface="Tahoma" panose="020B0604030504040204" pitchFamily="34" charset="0"/>
              </a:rPr>
              <a:t>exp</a:t>
            </a:r>
            <a:r>
              <a:rPr lang="en-US" dirty="0">
                <a:solidFill>
                  <a:srgbClr val="A31515"/>
                </a:solidFill>
                <a:latin typeface="Tahoma" panose="020B0604030504040204" pitchFamily="34" charset="0"/>
              </a:rPr>
              <a:t>(0.5*([4]*[4]/([3]*[3]))+(x-[5])/[3])*ROOT::Math::</a:t>
            </a:r>
            <a:r>
              <a:rPr lang="en-US" dirty="0" err="1">
                <a:solidFill>
                  <a:srgbClr val="A31515"/>
                </a:solidFill>
                <a:latin typeface="Tahoma" panose="020B0604030504040204" pitchFamily="34" charset="0"/>
              </a:rPr>
              <a:t>erfc</a:t>
            </a:r>
            <a:r>
              <a:rPr lang="en-US" dirty="0">
                <a:solidFill>
                  <a:srgbClr val="A31515"/>
                </a:solidFill>
                <a:latin typeface="Tahoma" panose="020B0604030504040204" pitchFamily="34" charset="0"/>
              </a:rPr>
              <a:t>(1/</a:t>
            </a:r>
            <a:r>
              <a:rPr lang="en-US" dirty="0" err="1">
                <a:solidFill>
                  <a:srgbClr val="A31515"/>
                </a:solidFill>
                <a:latin typeface="Tahoma" panose="020B0604030504040204" pitchFamily="34" charset="0"/>
              </a:rPr>
              <a:t>sqrt</a:t>
            </a:r>
            <a:r>
              <a:rPr lang="en-US" dirty="0">
                <a:solidFill>
                  <a:srgbClr val="A31515"/>
                </a:solidFill>
                <a:latin typeface="Tahoma" panose="020B0604030504040204" pitchFamily="34" charset="0"/>
              </a:rPr>
              <a:t>(2)*([4]/[3]+(x-[5])/[4]))"</a:t>
            </a:r>
            <a:r>
              <a:rPr lang="en-US" dirty="0">
                <a:solidFill>
                  <a:prstClr val="black"/>
                </a:solidFill>
                <a:latin typeface="Tahoma" panose="020B0604030504040204" pitchFamily="34" charset="0"/>
              </a:rPr>
              <a:t>,</a:t>
            </a:r>
            <a:r>
              <a:rPr lang="en-US" dirty="0" err="1">
                <a:solidFill>
                  <a:prstClr val="black"/>
                </a:solidFill>
                <a:latin typeface="Tahoma" panose="020B0604030504040204" pitchFamily="34" charset="0"/>
              </a:rPr>
              <a:t>peakx</a:t>
            </a:r>
            <a:r>
              <a:rPr lang="en-US" dirty="0">
                <a:solidFill>
                  <a:prstClr val="black"/>
                </a:solidFill>
                <a:latin typeface="Tahoma" panose="020B0604030504040204" pitchFamily="34" charset="0"/>
              </a:rPr>
              <a:t>[ii]-</a:t>
            </a:r>
            <a:r>
              <a:rPr lang="en-US" dirty="0" err="1">
                <a:solidFill>
                  <a:prstClr val="black"/>
                </a:solidFill>
                <a:latin typeface="Tahoma" panose="020B0604030504040204" pitchFamily="34" charset="0"/>
              </a:rPr>
              <a:t>gaplow,peakx</a:t>
            </a:r>
            <a:r>
              <a:rPr lang="en-US" dirty="0">
                <a:solidFill>
                  <a:prstClr val="black"/>
                </a:solidFill>
                <a:latin typeface="Tahoma" panose="020B0604030504040204" pitchFamily="34" charset="0"/>
              </a:rPr>
              <a:t>[ii]+</a:t>
            </a:r>
            <a:r>
              <a:rPr lang="en-US" dirty="0" err="1">
                <a:solidFill>
                  <a:prstClr val="black"/>
                </a:solidFill>
                <a:latin typeface="Tahoma" panose="020B0604030504040204" pitchFamily="34" charset="0"/>
              </a:rPr>
              <a:t>gaphigh</a:t>
            </a:r>
            <a:r>
              <a:rPr lang="en-US" dirty="0">
                <a:solidFill>
                  <a:prstClr val="black"/>
                </a:solidFill>
                <a:latin typeface="Tahoma" panose="020B0604030504040204" pitchFamily="34" charset="0"/>
              </a:rPr>
              <a:t>);</a:t>
            </a:r>
            <a:r>
              <a:rPr lang="en-US" dirty="0">
                <a:solidFill>
                  <a:srgbClr val="008000"/>
                </a:solidFill>
                <a:latin typeface="Tahoma" panose="020B0604030504040204" pitchFamily="34" charset="0"/>
              </a:rPr>
              <a:t>//pure peak</a:t>
            </a:r>
            <a:endParaRPr lang="en-US" dirty="0">
              <a:solidFill>
                <a:prstClr val="black"/>
              </a:solidFill>
              <a:latin typeface="Tahoma" panose="020B0604030504040204" pitchFamily="34" charset="0"/>
            </a:endParaRPr>
          </a:p>
          <a:p>
            <a:r>
              <a:rPr lang="en-US" dirty="0">
                <a:solidFill>
                  <a:prstClr val="black"/>
                </a:solidFill>
                <a:latin typeface="Tahoma" panose="020B0604030504040204" pitchFamily="34" charset="0"/>
              </a:rPr>
              <a:t>b[ii]=</a:t>
            </a:r>
            <a:r>
              <a:rPr lang="en-US" dirty="0">
                <a:solidFill>
                  <a:srgbClr val="0000FF"/>
                </a:solidFill>
                <a:latin typeface="Tahoma" panose="020B0604030504040204" pitchFamily="34" charset="0"/>
              </a:rPr>
              <a:t>new</a:t>
            </a:r>
            <a:r>
              <a:rPr lang="en-US" dirty="0">
                <a:solidFill>
                  <a:prstClr val="black"/>
                </a:solidFill>
                <a:latin typeface="Tahoma" panose="020B0604030504040204" pitchFamily="34" charset="0"/>
              </a:rPr>
              <a:t> TF1(</a:t>
            </a:r>
            <a:r>
              <a:rPr lang="en-US" dirty="0">
                <a:solidFill>
                  <a:srgbClr val="A31515"/>
                </a:solidFill>
                <a:latin typeface="Tahoma" panose="020B0604030504040204" pitchFamily="34" charset="0"/>
              </a:rPr>
              <a:t>"b"</a:t>
            </a:r>
            <a:r>
              <a:rPr lang="en-US" dirty="0">
                <a:solidFill>
                  <a:prstClr val="black"/>
                </a:solidFill>
                <a:latin typeface="Tahoma" panose="020B0604030504040204" pitchFamily="34" charset="0"/>
              </a:rPr>
              <a:t>,</a:t>
            </a:r>
            <a:r>
              <a:rPr lang="en-US" dirty="0">
                <a:solidFill>
                  <a:srgbClr val="A31515"/>
                </a:solidFill>
                <a:latin typeface="Tahoma" panose="020B0604030504040204" pitchFamily="34" charset="0"/>
              </a:rPr>
              <a:t>"[0]*x+[1]"</a:t>
            </a:r>
            <a:r>
              <a:rPr lang="en-US" dirty="0">
                <a:solidFill>
                  <a:prstClr val="black"/>
                </a:solidFill>
                <a:latin typeface="Tahoma" panose="020B0604030504040204" pitchFamily="34" charset="0"/>
              </a:rPr>
              <a:t>,</a:t>
            </a:r>
            <a:r>
              <a:rPr lang="en-US" dirty="0" err="1">
                <a:solidFill>
                  <a:prstClr val="black"/>
                </a:solidFill>
                <a:latin typeface="Tahoma" panose="020B0604030504040204" pitchFamily="34" charset="0"/>
              </a:rPr>
              <a:t>peakx</a:t>
            </a:r>
            <a:r>
              <a:rPr lang="en-US" dirty="0">
                <a:solidFill>
                  <a:prstClr val="black"/>
                </a:solidFill>
                <a:latin typeface="Tahoma" panose="020B0604030504040204" pitchFamily="34" charset="0"/>
              </a:rPr>
              <a:t>[ii]-</a:t>
            </a:r>
            <a:r>
              <a:rPr lang="en-US" dirty="0" err="1">
                <a:solidFill>
                  <a:prstClr val="black"/>
                </a:solidFill>
                <a:latin typeface="Tahoma" panose="020B0604030504040204" pitchFamily="34" charset="0"/>
              </a:rPr>
              <a:t>gaplow,peakx</a:t>
            </a:r>
            <a:r>
              <a:rPr lang="en-US" dirty="0">
                <a:solidFill>
                  <a:prstClr val="black"/>
                </a:solidFill>
                <a:latin typeface="Tahoma" panose="020B0604030504040204" pitchFamily="34" charset="0"/>
              </a:rPr>
              <a:t>[ii]+</a:t>
            </a:r>
            <a:r>
              <a:rPr lang="en-US" dirty="0" err="1">
                <a:solidFill>
                  <a:prstClr val="black"/>
                </a:solidFill>
                <a:latin typeface="Tahoma" panose="020B0604030504040204" pitchFamily="34" charset="0"/>
              </a:rPr>
              <a:t>gaphigh</a:t>
            </a:r>
            <a:r>
              <a:rPr lang="en-US" dirty="0">
                <a:solidFill>
                  <a:prstClr val="black"/>
                </a:solidFill>
                <a:latin typeface="Tahoma" panose="020B0604030504040204" pitchFamily="34" charset="0"/>
              </a:rPr>
              <a:t>);</a:t>
            </a:r>
            <a:r>
              <a:rPr lang="en-US" dirty="0">
                <a:solidFill>
                  <a:srgbClr val="008000"/>
                </a:solidFill>
                <a:latin typeface="Tahoma" panose="020B0604030504040204" pitchFamily="34" charset="0"/>
              </a:rPr>
              <a:t>//pure </a:t>
            </a:r>
            <a:r>
              <a:rPr lang="en-US" dirty="0" err="1">
                <a:solidFill>
                  <a:srgbClr val="008000"/>
                </a:solidFill>
                <a:latin typeface="Tahoma" panose="020B0604030504040204" pitchFamily="34" charset="0"/>
              </a:rPr>
              <a:t>bkg</a:t>
            </a:r>
            <a:endParaRPr lang="en-US" dirty="0">
              <a:solidFill>
                <a:srgbClr val="008000"/>
              </a:solidFill>
              <a:latin typeface="Tahoma" panose="020B0604030504040204" pitchFamily="34" charset="0"/>
            </a:endParaRPr>
          </a:p>
        </p:txBody>
      </p:sp>
      <mc:AlternateContent xmlns:mc="http://schemas.openxmlformats.org/markup-compatibility/2006" xmlns:a14="http://schemas.microsoft.com/office/drawing/2010/main">
        <mc:Choice Requires="a14">
          <p:sp>
            <p:nvSpPr>
              <p:cNvPr id="4" name="文本框 3"/>
              <p:cNvSpPr txBox="1"/>
              <p:nvPr/>
            </p:nvSpPr>
            <p:spPr>
              <a:xfrm>
                <a:off x="3957131" y="6178223"/>
                <a:ext cx="5186869"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a:rPr lang="en-US" i="1">
                              <a:solidFill>
                                <a:srgbClr val="0000FF"/>
                              </a:solidFill>
                              <a:latin typeface="Cambria Math" panose="02040503050406030204" pitchFamily="18" charset="0"/>
                              <a:ea typeface="Cambria Math" panose="02040503050406030204" pitchFamily="18" charset="0"/>
                            </a:rPr>
                            <m:t>𝜎</m:t>
                          </m:r>
                          <m:r>
                            <m:rPr>
                              <m:nor/>
                            </m:rPr>
                            <a:rPr lang="en-US" dirty="0">
                              <a:solidFill>
                                <a:srgbClr val="0000FF"/>
                              </a:solidFill>
                            </a:rPr>
                            <m:t> </m:t>
                          </m:r>
                        </m:num>
                        <m:den>
                          <m:r>
                            <a:rPr lang="en-US" b="0" i="1" smtClean="0">
                              <a:solidFill>
                                <a:srgbClr val="0000FF"/>
                              </a:solidFill>
                              <a:latin typeface="Cambria Math" panose="02040503050406030204" pitchFamily="18" charset="0"/>
                              <a:ea typeface="Cambria Math" panose="02040503050406030204" pitchFamily="18" charset="0"/>
                            </a:rPr>
                            <m:t>𝜏</m:t>
                          </m:r>
                        </m:den>
                      </m:f>
                      <m:rad>
                        <m:radPr>
                          <m:degHide m:val="on"/>
                          <m:ctrlPr>
                            <a:rPr lang="en-US" b="0" i="1" smtClean="0">
                              <a:solidFill>
                                <a:srgbClr val="0000FF"/>
                              </a:solidFill>
                              <a:latin typeface="Cambria Math" panose="02040503050406030204" pitchFamily="18" charset="0"/>
                            </a:rPr>
                          </m:ctrlPr>
                        </m:radPr>
                        <m:deg/>
                        <m:e>
                          <m:f>
                            <m:fPr>
                              <m:ctrlPr>
                                <a:rPr lang="en-US" b="0" i="1" smtClean="0">
                                  <a:solidFill>
                                    <a:srgbClr val="0000FF"/>
                                  </a:solidFill>
                                  <a:latin typeface="Cambria Math" panose="02040503050406030204" pitchFamily="18" charset="0"/>
                                </a:rPr>
                              </m:ctrlPr>
                            </m:fPr>
                            <m:num>
                              <m:r>
                                <a:rPr lang="en-US" b="0" i="1" smtClean="0">
                                  <a:solidFill>
                                    <a:srgbClr val="0000FF"/>
                                  </a:solidFill>
                                  <a:latin typeface="Cambria Math" panose="02040503050406030204" pitchFamily="18" charset="0"/>
                                  <a:ea typeface="Cambria Math" panose="02040503050406030204" pitchFamily="18" charset="0"/>
                                </a:rPr>
                                <m:t>𝜋</m:t>
                              </m:r>
                            </m:num>
                            <m:den>
                              <m:r>
                                <a:rPr lang="en-US" b="0" i="1" smtClean="0">
                                  <a:solidFill>
                                    <a:srgbClr val="0000FF"/>
                                  </a:solidFill>
                                  <a:latin typeface="Cambria Math" panose="02040503050406030204" pitchFamily="18" charset="0"/>
                                </a:rPr>
                                <m:t>2</m:t>
                              </m:r>
                            </m:den>
                          </m:f>
                        </m:e>
                      </m:rad>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b="0" i="1" smtClean="0">
                                  <a:solidFill>
                                    <a:srgbClr val="FF0000"/>
                                  </a:solidFill>
                                  <a:latin typeface="Cambria Math" panose="02040503050406030204" pitchFamily="18" charset="0"/>
                                </a:rPr>
                              </m:ctrlPr>
                            </m:sSupPr>
                            <m:e>
                              <m:d>
                                <m:dPr>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ea typeface="Cambria Math" panose="02040503050406030204" pitchFamily="18" charset="0"/>
                                        </a:rPr>
                                        <m:t>𝜎</m:t>
                                      </m:r>
                                    </m:num>
                                    <m:den>
                                      <m:r>
                                        <a:rPr lang="en-US" b="0" i="1" smtClean="0">
                                          <a:solidFill>
                                            <a:srgbClr val="FF0000"/>
                                          </a:solidFill>
                                          <a:latin typeface="Cambria Math" panose="02040503050406030204" pitchFamily="18" charset="0"/>
                                          <a:ea typeface="Cambria Math" panose="02040503050406030204" pitchFamily="18" charset="0"/>
                                        </a:rPr>
                                        <m:t>𝜏</m:t>
                                      </m:r>
                                    </m:den>
                                  </m:f>
                                </m:e>
                              </m:d>
                            </m:e>
                            <m:sup>
                              <m:r>
                                <a:rPr lang="en-US" b="0" i="1" smtClean="0">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ea typeface="Cambria Math" panose="02040503050406030204" pitchFamily="18" charset="0"/>
                                </a:rPr>
                                <m:t>𝜇</m:t>
                              </m:r>
                            </m:num>
                            <m:den>
                              <m:r>
                                <a:rPr lang="en-US" b="0" i="1" smtClean="0">
                                  <a:solidFill>
                                    <a:srgbClr val="FF0000"/>
                                  </a:solidFill>
                                  <a:latin typeface="Cambria Math" panose="02040503050406030204" pitchFamily="18" charset="0"/>
                                  <a:ea typeface="Cambria Math" panose="02040503050406030204" pitchFamily="18" charset="0"/>
                                </a:rPr>
                                <m:t>𝜏</m:t>
                              </m:r>
                            </m:den>
                          </m:f>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zh-CN" altLang="en-US" i="1" smtClean="0">
                                      <a:solidFill>
                                        <a:srgbClr val="FF0000"/>
                                      </a:solidFill>
                                      <a:latin typeface="Cambria Math" panose="02040503050406030204" pitchFamily="18" charset="0"/>
                                      <a:ea typeface="Cambria Math" panose="02040503050406030204" pitchFamily="18" charset="0"/>
                                    </a:rPr>
                                    <m:t>𝜎</m:t>
                                  </m:r>
                                </m:num>
                                <m:den>
                                  <m:r>
                                    <a:rPr lang="zh-CN" altLang="en-US" i="1" smtClean="0">
                                      <a:solidFill>
                                        <a:srgbClr val="FF0000"/>
                                      </a:solidFill>
                                      <a:latin typeface="Cambria Math" panose="02040503050406030204" pitchFamily="18" charset="0"/>
                                      <a:ea typeface="Cambria Math" panose="02040503050406030204" pitchFamily="18" charset="0"/>
                                    </a:rPr>
                                    <m:t>𝜏</m:t>
                                  </m:r>
                                </m:den>
                              </m:f>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zh-CN" altLang="en-US" b="0" i="1" smtClean="0">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4" name="文本框 3"/>
              <p:cNvSpPr txBox="1">
                <a:spLocks noRot="1" noChangeAspect="1" noMove="1" noResize="1" noEditPoints="1" noAdjustHandles="1" noChangeArrowheads="1" noChangeShapeType="1" noTextEdit="1"/>
              </p:cNvSpPr>
              <p:nvPr/>
            </p:nvSpPr>
            <p:spPr>
              <a:xfrm>
                <a:off x="3957131" y="6178223"/>
                <a:ext cx="5186869" cy="616387"/>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文本框 4"/>
              <p:cNvSpPr txBox="1"/>
              <p:nvPr/>
            </p:nvSpPr>
            <p:spPr>
              <a:xfrm>
                <a:off x="0" y="5519087"/>
                <a:ext cx="4725716"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m:rPr>
                              <m:nor/>
                            </m:rPr>
                            <a:rPr lang="en-US" dirty="0">
                              <a:solidFill>
                                <a:srgbClr val="0000FF"/>
                              </a:solidFill>
                            </a:rPr>
                            <m:t> </m:t>
                          </m:r>
                        </m:num>
                        <m:den>
                          <m:r>
                            <a:rPr lang="en-US" b="0" i="1" dirty="0" smtClean="0">
                              <a:solidFill>
                                <a:srgbClr val="0000FF"/>
                              </a:solidFill>
                              <a:latin typeface="Cambria Math" panose="02040503050406030204" pitchFamily="18" charset="0"/>
                            </a:rPr>
                            <m:t>2</m:t>
                          </m:r>
                          <m:r>
                            <a:rPr lang="en-US" b="0" i="1" dirty="0" smtClean="0">
                              <a:solidFill>
                                <a:srgbClr val="0000FF"/>
                              </a:solidFill>
                              <a:latin typeface="Cambria Math" panose="02040503050406030204" pitchFamily="18" charset="0"/>
                              <a:ea typeface="Cambria Math" panose="02040503050406030204" pitchFamily="18" charset="0"/>
                            </a:rPr>
                            <m:t>𝜆</m:t>
                          </m:r>
                        </m:den>
                      </m:f>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b="0" i="1" smtClean="0">
                                  <a:solidFill>
                                    <a:srgbClr val="FF0000"/>
                                  </a:solidFill>
                                  <a:latin typeface="Cambria Math" panose="02040503050406030204" pitchFamily="18" charset="0"/>
                                </a:rPr>
                              </m:ctrlPr>
                            </m:sSupPr>
                            <m:e>
                              <m:d>
                                <m:dPr>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ea typeface="Cambria Math" panose="02040503050406030204" pitchFamily="18" charset="0"/>
                                        </a:rPr>
                                        <m:t>𝜎</m:t>
                                      </m:r>
                                    </m:num>
                                    <m:den>
                                      <m:r>
                                        <a:rPr lang="en-US" i="1" dirty="0">
                                          <a:solidFill>
                                            <a:srgbClr val="FF0000"/>
                                          </a:solidFill>
                                          <a:latin typeface="Cambria Math" panose="02040503050406030204" pitchFamily="18" charset="0"/>
                                          <a:ea typeface="Cambria Math" panose="02040503050406030204" pitchFamily="18" charset="0"/>
                                        </a:rPr>
                                        <m:t>𝜆</m:t>
                                      </m:r>
                                    </m:den>
                                  </m:f>
                                </m:e>
                              </m:d>
                            </m:e>
                            <m:sup>
                              <m:r>
                                <a:rPr lang="en-US" b="0" i="1" smtClean="0">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ea typeface="Cambria Math" panose="02040503050406030204" pitchFamily="18" charset="0"/>
                                </a:rPr>
                                <m:t>𝜇</m:t>
                              </m:r>
                            </m:num>
                            <m:den>
                              <m:r>
                                <a:rPr lang="en-US" i="1" dirty="0">
                                  <a:solidFill>
                                    <a:srgbClr val="FF0000"/>
                                  </a:solidFill>
                                  <a:latin typeface="Cambria Math" panose="02040503050406030204" pitchFamily="18" charset="0"/>
                                  <a:ea typeface="Cambria Math" panose="02040503050406030204" pitchFamily="18" charset="0"/>
                                </a:rPr>
                                <m:t>𝜆</m:t>
                              </m:r>
                            </m:den>
                          </m:f>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zh-CN" altLang="en-US" i="1" smtClean="0">
                                      <a:solidFill>
                                        <a:srgbClr val="FF0000"/>
                                      </a:solidFill>
                                      <a:latin typeface="Cambria Math" panose="02040503050406030204" pitchFamily="18" charset="0"/>
                                      <a:ea typeface="Cambria Math" panose="02040503050406030204" pitchFamily="18" charset="0"/>
                                    </a:rPr>
                                    <m:t>𝜎</m:t>
                                  </m:r>
                                </m:num>
                                <m:den>
                                  <m:r>
                                    <a:rPr lang="en-US" i="1" dirty="0">
                                      <a:solidFill>
                                        <a:srgbClr val="FF0000"/>
                                      </a:solidFill>
                                      <a:latin typeface="Cambria Math" panose="02040503050406030204" pitchFamily="18" charset="0"/>
                                      <a:ea typeface="Cambria Math" panose="02040503050406030204" pitchFamily="18" charset="0"/>
                                    </a:rPr>
                                    <m:t>𝜆</m:t>
                                  </m:r>
                                </m:den>
                              </m:f>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zh-CN" altLang="en-US" b="0" i="1" smtClean="0">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0" y="5519087"/>
                <a:ext cx="4725716" cy="616387"/>
              </a:xfrm>
              <a:prstGeom prst="rect">
                <a:avLst/>
              </a:prstGeom>
              <a:blipFill rotWithShape="0">
                <a:blip r:embed="rId3"/>
                <a:stretch>
                  <a:fillRect b="-990"/>
                </a:stretch>
              </a:blipFill>
            </p:spPr>
            <p:txBody>
              <a:bodyPr/>
              <a:lstStyle/>
              <a:p>
                <a:r>
                  <a:rPr lang="en-US">
                    <a:noFill/>
                  </a:rPr>
                  <a:t> </a:t>
                </a:r>
              </a:p>
            </p:txBody>
          </p:sp>
        </mc:Fallback>
      </mc:AlternateContent>
    </p:spTree>
    <p:extLst>
      <p:ext uri="{BB962C8B-B14F-4D97-AF65-F5344CB8AC3E}">
        <p14:creationId xmlns:p14="http://schemas.microsoft.com/office/powerpoint/2010/main" val="332319295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473CAB6-9F48-48B4-B273-65F437F83210}"/>
              </a:ext>
            </a:extLst>
          </p:cNvPr>
          <p:cNvPicPr>
            <a:picLocks noChangeAspect="1"/>
          </p:cNvPicPr>
          <p:nvPr/>
        </p:nvPicPr>
        <p:blipFill>
          <a:blip r:embed="rId2"/>
          <a:stretch>
            <a:fillRect/>
          </a:stretch>
        </p:blipFill>
        <p:spPr>
          <a:xfrm>
            <a:off x="0" y="0"/>
            <a:ext cx="6359395" cy="6858000"/>
          </a:xfrm>
          <a:prstGeom prst="rect">
            <a:avLst/>
          </a:prstGeom>
        </p:spPr>
      </p:pic>
      <p:sp>
        <p:nvSpPr>
          <p:cNvPr id="5" name="TextBox 4">
            <a:extLst>
              <a:ext uri="{FF2B5EF4-FFF2-40B4-BE49-F238E27FC236}">
                <a16:creationId xmlns:a16="http://schemas.microsoft.com/office/drawing/2014/main" id="{17394CD6-4BC4-482D-B5B0-523D92EF50C6}"/>
              </a:ext>
            </a:extLst>
          </p:cNvPr>
          <p:cNvSpPr txBox="1"/>
          <p:nvPr/>
        </p:nvSpPr>
        <p:spPr>
          <a:xfrm>
            <a:off x="6359395" y="5657671"/>
            <a:ext cx="2784605" cy="1200329"/>
          </a:xfrm>
          <a:prstGeom prst="rect">
            <a:avLst/>
          </a:prstGeom>
          <a:noFill/>
        </p:spPr>
        <p:txBody>
          <a:bodyPr wrap="square">
            <a:spAutoFit/>
          </a:bodyPr>
          <a:lstStyle/>
          <a:p>
            <a:r>
              <a:rPr lang="en-US" dirty="0"/>
              <a:t>Figure 12.25 Detailed shape of an observed peak from a Ge(Li) detector. (From Meyer et al.67) </a:t>
            </a:r>
          </a:p>
        </p:txBody>
      </p:sp>
    </p:spTree>
    <p:extLst>
      <p:ext uri="{BB962C8B-B14F-4D97-AF65-F5344CB8AC3E}">
        <p14:creationId xmlns:p14="http://schemas.microsoft.com/office/powerpoint/2010/main" val="274640972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0" y="3338128"/>
            <a:ext cx="5518800" cy="3527607"/>
          </a:xfrm>
          <a:prstGeom prst="rect">
            <a:avLst/>
          </a:prstGeom>
        </p:spPr>
      </p:pic>
      <p:pic>
        <p:nvPicPr>
          <p:cNvPr id="3" name="图片 2"/>
          <p:cNvPicPr>
            <a:picLocks noChangeAspect="1"/>
          </p:cNvPicPr>
          <p:nvPr/>
        </p:nvPicPr>
        <p:blipFill>
          <a:blip r:embed="rId3"/>
          <a:stretch>
            <a:fillRect/>
          </a:stretch>
        </p:blipFill>
        <p:spPr>
          <a:xfrm>
            <a:off x="1" y="2"/>
            <a:ext cx="5519413" cy="3528000"/>
          </a:xfrm>
          <a:prstGeom prst="rect">
            <a:avLst/>
          </a:prstGeom>
        </p:spPr>
      </p:pic>
      <p:sp>
        <p:nvSpPr>
          <p:cNvPr id="5" name="文本框 4"/>
          <p:cNvSpPr txBox="1"/>
          <p:nvPr/>
        </p:nvSpPr>
        <p:spPr>
          <a:xfrm>
            <a:off x="3658369" y="778619"/>
            <a:ext cx="2038891" cy="646331"/>
          </a:xfrm>
          <a:prstGeom prst="rect">
            <a:avLst/>
          </a:prstGeom>
          <a:noFill/>
        </p:spPr>
        <p:txBody>
          <a:bodyPr wrap="none" rtlCol="0">
            <a:spAutoFit/>
          </a:bodyPr>
          <a:lstStyle/>
          <a:p>
            <a:r>
              <a:rPr lang="en-US" dirty="0"/>
              <a:t>Glassman_P</a:t>
            </a:r>
            <a:r>
              <a:rPr lang="en-US" altLang="zh-CN" dirty="0"/>
              <a:t>RC</a:t>
            </a:r>
            <a:r>
              <a:rPr lang="en-US" dirty="0"/>
              <a:t>2019</a:t>
            </a:r>
          </a:p>
          <a:p>
            <a:r>
              <a:rPr lang="en-US" dirty="0" err="1"/>
              <a:t>Brent.C</a:t>
            </a:r>
            <a:endParaRPr lang="en-US" dirty="0"/>
          </a:p>
        </p:txBody>
      </p:sp>
      <p:sp>
        <p:nvSpPr>
          <p:cNvPr id="6" name="文本框 5"/>
          <p:cNvSpPr txBox="1"/>
          <p:nvPr/>
        </p:nvSpPr>
        <p:spPr>
          <a:xfrm>
            <a:off x="3670168" y="4110167"/>
            <a:ext cx="2015295" cy="369332"/>
          </a:xfrm>
          <a:prstGeom prst="rect">
            <a:avLst/>
          </a:prstGeom>
          <a:noFill/>
        </p:spPr>
        <p:txBody>
          <a:bodyPr wrap="none" rtlCol="0">
            <a:spAutoFit/>
          </a:bodyPr>
          <a:lstStyle/>
          <a:p>
            <a:r>
              <a:rPr lang="en-US" dirty="0"/>
              <a:t>Glassman_PLB2018</a:t>
            </a:r>
          </a:p>
        </p:txBody>
      </p:sp>
      <p:sp>
        <p:nvSpPr>
          <p:cNvPr id="7" name="文本框 6"/>
          <p:cNvSpPr txBox="1"/>
          <p:nvPr/>
        </p:nvSpPr>
        <p:spPr>
          <a:xfrm>
            <a:off x="5024396" y="2319136"/>
            <a:ext cx="3979231" cy="646331"/>
          </a:xfrm>
          <a:prstGeom prst="rect">
            <a:avLst/>
          </a:prstGeom>
          <a:noFill/>
        </p:spPr>
        <p:txBody>
          <a:bodyPr wrap="none" rtlCol="0">
            <a:spAutoFit/>
          </a:bodyPr>
          <a:lstStyle/>
          <a:p>
            <a:r>
              <a:rPr lang="en-US" dirty="0"/>
              <a:t>The </a:t>
            </a:r>
            <a:r>
              <a:rPr lang="en-US" i="1" dirty="0"/>
              <a:t>N</a:t>
            </a:r>
            <a:r>
              <a:rPr lang="en-US" dirty="0"/>
              <a:t> is not the integral under the peak.</a:t>
            </a:r>
          </a:p>
          <a:p>
            <a:r>
              <a:rPr lang="en-US" dirty="0"/>
              <a:t>The </a:t>
            </a:r>
            <a:r>
              <a:rPr lang="en-US" altLang="zh-CN" i="1" dirty="0"/>
              <a:t>μ</a:t>
            </a:r>
            <a:r>
              <a:rPr lang="en-US" altLang="zh-CN" dirty="0"/>
              <a:t> is not the peak centroid.</a:t>
            </a:r>
          </a:p>
        </p:txBody>
      </p:sp>
      <mc:AlternateContent xmlns:mc="http://schemas.openxmlformats.org/markup-compatibility/2006" xmlns:a14="http://schemas.microsoft.com/office/drawing/2010/main">
        <mc:Choice Requires="a14">
          <p:sp>
            <p:nvSpPr>
              <p:cNvPr id="2" name="文本框 1"/>
              <p:cNvSpPr txBox="1"/>
              <p:nvPr/>
            </p:nvSpPr>
            <p:spPr>
              <a:xfrm>
                <a:off x="3957131" y="1479128"/>
                <a:ext cx="5186869"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a:rPr lang="en-US" i="1">
                              <a:solidFill>
                                <a:srgbClr val="0000FF"/>
                              </a:solidFill>
                              <a:latin typeface="Cambria Math" panose="02040503050406030204" pitchFamily="18" charset="0"/>
                              <a:ea typeface="Cambria Math" panose="02040503050406030204" pitchFamily="18" charset="0"/>
                            </a:rPr>
                            <m:t>𝜎</m:t>
                          </m:r>
                          <m:r>
                            <m:rPr>
                              <m:nor/>
                            </m:rPr>
                            <a:rPr lang="en-US" dirty="0">
                              <a:solidFill>
                                <a:srgbClr val="0000FF"/>
                              </a:solidFill>
                            </a:rPr>
                            <m:t> </m:t>
                          </m:r>
                        </m:num>
                        <m:den>
                          <m:r>
                            <a:rPr lang="en-US" b="0" i="1" smtClean="0">
                              <a:solidFill>
                                <a:srgbClr val="0000FF"/>
                              </a:solidFill>
                              <a:latin typeface="Cambria Math" panose="02040503050406030204" pitchFamily="18" charset="0"/>
                              <a:ea typeface="Cambria Math" panose="02040503050406030204" pitchFamily="18" charset="0"/>
                            </a:rPr>
                            <m:t>𝜏</m:t>
                          </m:r>
                        </m:den>
                      </m:f>
                      <m:rad>
                        <m:radPr>
                          <m:degHide m:val="on"/>
                          <m:ctrlPr>
                            <a:rPr lang="en-US" b="0" i="1" smtClean="0">
                              <a:solidFill>
                                <a:srgbClr val="0000FF"/>
                              </a:solidFill>
                              <a:latin typeface="Cambria Math" panose="02040503050406030204" pitchFamily="18" charset="0"/>
                            </a:rPr>
                          </m:ctrlPr>
                        </m:radPr>
                        <m:deg/>
                        <m:e>
                          <m:f>
                            <m:fPr>
                              <m:ctrlPr>
                                <a:rPr lang="en-US" b="0" i="1" smtClean="0">
                                  <a:solidFill>
                                    <a:srgbClr val="0000FF"/>
                                  </a:solidFill>
                                  <a:latin typeface="Cambria Math" panose="02040503050406030204" pitchFamily="18" charset="0"/>
                                </a:rPr>
                              </m:ctrlPr>
                            </m:fPr>
                            <m:num>
                              <m:r>
                                <a:rPr lang="en-US" b="0" i="1" smtClean="0">
                                  <a:solidFill>
                                    <a:srgbClr val="0000FF"/>
                                  </a:solidFill>
                                  <a:latin typeface="Cambria Math" panose="02040503050406030204" pitchFamily="18" charset="0"/>
                                  <a:ea typeface="Cambria Math" panose="02040503050406030204" pitchFamily="18" charset="0"/>
                                </a:rPr>
                                <m:t>𝜋</m:t>
                              </m:r>
                            </m:num>
                            <m:den>
                              <m:r>
                                <a:rPr lang="en-US" b="0" i="1" smtClean="0">
                                  <a:solidFill>
                                    <a:srgbClr val="0000FF"/>
                                  </a:solidFill>
                                  <a:latin typeface="Cambria Math" panose="02040503050406030204" pitchFamily="18" charset="0"/>
                                </a:rPr>
                                <m:t>2</m:t>
                              </m:r>
                            </m:den>
                          </m:f>
                        </m:e>
                      </m:rad>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b="0" i="1" smtClean="0">
                                  <a:solidFill>
                                    <a:srgbClr val="FF0000"/>
                                  </a:solidFill>
                                  <a:latin typeface="Cambria Math" panose="02040503050406030204" pitchFamily="18" charset="0"/>
                                </a:rPr>
                              </m:ctrlPr>
                            </m:sSupPr>
                            <m:e>
                              <m:d>
                                <m:dPr>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ea typeface="Cambria Math" panose="02040503050406030204" pitchFamily="18" charset="0"/>
                                        </a:rPr>
                                        <m:t>𝜎</m:t>
                                      </m:r>
                                    </m:num>
                                    <m:den>
                                      <m:r>
                                        <a:rPr lang="en-US" b="0" i="1" smtClean="0">
                                          <a:solidFill>
                                            <a:srgbClr val="FF0000"/>
                                          </a:solidFill>
                                          <a:latin typeface="Cambria Math" panose="02040503050406030204" pitchFamily="18" charset="0"/>
                                          <a:ea typeface="Cambria Math" panose="02040503050406030204" pitchFamily="18" charset="0"/>
                                        </a:rPr>
                                        <m:t>𝜏</m:t>
                                      </m:r>
                                    </m:den>
                                  </m:f>
                                </m:e>
                              </m:d>
                            </m:e>
                            <m:sup>
                              <m:r>
                                <a:rPr lang="en-US" b="0" i="1" smtClean="0">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ea typeface="Cambria Math" panose="02040503050406030204" pitchFamily="18" charset="0"/>
                                </a:rPr>
                                <m:t>𝜇</m:t>
                              </m:r>
                            </m:num>
                            <m:den>
                              <m:r>
                                <a:rPr lang="en-US" b="0" i="1" smtClean="0">
                                  <a:solidFill>
                                    <a:srgbClr val="FF0000"/>
                                  </a:solidFill>
                                  <a:latin typeface="Cambria Math" panose="02040503050406030204" pitchFamily="18" charset="0"/>
                                  <a:ea typeface="Cambria Math" panose="02040503050406030204" pitchFamily="18" charset="0"/>
                                </a:rPr>
                                <m:t>𝜏</m:t>
                              </m:r>
                            </m:den>
                          </m:f>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zh-CN" altLang="en-US" i="1" smtClean="0">
                                      <a:solidFill>
                                        <a:srgbClr val="FF0000"/>
                                      </a:solidFill>
                                      <a:latin typeface="Cambria Math" panose="02040503050406030204" pitchFamily="18" charset="0"/>
                                      <a:ea typeface="Cambria Math" panose="02040503050406030204" pitchFamily="18" charset="0"/>
                                    </a:rPr>
                                    <m:t>𝜎</m:t>
                                  </m:r>
                                </m:num>
                                <m:den>
                                  <m:r>
                                    <a:rPr lang="zh-CN" altLang="en-US" i="1" smtClean="0">
                                      <a:solidFill>
                                        <a:srgbClr val="FF0000"/>
                                      </a:solidFill>
                                      <a:latin typeface="Cambria Math" panose="02040503050406030204" pitchFamily="18" charset="0"/>
                                      <a:ea typeface="Cambria Math" panose="02040503050406030204" pitchFamily="18" charset="0"/>
                                    </a:rPr>
                                    <m:t>𝜏</m:t>
                                  </m:r>
                                </m:den>
                              </m:f>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zh-CN" altLang="en-US" b="0" i="1" smtClean="0">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2" name="文本框 1"/>
              <p:cNvSpPr txBox="1">
                <a:spLocks noRot="1" noChangeAspect="1" noMove="1" noResize="1" noEditPoints="1" noAdjustHandles="1" noChangeArrowheads="1" noChangeShapeType="1" noTextEdit="1"/>
              </p:cNvSpPr>
              <p:nvPr/>
            </p:nvSpPr>
            <p:spPr>
              <a:xfrm>
                <a:off x="3957131" y="1479128"/>
                <a:ext cx="5186869" cy="616387"/>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文本框 9"/>
              <p:cNvSpPr txBox="1"/>
              <p:nvPr/>
            </p:nvSpPr>
            <p:spPr>
              <a:xfrm>
                <a:off x="4418284" y="4848331"/>
                <a:ext cx="4725716"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m:rPr>
                              <m:nor/>
                            </m:rPr>
                            <a:rPr lang="en-US" dirty="0">
                              <a:solidFill>
                                <a:srgbClr val="0000FF"/>
                              </a:solidFill>
                            </a:rPr>
                            <m:t> </m:t>
                          </m:r>
                        </m:num>
                        <m:den>
                          <m:r>
                            <a:rPr lang="en-US" b="0" i="1" dirty="0" smtClean="0">
                              <a:solidFill>
                                <a:srgbClr val="0000FF"/>
                              </a:solidFill>
                              <a:latin typeface="Cambria Math" panose="02040503050406030204" pitchFamily="18" charset="0"/>
                            </a:rPr>
                            <m:t>2</m:t>
                          </m:r>
                          <m:r>
                            <a:rPr lang="en-US" b="0" i="1" dirty="0" smtClean="0">
                              <a:solidFill>
                                <a:srgbClr val="0000FF"/>
                              </a:solidFill>
                              <a:latin typeface="Cambria Math" panose="02040503050406030204" pitchFamily="18" charset="0"/>
                              <a:ea typeface="Cambria Math" panose="02040503050406030204" pitchFamily="18" charset="0"/>
                            </a:rPr>
                            <m:t>𝜆</m:t>
                          </m:r>
                        </m:den>
                      </m:f>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b="0" i="1" smtClean="0">
                                  <a:solidFill>
                                    <a:srgbClr val="FF0000"/>
                                  </a:solidFill>
                                  <a:latin typeface="Cambria Math" panose="02040503050406030204" pitchFamily="18" charset="0"/>
                                </a:rPr>
                              </m:ctrlPr>
                            </m:sSupPr>
                            <m:e>
                              <m:d>
                                <m:dPr>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ea typeface="Cambria Math" panose="02040503050406030204" pitchFamily="18" charset="0"/>
                                        </a:rPr>
                                        <m:t>𝜎</m:t>
                                      </m:r>
                                    </m:num>
                                    <m:den>
                                      <m:r>
                                        <a:rPr lang="en-US" i="1" dirty="0">
                                          <a:solidFill>
                                            <a:srgbClr val="FF0000"/>
                                          </a:solidFill>
                                          <a:latin typeface="Cambria Math" panose="02040503050406030204" pitchFamily="18" charset="0"/>
                                          <a:ea typeface="Cambria Math" panose="02040503050406030204" pitchFamily="18" charset="0"/>
                                        </a:rPr>
                                        <m:t>𝜆</m:t>
                                      </m:r>
                                    </m:den>
                                  </m:f>
                                </m:e>
                              </m:d>
                            </m:e>
                            <m:sup>
                              <m:r>
                                <a:rPr lang="en-US" b="0" i="1" smtClean="0">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ea typeface="Cambria Math" panose="02040503050406030204" pitchFamily="18" charset="0"/>
                                </a:rPr>
                                <m:t>𝜇</m:t>
                              </m:r>
                            </m:num>
                            <m:den>
                              <m:r>
                                <a:rPr lang="en-US" i="1" dirty="0">
                                  <a:solidFill>
                                    <a:srgbClr val="FF0000"/>
                                  </a:solidFill>
                                  <a:latin typeface="Cambria Math" panose="02040503050406030204" pitchFamily="18" charset="0"/>
                                  <a:ea typeface="Cambria Math" panose="02040503050406030204" pitchFamily="18" charset="0"/>
                                </a:rPr>
                                <m:t>𝜆</m:t>
                              </m:r>
                            </m:den>
                          </m:f>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zh-CN" altLang="en-US" i="1" smtClean="0">
                                      <a:solidFill>
                                        <a:srgbClr val="FF0000"/>
                                      </a:solidFill>
                                      <a:latin typeface="Cambria Math" panose="02040503050406030204" pitchFamily="18" charset="0"/>
                                      <a:ea typeface="Cambria Math" panose="02040503050406030204" pitchFamily="18" charset="0"/>
                                    </a:rPr>
                                    <m:t>𝜎</m:t>
                                  </m:r>
                                </m:num>
                                <m:den>
                                  <m:r>
                                    <a:rPr lang="en-US" i="1" dirty="0">
                                      <a:solidFill>
                                        <a:srgbClr val="FF0000"/>
                                      </a:solidFill>
                                      <a:latin typeface="Cambria Math" panose="02040503050406030204" pitchFamily="18" charset="0"/>
                                      <a:ea typeface="Cambria Math" panose="02040503050406030204" pitchFamily="18" charset="0"/>
                                    </a:rPr>
                                    <m:t>𝜆</m:t>
                                  </m:r>
                                </m:den>
                              </m:f>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zh-CN" altLang="en-US" b="0" i="1" smtClean="0">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10" name="文本框 9"/>
              <p:cNvSpPr txBox="1">
                <a:spLocks noRot="1" noChangeAspect="1" noMove="1" noResize="1" noEditPoints="1" noAdjustHandles="1" noChangeArrowheads="1" noChangeShapeType="1" noTextEdit="1"/>
              </p:cNvSpPr>
              <p:nvPr/>
            </p:nvSpPr>
            <p:spPr>
              <a:xfrm>
                <a:off x="4418284" y="4848331"/>
                <a:ext cx="4725716" cy="616387"/>
              </a:xfrm>
              <a:prstGeom prst="rect">
                <a:avLst/>
              </a:prstGeom>
              <a:blipFill rotWithShape="0">
                <a:blip r:embed="rId5"/>
                <a:stretch>
                  <a:fillRect b="-990"/>
                </a:stretch>
              </a:blipFill>
            </p:spPr>
            <p:txBody>
              <a:bodyPr/>
              <a:lstStyle/>
              <a:p>
                <a:r>
                  <a:rPr lang="en-US">
                    <a:noFill/>
                  </a:rPr>
                  <a:t> </a:t>
                </a:r>
              </a:p>
            </p:txBody>
          </p:sp>
        </mc:Fallback>
      </mc:AlternateContent>
      <p:sp>
        <p:nvSpPr>
          <p:cNvPr id="13" name="文本框 12"/>
          <p:cNvSpPr txBox="1"/>
          <p:nvPr/>
        </p:nvSpPr>
        <p:spPr>
          <a:xfrm>
            <a:off x="4219382" y="5746346"/>
            <a:ext cx="4924618" cy="646331"/>
          </a:xfrm>
          <a:prstGeom prst="rect">
            <a:avLst/>
          </a:prstGeom>
          <a:noFill/>
        </p:spPr>
        <p:txBody>
          <a:bodyPr wrap="none" rtlCol="0">
            <a:spAutoFit/>
          </a:bodyPr>
          <a:lstStyle/>
          <a:p>
            <a:r>
              <a:rPr lang="en-US" dirty="0"/>
              <a:t>The </a:t>
            </a:r>
            <a:r>
              <a:rPr lang="en-US" i="1" dirty="0"/>
              <a:t>N</a:t>
            </a:r>
            <a:r>
              <a:rPr lang="en-US" dirty="0"/>
              <a:t> is the integral under the peak times bin size.</a:t>
            </a:r>
          </a:p>
          <a:p>
            <a:r>
              <a:rPr lang="en-US" dirty="0"/>
              <a:t>The </a:t>
            </a:r>
            <a:r>
              <a:rPr lang="en-US" altLang="zh-CN" i="1" dirty="0"/>
              <a:t>μ</a:t>
            </a:r>
            <a:r>
              <a:rPr lang="en-US" altLang="zh-CN" dirty="0"/>
              <a:t> is not the peak centroid.</a:t>
            </a:r>
            <a:endParaRPr lang="en-US" dirty="0"/>
          </a:p>
        </p:txBody>
      </p:sp>
    </p:spTree>
    <p:extLst>
      <p:ext uri="{BB962C8B-B14F-4D97-AF65-F5344CB8AC3E}">
        <p14:creationId xmlns:p14="http://schemas.microsoft.com/office/powerpoint/2010/main" val="344298240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0" y="3330000"/>
            <a:ext cx="5519415" cy="3528000"/>
          </a:xfrm>
          <a:prstGeom prst="rect">
            <a:avLst/>
          </a:prstGeom>
        </p:spPr>
      </p:pic>
      <mc:AlternateContent xmlns:mc="http://schemas.openxmlformats.org/markup-compatibility/2006" xmlns:a14="http://schemas.microsoft.com/office/drawing/2010/main">
        <mc:Choice Requires="a14">
          <p:sp>
            <p:nvSpPr>
              <p:cNvPr id="9" name="文本框 8"/>
              <p:cNvSpPr txBox="1"/>
              <p:nvPr/>
            </p:nvSpPr>
            <p:spPr>
              <a:xfrm>
                <a:off x="4418284" y="5894655"/>
                <a:ext cx="4725716"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m:rPr>
                              <m:nor/>
                            </m:rPr>
                            <a:rPr lang="en-US" dirty="0">
                              <a:solidFill>
                                <a:srgbClr val="0000FF"/>
                              </a:solidFill>
                            </a:rPr>
                            <m:t> </m:t>
                          </m:r>
                        </m:num>
                        <m:den>
                          <m:r>
                            <a:rPr lang="en-US" b="0" i="1" dirty="0" smtClean="0">
                              <a:solidFill>
                                <a:srgbClr val="0000FF"/>
                              </a:solidFill>
                              <a:latin typeface="Cambria Math" panose="02040503050406030204" pitchFamily="18" charset="0"/>
                            </a:rPr>
                            <m:t>2</m:t>
                          </m:r>
                          <m:r>
                            <a:rPr lang="en-US" b="0" i="1" dirty="0" smtClean="0">
                              <a:solidFill>
                                <a:srgbClr val="0000FF"/>
                              </a:solidFill>
                              <a:latin typeface="Cambria Math" panose="02040503050406030204" pitchFamily="18" charset="0"/>
                              <a:ea typeface="Cambria Math" panose="02040503050406030204" pitchFamily="18" charset="0"/>
                            </a:rPr>
                            <m:t>𝜏</m:t>
                          </m:r>
                        </m:den>
                      </m:f>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b="0" i="1" smtClean="0">
                                  <a:solidFill>
                                    <a:srgbClr val="FF0000"/>
                                  </a:solidFill>
                                  <a:latin typeface="Cambria Math" panose="02040503050406030204" pitchFamily="18" charset="0"/>
                                </a:rPr>
                              </m:ctrlPr>
                            </m:sSupPr>
                            <m:e>
                              <m:d>
                                <m:dPr>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ea typeface="Cambria Math" panose="02040503050406030204" pitchFamily="18" charset="0"/>
                                        </a:rPr>
                                        <m:t>𝜎</m:t>
                                      </m:r>
                                    </m:num>
                                    <m:den>
                                      <m:r>
                                        <a:rPr lang="en-US" i="1" dirty="0" smtClean="0">
                                          <a:solidFill>
                                            <a:srgbClr val="FF0000"/>
                                          </a:solidFill>
                                          <a:latin typeface="Cambria Math" panose="02040503050406030204" pitchFamily="18" charset="0"/>
                                          <a:ea typeface="Cambria Math" panose="02040503050406030204" pitchFamily="18" charset="0"/>
                                        </a:rPr>
                                        <m:t>𝜏</m:t>
                                      </m:r>
                                    </m:den>
                                  </m:f>
                                </m:e>
                              </m:d>
                            </m:e>
                            <m:sup>
                              <m:r>
                                <a:rPr lang="en-US" b="0" i="1" smtClean="0">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ea typeface="Cambria Math" panose="02040503050406030204" pitchFamily="18" charset="0"/>
                                </a:rPr>
                                <m:t>𝜇</m:t>
                              </m:r>
                            </m:num>
                            <m:den>
                              <m:r>
                                <a:rPr lang="en-US" i="1" dirty="0">
                                  <a:solidFill>
                                    <a:srgbClr val="FF0000"/>
                                  </a:solidFill>
                                  <a:latin typeface="Cambria Math" panose="02040503050406030204" pitchFamily="18" charset="0"/>
                                  <a:ea typeface="Cambria Math" panose="02040503050406030204" pitchFamily="18" charset="0"/>
                                </a:rPr>
                                <m:t>𝜏</m:t>
                              </m:r>
                            </m:den>
                          </m:f>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zh-CN" altLang="en-US" i="1" smtClean="0">
                                      <a:solidFill>
                                        <a:srgbClr val="FF0000"/>
                                      </a:solidFill>
                                      <a:latin typeface="Cambria Math" panose="02040503050406030204" pitchFamily="18" charset="0"/>
                                      <a:ea typeface="Cambria Math" panose="02040503050406030204" pitchFamily="18" charset="0"/>
                                    </a:rPr>
                                    <m:t>𝜎</m:t>
                                  </m:r>
                                </m:num>
                                <m:den>
                                  <m:r>
                                    <a:rPr lang="en-US" i="1" dirty="0">
                                      <a:solidFill>
                                        <a:srgbClr val="FF0000"/>
                                      </a:solidFill>
                                      <a:latin typeface="Cambria Math" panose="02040503050406030204" pitchFamily="18" charset="0"/>
                                      <a:ea typeface="Cambria Math" panose="02040503050406030204" pitchFamily="18" charset="0"/>
                                    </a:rPr>
                                    <m:t>𝜏</m:t>
                                  </m:r>
                                </m:den>
                              </m:f>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zh-CN" altLang="en-US" b="0" i="1" smtClean="0">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9" name="文本框 8"/>
              <p:cNvSpPr txBox="1">
                <a:spLocks noRot="1" noChangeAspect="1" noMove="1" noResize="1" noEditPoints="1" noAdjustHandles="1" noChangeArrowheads="1" noChangeShapeType="1" noTextEdit="1"/>
              </p:cNvSpPr>
              <p:nvPr/>
            </p:nvSpPr>
            <p:spPr>
              <a:xfrm>
                <a:off x="4418284" y="5894655"/>
                <a:ext cx="4725716" cy="616387"/>
              </a:xfrm>
              <a:prstGeom prst="rect">
                <a:avLst/>
              </a:prstGeom>
              <a:blipFill rotWithShape="0">
                <a:blip r:embed="rId3"/>
                <a:stretch>
                  <a:fillRect b="-990"/>
                </a:stretch>
              </a:blipFill>
            </p:spPr>
            <p:txBody>
              <a:bodyPr/>
              <a:lstStyle/>
              <a:p>
                <a:r>
                  <a:rPr lang="en-US">
                    <a:noFill/>
                  </a:rPr>
                  <a:t> </a:t>
                </a:r>
              </a:p>
            </p:txBody>
          </p:sp>
        </mc:Fallback>
      </mc:AlternateContent>
      <p:pic>
        <p:nvPicPr>
          <p:cNvPr id="4" name="图片 3"/>
          <p:cNvPicPr>
            <a:picLocks noChangeAspect="1"/>
          </p:cNvPicPr>
          <p:nvPr/>
        </p:nvPicPr>
        <p:blipFill>
          <a:blip r:embed="rId4"/>
          <a:stretch>
            <a:fillRect/>
          </a:stretch>
        </p:blipFill>
        <p:spPr>
          <a:xfrm>
            <a:off x="3" y="0"/>
            <a:ext cx="5519412" cy="3528000"/>
          </a:xfrm>
          <a:prstGeom prst="rect">
            <a:avLst/>
          </a:prstGeom>
        </p:spPr>
      </p:pic>
      <mc:AlternateContent xmlns:mc="http://schemas.openxmlformats.org/markup-compatibility/2006" xmlns:a14="http://schemas.microsoft.com/office/drawing/2010/main">
        <mc:Choice Requires="a14">
          <p:sp>
            <p:nvSpPr>
              <p:cNvPr id="7" name="文本框 6"/>
              <p:cNvSpPr txBox="1"/>
              <p:nvPr/>
            </p:nvSpPr>
            <p:spPr>
              <a:xfrm>
                <a:off x="3957131" y="2564655"/>
                <a:ext cx="5186869"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a:rPr lang="en-US" i="1">
                              <a:solidFill>
                                <a:srgbClr val="0000FF"/>
                              </a:solidFill>
                              <a:latin typeface="Cambria Math" panose="02040503050406030204" pitchFamily="18" charset="0"/>
                              <a:ea typeface="Cambria Math" panose="02040503050406030204" pitchFamily="18" charset="0"/>
                            </a:rPr>
                            <m:t>𝜎</m:t>
                          </m:r>
                          <m:r>
                            <m:rPr>
                              <m:nor/>
                            </m:rPr>
                            <a:rPr lang="en-US" dirty="0">
                              <a:solidFill>
                                <a:srgbClr val="0000FF"/>
                              </a:solidFill>
                            </a:rPr>
                            <m:t> </m:t>
                          </m:r>
                        </m:num>
                        <m:den>
                          <m:r>
                            <a:rPr lang="en-US" b="0" i="1" smtClean="0">
                              <a:solidFill>
                                <a:srgbClr val="0000FF"/>
                              </a:solidFill>
                              <a:latin typeface="Cambria Math" panose="02040503050406030204" pitchFamily="18" charset="0"/>
                              <a:ea typeface="Cambria Math" panose="02040503050406030204" pitchFamily="18" charset="0"/>
                            </a:rPr>
                            <m:t>𝜏</m:t>
                          </m:r>
                        </m:den>
                      </m:f>
                      <m:rad>
                        <m:radPr>
                          <m:degHide m:val="on"/>
                          <m:ctrlPr>
                            <a:rPr lang="en-US" b="0" i="1" smtClean="0">
                              <a:solidFill>
                                <a:srgbClr val="0000FF"/>
                              </a:solidFill>
                              <a:latin typeface="Cambria Math" panose="02040503050406030204" pitchFamily="18" charset="0"/>
                            </a:rPr>
                          </m:ctrlPr>
                        </m:radPr>
                        <m:deg/>
                        <m:e>
                          <m:f>
                            <m:fPr>
                              <m:ctrlPr>
                                <a:rPr lang="en-US" b="0" i="1" smtClean="0">
                                  <a:solidFill>
                                    <a:srgbClr val="0000FF"/>
                                  </a:solidFill>
                                  <a:latin typeface="Cambria Math" panose="02040503050406030204" pitchFamily="18" charset="0"/>
                                </a:rPr>
                              </m:ctrlPr>
                            </m:fPr>
                            <m:num>
                              <m:r>
                                <a:rPr lang="en-US" b="0" i="1" smtClean="0">
                                  <a:solidFill>
                                    <a:srgbClr val="0000FF"/>
                                  </a:solidFill>
                                  <a:latin typeface="Cambria Math" panose="02040503050406030204" pitchFamily="18" charset="0"/>
                                  <a:ea typeface="Cambria Math" panose="02040503050406030204" pitchFamily="18" charset="0"/>
                                </a:rPr>
                                <m:t>𝜋</m:t>
                              </m:r>
                            </m:num>
                            <m:den>
                              <m:r>
                                <a:rPr lang="en-US" b="0" i="1" smtClean="0">
                                  <a:solidFill>
                                    <a:srgbClr val="0000FF"/>
                                  </a:solidFill>
                                  <a:latin typeface="Cambria Math" panose="02040503050406030204" pitchFamily="18" charset="0"/>
                                </a:rPr>
                                <m:t>2</m:t>
                              </m:r>
                            </m:den>
                          </m:f>
                        </m:e>
                      </m:rad>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b="0" i="1" smtClean="0">
                                  <a:solidFill>
                                    <a:srgbClr val="FF0000"/>
                                  </a:solidFill>
                                  <a:latin typeface="Cambria Math" panose="02040503050406030204" pitchFamily="18" charset="0"/>
                                </a:rPr>
                              </m:ctrlPr>
                            </m:sSupPr>
                            <m:e>
                              <m:d>
                                <m:dPr>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ea typeface="Cambria Math" panose="02040503050406030204" pitchFamily="18" charset="0"/>
                                        </a:rPr>
                                        <m:t>𝜎</m:t>
                                      </m:r>
                                    </m:num>
                                    <m:den>
                                      <m:r>
                                        <a:rPr lang="en-US" b="0" i="1" smtClean="0">
                                          <a:solidFill>
                                            <a:srgbClr val="FF0000"/>
                                          </a:solidFill>
                                          <a:latin typeface="Cambria Math" panose="02040503050406030204" pitchFamily="18" charset="0"/>
                                          <a:ea typeface="Cambria Math" panose="02040503050406030204" pitchFamily="18" charset="0"/>
                                        </a:rPr>
                                        <m:t>𝜏</m:t>
                                      </m:r>
                                    </m:den>
                                  </m:f>
                                </m:e>
                              </m:d>
                            </m:e>
                            <m:sup>
                              <m:r>
                                <a:rPr lang="en-US" b="0" i="1" smtClean="0">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ea typeface="Cambria Math" panose="02040503050406030204" pitchFamily="18" charset="0"/>
                                </a:rPr>
                                <m:t>𝜇</m:t>
                              </m:r>
                            </m:num>
                            <m:den>
                              <m:r>
                                <a:rPr lang="en-US" b="0" i="1" smtClean="0">
                                  <a:solidFill>
                                    <a:srgbClr val="FF0000"/>
                                  </a:solidFill>
                                  <a:latin typeface="Cambria Math" panose="02040503050406030204" pitchFamily="18" charset="0"/>
                                  <a:ea typeface="Cambria Math" panose="02040503050406030204" pitchFamily="18" charset="0"/>
                                </a:rPr>
                                <m:t>𝜏</m:t>
                              </m:r>
                            </m:den>
                          </m:f>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zh-CN" altLang="en-US" i="1" smtClean="0">
                                      <a:solidFill>
                                        <a:srgbClr val="FF0000"/>
                                      </a:solidFill>
                                      <a:latin typeface="Cambria Math" panose="02040503050406030204" pitchFamily="18" charset="0"/>
                                      <a:ea typeface="Cambria Math" panose="02040503050406030204" pitchFamily="18" charset="0"/>
                                    </a:rPr>
                                    <m:t>𝜎</m:t>
                                  </m:r>
                                </m:num>
                                <m:den>
                                  <m:r>
                                    <a:rPr lang="zh-CN" altLang="en-US" i="1" smtClean="0">
                                      <a:solidFill>
                                        <a:srgbClr val="FF0000"/>
                                      </a:solidFill>
                                      <a:latin typeface="Cambria Math" panose="02040503050406030204" pitchFamily="18" charset="0"/>
                                      <a:ea typeface="Cambria Math" panose="02040503050406030204" pitchFamily="18" charset="0"/>
                                    </a:rPr>
                                    <m:t>𝜏</m:t>
                                  </m:r>
                                </m:den>
                              </m:f>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zh-CN" altLang="en-US" b="0" i="1" smtClean="0">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7" name="文本框 6"/>
              <p:cNvSpPr txBox="1">
                <a:spLocks noRot="1" noChangeAspect="1" noMove="1" noResize="1" noEditPoints="1" noAdjustHandles="1" noChangeArrowheads="1" noChangeShapeType="1" noTextEdit="1"/>
              </p:cNvSpPr>
              <p:nvPr/>
            </p:nvSpPr>
            <p:spPr>
              <a:xfrm>
                <a:off x="3957131" y="2564655"/>
                <a:ext cx="5186869" cy="616387"/>
              </a:xfrm>
              <a:prstGeom prst="rect">
                <a:avLst/>
              </a:prstGeom>
              <a:blipFill rotWithShape="0">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44317096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3" y="3330000"/>
            <a:ext cx="5519415" cy="3528000"/>
          </a:xfrm>
          <a:prstGeom prst="rect">
            <a:avLst/>
          </a:prstGeom>
        </p:spPr>
      </p:pic>
      <p:pic>
        <p:nvPicPr>
          <p:cNvPr id="4" name="图片 3"/>
          <p:cNvPicPr>
            <a:picLocks noChangeAspect="1"/>
          </p:cNvPicPr>
          <p:nvPr/>
        </p:nvPicPr>
        <p:blipFill>
          <a:blip r:embed="rId3"/>
          <a:stretch>
            <a:fillRect/>
          </a:stretch>
        </p:blipFill>
        <p:spPr>
          <a:xfrm>
            <a:off x="0" y="0"/>
            <a:ext cx="5519415" cy="3528000"/>
          </a:xfrm>
          <a:prstGeom prst="rect">
            <a:avLst/>
          </a:prstGeom>
        </p:spPr>
      </p:pic>
      <mc:AlternateContent xmlns:mc="http://schemas.openxmlformats.org/markup-compatibility/2006" xmlns:a14="http://schemas.microsoft.com/office/drawing/2010/main">
        <mc:Choice Requires="a14">
          <p:sp>
            <p:nvSpPr>
              <p:cNvPr id="5" name="文本框 4"/>
              <p:cNvSpPr txBox="1"/>
              <p:nvPr/>
            </p:nvSpPr>
            <p:spPr>
              <a:xfrm>
                <a:off x="4418284" y="5894655"/>
                <a:ext cx="4725716"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m:rPr>
                              <m:nor/>
                            </m:rPr>
                            <a:rPr lang="en-US" dirty="0">
                              <a:solidFill>
                                <a:srgbClr val="0000FF"/>
                              </a:solidFill>
                            </a:rPr>
                            <m:t> </m:t>
                          </m:r>
                        </m:num>
                        <m:den>
                          <m:r>
                            <a:rPr lang="en-US" b="0" i="1" dirty="0" smtClean="0">
                              <a:solidFill>
                                <a:srgbClr val="0000FF"/>
                              </a:solidFill>
                              <a:latin typeface="Cambria Math" panose="02040503050406030204" pitchFamily="18" charset="0"/>
                            </a:rPr>
                            <m:t>2</m:t>
                          </m:r>
                          <m:r>
                            <a:rPr lang="en-US" b="0" i="1" dirty="0" smtClean="0">
                              <a:solidFill>
                                <a:srgbClr val="0000FF"/>
                              </a:solidFill>
                              <a:latin typeface="Cambria Math" panose="02040503050406030204" pitchFamily="18" charset="0"/>
                              <a:ea typeface="Cambria Math" panose="02040503050406030204" pitchFamily="18" charset="0"/>
                            </a:rPr>
                            <m:t>𝜏</m:t>
                          </m:r>
                        </m:den>
                      </m:f>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b="0" i="1" smtClean="0">
                                  <a:solidFill>
                                    <a:srgbClr val="FF0000"/>
                                  </a:solidFill>
                                  <a:latin typeface="Cambria Math" panose="02040503050406030204" pitchFamily="18" charset="0"/>
                                </a:rPr>
                              </m:ctrlPr>
                            </m:sSupPr>
                            <m:e>
                              <m:d>
                                <m:dPr>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ea typeface="Cambria Math" panose="02040503050406030204" pitchFamily="18" charset="0"/>
                                        </a:rPr>
                                        <m:t>𝜎</m:t>
                                      </m:r>
                                    </m:num>
                                    <m:den>
                                      <m:r>
                                        <a:rPr lang="en-US" i="1" dirty="0" smtClean="0">
                                          <a:solidFill>
                                            <a:srgbClr val="FF0000"/>
                                          </a:solidFill>
                                          <a:latin typeface="Cambria Math" panose="02040503050406030204" pitchFamily="18" charset="0"/>
                                          <a:ea typeface="Cambria Math" panose="02040503050406030204" pitchFamily="18" charset="0"/>
                                        </a:rPr>
                                        <m:t>𝜏</m:t>
                                      </m:r>
                                    </m:den>
                                  </m:f>
                                </m:e>
                              </m:d>
                            </m:e>
                            <m:sup>
                              <m:r>
                                <a:rPr lang="en-US" b="0" i="1" smtClean="0">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ea typeface="Cambria Math" panose="02040503050406030204" pitchFamily="18" charset="0"/>
                                </a:rPr>
                                <m:t>𝜇</m:t>
                              </m:r>
                            </m:num>
                            <m:den>
                              <m:r>
                                <a:rPr lang="en-US" i="1" dirty="0">
                                  <a:solidFill>
                                    <a:srgbClr val="FF0000"/>
                                  </a:solidFill>
                                  <a:latin typeface="Cambria Math" panose="02040503050406030204" pitchFamily="18" charset="0"/>
                                  <a:ea typeface="Cambria Math" panose="02040503050406030204" pitchFamily="18" charset="0"/>
                                </a:rPr>
                                <m:t>𝜏</m:t>
                              </m:r>
                            </m:den>
                          </m:f>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zh-CN" altLang="en-US" i="1" smtClean="0">
                                      <a:solidFill>
                                        <a:srgbClr val="FF0000"/>
                                      </a:solidFill>
                                      <a:latin typeface="Cambria Math" panose="02040503050406030204" pitchFamily="18" charset="0"/>
                                      <a:ea typeface="Cambria Math" panose="02040503050406030204" pitchFamily="18" charset="0"/>
                                    </a:rPr>
                                    <m:t>𝜎</m:t>
                                  </m:r>
                                </m:num>
                                <m:den>
                                  <m:r>
                                    <a:rPr lang="en-US" i="1" dirty="0">
                                      <a:solidFill>
                                        <a:srgbClr val="FF0000"/>
                                      </a:solidFill>
                                      <a:latin typeface="Cambria Math" panose="02040503050406030204" pitchFamily="18" charset="0"/>
                                      <a:ea typeface="Cambria Math" panose="02040503050406030204" pitchFamily="18" charset="0"/>
                                    </a:rPr>
                                    <m:t>𝜏</m:t>
                                  </m:r>
                                </m:den>
                              </m:f>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zh-CN" altLang="en-US" b="0" i="1" smtClean="0">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4418284" y="5894655"/>
                <a:ext cx="4725716" cy="616387"/>
              </a:xfrm>
              <a:prstGeom prst="rect">
                <a:avLst/>
              </a:prstGeom>
              <a:blipFill rotWithShape="0">
                <a:blip r:embed="rId4"/>
                <a:stretch>
                  <a:fillRect b="-9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文本框 5"/>
              <p:cNvSpPr txBox="1"/>
              <p:nvPr/>
            </p:nvSpPr>
            <p:spPr>
              <a:xfrm>
                <a:off x="3957131" y="2564655"/>
                <a:ext cx="5186869"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a:rPr lang="en-US" i="1">
                              <a:solidFill>
                                <a:srgbClr val="0000FF"/>
                              </a:solidFill>
                              <a:latin typeface="Cambria Math" panose="02040503050406030204" pitchFamily="18" charset="0"/>
                              <a:ea typeface="Cambria Math" panose="02040503050406030204" pitchFamily="18" charset="0"/>
                            </a:rPr>
                            <m:t>𝜎</m:t>
                          </m:r>
                          <m:r>
                            <m:rPr>
                              <m:nor/>
                            </m:rPr>
                            <a:rPr lang="en-US" dirty="0">
                              <a:solidFill>
                                <a:srgbClr val="0000FF"/>
                              </a:solidFill>
                            </a:rPr>
                            <m:t> </m:t>
                          </m:r>
                        </m:num>
                        <m:den>
                          <m:r>
                            <a:rPr lang="en-US" b="0" i="1" smtClean="0">
                              <a:solidFill>
                                <a:srgbClr val="0000FF"/>
                              </a:solidFill>
                              <a:latin typeface="Cambria Math" panose="02040503050406030204" pitchFamily="18" charset="0"/>
                              <a:ea typeface="Cambria Math" panose="02040503050406030204" pitchFamily="18" charset="0"/>
                            </a:rPr>
                            <m:t>𝜏</m:t>
                          </m:r>
                        </m:den>
                      </m:f>
                      <m:rad>
                        <m:radPr>
                          <m:degHide m:val="on"/>
                          <m:ctrlPr>
                            <a:rPr lang="en-US" b="0" i="1" smtClean="0">
                              <a:solidFill>
                                <a:srgbClr val="0000FF"/>
                              </a:solidFill>
                              <a:latin typeface="Cambria Math" panose="02040503050406030204" pitchFamily="18" charset="0"/>
                            </a:rPr>
                          </m:ctrlPr>
                        </m:radPr>
                        <m:deg/>
                        <m:e>
                          <m:f>
                            <m:fPr>
                              <m:ctrlPr>
                                <a:rPr lang="en-US" b="0" i="1" smtClean="0">
                                  <a:solidFill>
                                    <a:srgbClr val="0000FF"/>
                                  </a:solidFill>
                                  <a:latin typeface="Cambria Math" panose="02040503050406030204" pitchFamily="18" charset="0"/>
                                </a:rPr>
                              </m:ctrlPr>
                            </m:fPr>
                            <m:num>
                              <m:r>
                                <a:rPr lang="en-US" b="0" i="1" smtClean="0">
                                  <a:solidFill>
                                    <a:srgbClr val="0000FF"/>
                                  </a:solidFill>
                                  <a:latin typeface="Cambria Math" panose="02040503050406030204" pitchFamily="18" charset="0"/>
                                  <a:ea typeface="Cambria Math" panose="02040503050406030204" pitchFamily="18" charset="0"/>
                                </a:rPr>
                                <m:t>𝜋</m:t>
                              </m:r>
                            </m:num>
                            <m:den>
                              <m:r>
                                <a:rPr lang="en-US" b="0" i="1" smtClean="0">
                                  <a:solidFill>
                                    <a:srgbClr val="0000FF"/>
                                  </a:solidFill>
                                  <a:latin typeface="Cambria Math" panose="02040503050406030204" pitchFamily="18" charset="0"/>
                                </a:rPr>
                                <m:t>2</m:t>
                              </m:r>
                            </m:den>
                          </m:f>
                        </m:e>
                      </m:rad>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b="0" i="1" smtClean="0">
                                  <a:solidFill>
                                    <a:srgbClr val="FF0000"/>
                                  </a:solidFill>
                                  <a:latin typeface="Cambria Math" panose="02040503050406030204" pitchFamily="18" charset="0"/>
                                </a:rPr>
                              </m:ctrlPr>
                            </m:sSupPr>
                            <m:e>
                              <m:d>
                                <m:dPr>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ea typeface="Cambria Math" panose="02040503050406030204" pitchFamily="18" charset="0"/>
                                        </a:rPr>
                                        <m:t>𝜎</m:t>
                                      </m:r>
                                    </m:num>
                                    <m:den>
                                      <m:r>
                                        <a:rPr lang="en-US" b="0" i="1" smtClean="0">
                                          <a:solidFill>
                                            <a:srgbClr val="FF0000"/>
                                          </a:solidFill>
                                          <a:latin typeface="Cambria Math" panose="02040503050406030204" pitchFamily="18" charset="0"/>
                                          <a:ea typeface="Cambria Math" panose="02040503050406030204" pitchFamily="18" charset="0"/>
                                        </a:rPr>
                                        <m:t>𝜏</m:t>
                                      </m:r>
                                    </m:den>
                                  </m:f>
                                </m:e>
                              </m:d>
                            </m:e>
                            <m:sup>
                              <m:r>
                                <a:rPr lang="en-US" b="0" i="1" smtClean="0">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ea typeface="Cambria Math" panose="02040503050406030204" pitchFamily="18" charset="0"/>
                                </a:rPr>
                                <m:t>𝜇</m:t>
                              </m:r>
                            </m:num>
                            <m:den>
                              <m:r>
                                <a:rPr lang="en-US" b="0" i="1" smtClean="0">
                                  <a:solidFill>
                                    <a:srgbClr val="FF0000"/>
                                  </a:solidFill>
                                  <a:latin typeface="Cambria Math" panose="02040503050406030204" pitchFamily="18" charset="0"/>
                                  <a:ea typeface="Cambria Math" panose="02040503050406030204" pitchFamily="18" charset="0"/>
                                </a:rPr>
                                <m:t>𝜏</m:t>
                              </m:r>
                            </m:den>
                          </m:f>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zh-CN" altLang="en-US" i="1" smtClean="0">
                                      <a:solidFill>
                                        <a:srgbClr val="FF0000"/>
                                      </a:solidFill>
                                      <a:latin typeface="Cambria Math" panose="02040503050406030204" pitchFamily="18" charset="0"/>
                                      <a:ea typeface="Cambria Math" panose="02040503050406030204" pitchFamily="18" charset="0"/>
                                    </a:rPr>
                                    <m:t>𝜎</m:t>
                                  </m:r>
                                </m:num>
                                <m:den>
                                  <m:r>
                                    <a:rPr lang="zh-CN" altLang="en-US" i="1" smtClean="0">
                                      <a:solidFill>
                                        <a:srgbClr val="FF0000"/>
                                      </a:solidFill>
                                      <a:latin typeface="Cambria Math" panose="02040503050406030204" pitchFamily="18" charset="0"/>
                                      <a:ea typeface="Cambria Math" panose="02040503050406030204" pitchFamily="18" charset="0"/>
                                    </a:rPr>
                                    <m:t>𝜏</m:t>
                                  </m:r>
                                </m:den>
                              </m:f>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zh-CN" altLang="en-US" b="0" i="1" smtClean="0">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6" name="文本框 5"/>
              <p:cNvSpPr txBox="1">
                <a:spLocks noRot="1" noChangeAspect="1" noMove="1" noResize="1" noEditPoints="1" noAdjustHandles="1" noChangeArrowheads="1" noChangeShapeType="1" noTextEdit="1"/>
              </p:cNvSpPr>
              <p:nvPr/>
            </p:nvSpPr>
            <p:spPr>
              <a:xfrm>
                <a:off x="3957131" y="2564655"/>
                <a:ext cx="5186869" cy="616387"/>
              </a:xfrm>
              <a:prstGeom prst="rect">
                <a:avLst/>
              </a:prstGeom>
              <a:blipFill rotWithShape="0">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41149245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 y="3330000"/>
            <a:ext cx="5519415" cy="3528000"/>
          </a:xfrm>
          <a:prstGeom prst="rect">
            <a:avLst/>
          </a:prstGeom>
        </p:spPr>
      </p:pic>
      <p:sp>
        <p:nvSpPr>
          <p:cNvPr id="2" name="文本框 1"/>
          <p:cNvSpPr txBox="1"/>
          <p:nvPr/>
        </p:nvSpPr>
        <p:spPr>
          <a:xfrm>
            <a:off x="0" y="0"/>
            <a:ext cx="2456598" cy="1200329"/>
          </a:xfrm>
          <a:prstGeom prst="rect">
            <a:avLst/>
          </a:prstGeom>
          <a:noFill/>
        </p:spPr>
        <p:txBody>
          <a:bodyPr wrap="square" rtlCol="0">
            <a:spAutoFit/>
          </a:bodyPr>
          <a:lstStyle/>
          <a:p>
            <a:r>
              <a:rPr lang="en-US" dirty="0" err="1"/>
              <a:t>E</a:t>
            </a:r>
            <a:r>
              <a:rPr lang="en-US" altLang="zh-CN" dirty="0" err="1"/>
              <a:t>cm_</a:t>
            </a:r>
            <a:r>
              <a:rPr lang="en-US" dirty="0" err="1"/>
              <a:t>proton</a:t>
            </a:r>
            <a:r>
              <a:rPr lang="en-US" dirty="0"/>
              <a:t> = 5 MeV</a:t>
            </a:r>
          </a:p>
          <a:p>
            <a:r>
              <a:rPr lang="en-US" dirty="0" err="1"/>
              <a:t>Erecoil</a:t>
            </a:r>
            <a:r>
              <a:rPr lang="en-US" dirty="0"/>
              <a:t> = </a:t>
            </a:r>
            <a:r>
              <a:rPr lang="en-US" altLang="zh-CN" dirty="0"/>
              <a:t>0.2 MeV</a:t>
            </a:r>
            <a:endParaRPr lang="en-US" dirty="0"/>
          </a:p>
          <a:p>
            <a:r>
              <a:rPr lang="en-US" dirty="0" err="1"/>
              <a:t>Decaytime</a:t>
            </a:r>
            <a:r>
              <a:rPr lang="en-US" dirty="0"/>
              <a:t> = 10 </a:t>
            </a:r>
            <a:r>
              <a:rPr lang="en-US" dirty="0" err="1"/>
              <a:t>ps</a:t>
            </a:r>
            <a:endParaRPr lang="en-US" dirty="0"/>
          </a:p>
          <a:p>
            <a:r>
              <a:rPr lang="en-US" dirty="0"/>
              <a:t>Range = 12.5 </a:t>
            </a:r>
            <a:r>
              <a:rPr lang="en-US" altLang="zh-CN" dirty="0"/>
              <a:t>μm</a:t>
            </a:r>
            <a:endParaRPr lang="en-US" dirty="0"/>
          </a:p>
        </p:txBody>
      </p:sp>
      <p:pic>
        <p:nvPicPr>
          <p:cNvPr id="3" name="图片 2"/>
          <p:cNvPicPr>
            <a:picLocks noChangeAspect="1"/>
          </p:cNvPicPr>
          <p:nvPr/>
        </p:nvPicPr>
        <p:blipFill>
          <a:blip r:embed="rId3"/>
          <a:stretch>
            <a:fillRect/>
          </a:stretch>
        </p:blipFill>
        <p:spPr>
          <a:xfrm>
            <a:off x="1" y="0"/>
            <a:ext cx="5519415" cy="3528000"/>
          </a:xfrm>
          <a:prstGeom prst="rect">
            <a:avLst/>
          </a:prstGeom>
        </p:spPr>
      </p:pic>
    </p:spTree>
    <p:extLst>
      <p:ext uri="{BB962C8B-B14F-4D97-AF65-F5344CB8AC3E}">
        <p14:creationId xmlns:p14="http://schemas.microsoft.com/office/powerpoint/2010/main" val="404435774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1" y="3330000"/>
            <a:ext cx="5519415" cy="3528000"/>
          </a:xfrm>
          <a:prstGeom prst="rect">
            <a:avLst/>
          </a:prstGeom>
        </p:spPr>
      </p:pic>
      <p:pic>
        <p:nvPicPr>
          <p:cNvPr id="6" name="图片 5"/>
          <p:cNvPicPr>
            <a:picLocks noChangeAspect="1"/>
          </p:cNvPicPr>
          <p:nvPr/>
        </p:nvPicPr>
        <p:blipFill>
          <a:blip r:embed="rId3"/>
          <a:stretch>
            <a:fillRect/>
          </a:stretch>
        </p:blipFill>
        <p:spPr>
          <a:xfrm>
            <a:off x="1" y="0"/>
            <a:ext cx="5519415" cy="3528000"/>
          </a:xfrm>
          <a:prstGeom prst="rect">
            <a:avLst/>
          </a:prstGeom>
        </p:spPr>
      </p:pic>
    </p:spTree>
    <p:extLst>
      <p:ext uri="{BB962C8B-B14F-4D97-AF65-F5344CB8AC3E}">
        <p14:creationId xmlns:p14="http://schemas.microsoft.com/office/powerpoint/2010/main" val="190998557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srcRect l="-1" r="842"/>
          <a:stretch/>
        </p:blipFill>
        <p:spPr>
          <a:xfrm>
            <a:off x="0" y="3330000"/>
            <a:ext cx="5472953" cy="3528000"/>
          </a:xfrm>
          <a:prstGeom prst="rect">
            <a:avLst/>
          </a:prstGeom>
        </p:spPr>
      </p:pic>
      <p:pic>
        <p:nvPicPr>
          <p:cNvPr id="4" name="图片 3"/>
          <p:cNvPicPr>
            <a:picLocks noChangeAspect="1"/>
          </p:cNvPicPr>
          <p:nvPr/>
        </p:nvPicPr>
        <p:blipFill>
          <a:blip r:embed="rId3"/>
          <a:stretch>
            <a:fillRect/>
          </a:stretch>
        </p:blipFill>
        <p:spPr>
          <a:xfrm>
            <a:off x="0" y="0"/>
            <a:ext cx="5519414" cy="3528000"/>
          </a:xfrm>
          <a:prstGeom prst="rect">
            <a:avLst/>
          </a:prstGeom>
        </p:spPr>
      </p:pic>
      <p:pic>
        <p:nvPicPr>
          <p:cNvPr id="5" name="图片 4"/>
          <p:cNvPicPr>
            <a:picLocks noChangeAspect="1"/>
          </p:cNvPicPr>
          <p:nvPr/>
        </p:nvPicPr>
        <p:blipFill rotWithShape="1">
          <a:blip r:embed="rId4"/>
          <a:srcRect r="21683"/>
          <a:stretch/>
        </p:blipFill>
        <p:spPr>
          <a:xfrm>
            <a:off x="4821373" y="0"/>
            <a:ext cx="4322627" cy="3528000"/>
          </a:xfrm>
          <a:prstGeom prst="rect">
            <a:avLst/>
          </a:prstGeom>
        </p:spPr>
      </p:pic>
    </p:spTree>
    <p:extLst>
      <p:ext uri="{BB962C8B-B14F-4D97-AF65-F5344CB8AC3E}">
        <p14:creationId xmlns:p14="http://schemas.microsoft.com/office/powerpoint/2010/main" val="35642694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l="1171" r="8619"/>
          <a:stretch/>
        </p:blipFill>
        <p:spPr>
          <a:xfrm>
            <a:off x="3" y="1"/>
            <a:ext cx="4572587" cy="3240000"/>
          </a:xfrm>
          <a:prstGeom prst="rect">
            <a:avLst/>
          </a:prstGeom>
        </p:spPr>
      </p:pic>
      <p:pic>
        <p:nvPicPr>
          <p:cNvPr id="3" name="图片 2"/>
          <p:cNvPicPr>
            <a:picLocks noChangeAspect="1"/>
          </p:cNvPicPr>
          <p:nvPr/>
        </p:nvPicPr>
        <p:blipFill rotWithShape="1">
          <a:blip r:embed="rId3"/>
          <a:srcRect l="1235" r="8814"/>
          <a:stretch/>
        </p:blipFill>
        <p:spPr>
          <a:xfrm>
            <a:off x="0" y="3240001"/>
            <a:ext cx="4559475" cy="3240000"/>
          </a:xfrm>
          <a:prstGeom prst="rect">
            <a:avLst/>
          </a:prstGeom>
        </p:spPr>
      </p:pic>
      <p:sp>
        <p:nvSpPr>
          <p:cNvPr id="4" name="矩形 3"/>
          <p:cNvSpPr/>
          <p:nvPr/>
        </p:nvSpPr>
        <p:spPr>
          <a:xfrm>
            <a:off x="4559475" y="3382673"/>
            <a:ext cx="4572000" cy="3046988"/>
          </a:xfrm>
          <a:prstGeom prst="rect">
            <a:avLst/>
          </a:prstGeom>
        </p:spPr>
        <p:txBody>
          <a:bodyPr>
            <a:spAutoFit/>
          </a:bodyPr>
          <a:lstStyle/>
          <a:p>
            <a:r>
              <a:rPr lang="en-US" sz="1600" dirty="0">
                <a:latin typeface="Tahoma" panose="020B0604030504040204" pitchFamily="34" charset="0"/>
              </a:rPr>
              <a:t>(</a:t>
            </a:r>
            <a:r>
              <a:rPr lang="en-US" sz="1600" dirty="0" err="1">
                <a:latin typeface="Tahoma" panose="020B0604030504040204" pitchFamily="34" charset="0"/>
              </a:rPr>
              <a:t>TVirtualFitter</a:t>
            </a:r>
            <a:r>
              <a:rPr lang="en-US" sz="1600" dirty="0">
                <a:latin typeface="Tahoma" panose="020B0604030504040204" pitchFamily="34" charset="0"/>
              </a:rPr>
              <a:t>::</a:t>
            </a:r>
            <a:r>
              <a:rPr lang="en-US" sz="1600" dirty="0" err="1">
                <a:latin typeface="Tahoma" panose="020B0604030504040204" pitchFamily="34" charset="0"/>
              </a:rPr>
              <a:t>GetFitter</a:t>
            </a:r>
            <a:r>
              <a:rPr lang="en-US" sz="1600" dirty="0">
                <a:latin typeface="Tahoma" panose="020B0604030504040204" pitchFamily="34" charset="0"/>
              </a:rPr>
              <a:t>())-&gt;</a:t>
            </a:r>
            <a:r>
              <a:rPr lang="en-US" sz="1600" dirty="0" err="1">
                <a:latin typeface="Tahoma" panose="020B0604030504040204" pitchFamily="34" charset="0"/>
              </a:rPr>
              <a:t>GetConfidenceIntervals</a:t>
            </a:r>
            <a:r>
              <a:rPr lang="en-US" sz="1600" dirty="0">
                <a:latin typeface="Tahoma" panose="020B0604030504040204" pitchFamily="34" charset="0"/>
              </a:rPr>
              <a:t>(</a:t>
            </a:r>
            <a:r>
              <a:rPr lang="en-US" sz="1600" dirty="0" err="1">
                <a:latin typeface="Tahoma" panose="020B0604030504040204" pitchFamily="34" charset="0"/>
              </a:rPr>
              <a:t>hint_tau_sqrt_const</a:t>
            </a:r>
            <a:r>
              <a:rPr lang="en-US" sz="1600" dirty="0">
                <a:latin typeface="Tahoma" panose="020B0604030504040204" pitchFamily="34" charset="0"/>
              </a:rPr>
              <a:t>, 0.683);</a:t>
            </a:r>
            <a:r>
              <a:rPr lang="en-US" sz="1600" dirty="0">
                <a:solidFill>
                  <a:srgbClr val="008000"/>
                </a:solidFill>
                <a:latin typeface="Tahoma" panose="020B0604030504040204" pitchFamily="34" charset="0"/>
              </a:rPr>
              <a:t>//By default the intervals are corrected using the chi2/</a:t>
            </a:r>
            <a:r>
              <a:rPr lang="en-US" sz="1600" dirty="0" err="1">
                <a:solidFill>
                  <a:srgbClr val="008000"/>
                </a:solidFill>
                <a:latin typeface="Tahoma" panose="020B0604030504040204" pitchFamily="34" charset="0"/>
              </a:rPr>
              <a:t>ndf</a:t>
            </a:r>
            <a:r>
              <a:rPr lang="en-US" sz="1600" dirty="0">
                <a:solidFill>
                  <a:srgbClr val="008000"/>
                </a:solidFill>
                <a:latin typeface="Tahoma" panose="020B0604030504040204" pitchFamily="34" charset="0"/>
              </a:rPr>
              <a:t> value of the fit if a chi2 fit is performed</a:t>
            </a:r>
          </a:p>
          <a:p>
            <a:endParaRPr lang="en-US" sz="1600" dirty="0">
              <a:latin typeface="Tahoma" panose="020B0604030504040204" pitchFamily="34" charset="0"/>
            </a:endParaRPr>
          </a:p>
          <a:p>
            <a:r>
              <a:rPr lang="en-US" sz="1600" dirty="0">
                <a:latin typeface="Tahoma" panose="020B0604030504040204" pitchFamily="34" charset="0"/>
              </a:rPr>
              <a:t>r_tau_pol2-&gt;</a:t>
            </a:r>
            <a:r>
              <a:rPr lang="en-US" sz="1600" dirty="0" err="1">
                <a:latin typeface="Tahoma" panose="020B0604030504040204" pitchFamily="34" charset="0"/>
              </a:rPr>
              <a:t>GetConfidenceIntervals</a:t>
            </a:r>
            <a:r>
              <a:rPr lang="en-US" sz="1600" dirty="0">
                <a:latin typeface="Tahoma" panose="020B0604030504040204" pitchFamily="34" charset="0"/>
              </a:rPr>
              <a:t>(</a:t>
            </a:r>
            <a:r>
              <a:rPr lang="en-US" sz="1600" dirty="0" err="1">
                <a:latin typeface="Tahoma" panose="020B0604030504040204" pitchFamily="34" charset="0"/>
              </a:rPr>
              <a:t>Npoint</a:t>
            </a:r>
            <a:r>
              <a:rPr lang="en-US" sz="1600" dirty="0">
                <a:latin typeface="Tahoma" panose="020B0604030504040204" pitchFamily="34" charset="0"/>
              </a:rPr>
              <a:t>, 1, 1, </a:t>
            </a:r>
            <a:r>
              <a:rPr lang="en-US" sz="1600" dirty="0" err="1">
                <a:latin typeface="Tahoma" panose="020B0604030504040204" pitchFamily="34" charset="0"/>
              </a:rPr>
              <a:t>energy_point</a:t>
            </a:r>
            <a:r>
              <a:rPr lang="en-US" sz="1600" dirty="0">
                <a:latin typeface="Tahoma" panose="020B0604030504040204" pitchFamily="34" charset="0"/>
              </a:rPr>
              <a:t>, </a:t>
            </a:r>
            <a:r>
              <a:rPr lang="en-US" sz="1600" dirty="0" err="1">
                <a:latin typeface="Tahoma" panose="020B0604030504040204" pitchFamily="34" charset="0"/>
              </a:rPr>
              <a:t>err_point</a:t>
            </a:r>
            <a:r>
              <a:rPr lang="en-US" sz="1600" dirty="0">
                <a:latin typeface="Tahoma" panose="020B0604030504040204" pitchFamily="34" charset="0"/>
              </a:rPr>
              <a:t>, 0.683, </a:t>
            </a:r>
            <a:r>
              <a:rPr lang="en-US" sz="1600" dirty="0">
                <a:solidFill>
                  <a:srgbClr val="0000FF"/>
                </a:solidFill>
                <a:latin typeface="Tahoma" panose="020B0604030504040204" pitchFamily="34" charset="0"/>
              </a:rPr>
              <a:t>false</a:t>
            </a:r>
            <a:r>
              <a:rPr lang="en-US" sz="1600" dirty="0">
                <a:solidFill>
                  <a:prstClr val="black"/>
                </a:solidFill>
                <a:latin typeface="Tahoma" panose="020B0604030504040204" pitchFamily="34" charset="0"/>
              </a:rPr>
              <a:t>);</a:t>
            </a:r>
            <a:r>
              <a:rPr lang="en-US" sz="1600" dirty="0">
                <a:solidFill>
                  <a:srgbClr val="008000"/>
                </a:solidFill>
                <a:latin typeface="Tahoma" panose="020B0604030504040204" pitchFamily="34" charset="0"/>
              </a:rPr>
              <a:t>//(Number of x points, 1, 1, x, err, confidence level, false); norm is a flag to control if the intervals need to be normalized to the chi2/</a:t>
            </a:r>
            <a:r>
              <a:rPr lang="en-US" sz="1600" dirty="0" err="1">
                <a:solidFill>
                  <a:srgbClr val="008000"/>
                </a:solidFill>
                <a:latin typeface="Tahoma" panose="020B0604030504040204" pitchFamily="34" charset="0"/>
              </a:rPr>
              <a:t>ndf</a:t>
            </a:r>
            <a:r>
              <a:rPr lang="en-US" sz="1600" dirty="0">
                <a:solidFill>
                  <a:srgbClr val="008000"/>
                </a:solidFill>
                <a:latin typeface="Tahoma" panose="020B0604030504040204" pitchFamily="34" charset="0"/>
              </a:rPr>
              <a:t> value.</a:t>
            </a:r>
          </a:p>
        </p:txBody>
      </p:sp>
      <p:sp>
        <p:nvSpPr>
          <p:cNvPr id="5" name="矩形 4"/>
          <p:cNvSpPr/>
          <p:nvPr/>
        </p:nvSpPr>
        <p:spPr>
          <a:xfrm>
            <a:off x="4572590" y="1"/>
            <a:ext cx="4572000" cy="3046988"/>
          </a:xfrm>
          <a:prstGeom prst="rect">
            <a:avLst/>
          </a:prstGeom>
        </p:spPr>
        <p:txBody>
          <a:bodyPr>
            <a:spAutoFit/>
          </a:bodyPr>
          <a:lstStyle/>
          <a:p>
            <a:r>
              <a:rPr lang="en-US" sz="1600" dirty="0">
                <a:latin typeface="Tahoma" panose="020B0604030504040204" pitchFamily="34" charset="0"/>
              </a:rPr>
              <a:t>(</a:t>
            </a:r>
            <a:r>
              <a:rPr lang="en-US" sz="1600" dirty="0" err="1">
                <a:latin typeface="Tahoma" panose="020B0604030504040204" pitchFamily="34" charset="0"/>
              </a:rPr>
              <a:t>TVirtualFitter</a:t>
            </a:r>
            <a:r>
              <a:rPr lang="en-US" sz="1600" dirty="0">
                <a:latin typeface="Tahoma" panose="020B0604030504040204" pitchFamily="34" charset="0"/>
              </a:rPr>
              <a:t>::</a:t>
            </a:r>
            <a:r>
              <a:rPr lang="en-US" sz="1600" dirty="0" err="1">
                <a:latin typeface="Tahoma" panose="020B0604030504040204" pitchFamily="34" charset="0"/>
              </a:rPr>
              <a:t>GetFitter</a:t>
            </a:r>
            <a:r>
              <a:rPr lang="en-US" sz="1600" dirty="0">
                <a:latin typeface="Tahoma" panose="020B0604030504040204" pitchFamily="34" charset="0"/>
              </a:rPr>
              <a:t>())-&gt;</a:t>
            </a:r>
            <a:r>
              <a:rPr lang="en-US" sz="1600" dirty="0" err="1">
                <a:latin typeface="Tahoma" panose="020B0604030504040204" pitchFamily="34" charset="0"/>
              </a:rPr>
              <a:t>GetConfidenceIntervals</a:t>
            </a:r>
            <a:r>
              <a:rPr lang="en-US" sz="1600" dirty="0">
                <a:latin typeface="Tahoma" panose="020B0604030504040204" pitchFamily="34" charset="0"/>
              </a:rPr>
              <a:t>(</a:t>
            </a:r>
            <a:r>
              <a:rPr lang="en-US" sz="1600" dirty="0" err="1">
                <a:latin typeface="Tahoma" panose="020B0604030504040204" pitchFamily="34" charset="0"/>
              </a:rPr>
              <a:t>hint_tau_sqrt_const</a:t>
            </a:r>
            <a:r>
              <a:rPr lang="en-US" sz="1600" dirty="0">
                <a:latin typeface="Tahoma" panose="020B0604030504040204" pitchFamily="34" charset="0"/>
              </a:rPr>
              <a:t>, 0.683);</a:t>
            </a:r>
            <a:r>
              <a:rPr lang="en-US" sz="1600" dirty="0">
                <a:solidFill>
                  <a:srgbClr val="008000"/>
                </a:solidFill>
                <a:latin typeface="Tahoma" panose="020B0604030504040204" pitchFamily="34" charset="0"/>
              </a:rPr>
              <a:t>//By default the intervals are corrected using the chi2/</a:t>
            </a:r>
            <a:r>
              <a:rPr lang="en-US" sz="1600" dirty="0" err="1">
                <a:solidFill>
                  <a:srgbClr val="008000"/>
                </a:solidFill>
                <a:latin typeface="Tahoma" panose="020B0604030504040204" pitchFamily="34" charset="0"/>
              </a:rPr>
              <a:t>ndf</a:t>
            </a:r>
            <a:r>
              <a:rPr lang="en-US" sz="1600" dirty="0">
                <a:solidFill>
                  <a:srgbClr val="008000"/>
                </a:solidFill>
                <a:latin typeface="Tahoma" panose="020B0604030504040204" pitchFamily="34" charset="0"/>
              </a:rPr>
              <a:t> value of the fit if a chi2 fit is performed</a:t>
            </a:r>
          </a:p>
          <a:p>
            <a:endParaRPr lang="en-US" sz="1600" dirty="0">
              <a:latin typeface="Tahoma" panose="020B0604030504040204" pitchFamily="34" charset="0"/>
            </a:endParaRPr>
          </a:p>
          <a:p>
            <a:r>
              <a:rPr lang="en-US" sz="1600" dirty="0">
                <a:latin typeface="Tahoma" panose="020B0604030504040204" pitchFamily="34" charset="0"/>
              </a:rPr>
              <a:t>r_tau_pol2-&gt;</a:t>
            </a:r>
            <a:r>
              <a:rPr lang="en-US" sz="1600" dirty="0" err="1">
                <a:latin typeface="Tahoma" panose="020B0604030504040204" pitchFamily="34" charset="0"/>
              </a:rPr>
              <a:t>GetConfidenceIntervals</a:t>
            </a:r>
            <a:r>
              <a:rPr lang="en-US" sz="1600" dirty="0">
                <a:latin typeface="Tahoma" panose="020B0604030504040204" pitchFamily="34" charset="0"/>
              </a:rPr>
              <a:t>(</a:t>
            </a:r>
            <a:r>
              <a:rPr lang="en-US" sz="1600" dirty="0" err="1">
                <a:latin typeface="Tahoma" panose="020B0604030504040204" pitchFamily="34" charset="0"/>
              </a:rPr>
              <a:t>Npoint</a:t>
            </a:r>
            <a:r>
              <a:rPr lang="en-US" sz="1600" dirty="0">
                <a:latin typeface="Tahoma" panose="020B0604030504040204" pitchFamily="34" charset="0"/>
              </a:rPr>
              <a:t>, 1, 1, </a:t>
            </a:r>
            <a:r>
              <a:rPr lang="en-US" sz="1600" dirty="0" err="1">
                <a:latin typeface="Tahoma" panose="020B0604030504040204" pitchFamily="34" charset="0"/>
              </a:rPr>
              <a:t>energy_point</a:t>
            </a:r>
            <a:r>
              <a:rPr lang="en-US" sz="1600" dirty="0">
                <a:latin typeface="Tahoma" panose="020B0604030504040204" pitchFamily="34" charset="0"/>
              </a:rPr>
              <a:t>, </a:t>
            </a:r>
            <a:r>
              <a:rPr lang="en-US" sz="1600" dirty="0" err="1">
                <a:latin typeface="Tahoma" panose="020B0604030504040204" pitchFamily="34" charset="0"/>
              </a:rPr>
              <a:t>err_point</a:t>
            </a:r>
            <a:r>
              <a:rPr lang="en-US" sz="1600" dirty="0">
                <a:latin typeface="Tahoma" panose="020B0604030504040204" pitchFamily="34" charset="0"/>
              </a:rPr>
              <a:t>, 0.683, </a:t>
            </a:r>
            <a:r>
              <a:rPr lang="en-US" sz="1600" dirty="0">
                <a:solidFill>
                  <a:srgbClr val="0000FF"/>
                </a:solidFill>
                <a:latin typeface="Tahoma" panose="020B0604030504040204" pitchFamily="34" charset="0"/>
              </a:rPr>
              <a:t>true</a:t>
            </a:r>
            <a:r>
              <a:rPr lang="en-US" sz="1600" dirty="0">
                <a:solidFill>
                  <a:prstClr val="black"/>
                </a:solidFill>
                <a:latin typeface="Tahoma" panose="020B0604030504040204" pitchFamily="34" charset="0"/>
              </a:rPr>
              <a:t>);</a:t>
            </a:r>
            <a:r>
              <a:rPr lang="en-US" sz="1600" dirty="0">
                <a:solidFill>
                  <a:srgbClr val="008000"/>
                </a:solidFill>
                <a:latin typeface="Tahoma" panose="020B0604030504040204" pitchFamily="34" charset="0"/>
              </a:rPr>
              <a:t>//(Number of x points, 1, 1, x, err, confidence level, false); norm is a flag to control if the intervals need to be normalized to the chi2/</a:t>
            </a:r>
            <a:r>
              <a:rPr lang="en-US" sz="1600" dirty="0" err="1">
                <a:solidFill>
                  <a:srgbClr val="008000"/>
                </a:solidFill>
                <a:latin typeface="Tahoma" panose="020B0604030504040204" pitchFamily="34" charset="0"/>
              </a:rPr>
              <a:t>ndf</a:t>
            </a:r>
            <a:r>
              <a:rPr lang="en-US" sz="1600" dirty="0">
                <a:solidFill>
                  <a:srgbClr val="008000"/>
                </a:solidFill>
                <a:latin typeface="Tahoma" panose="020B0604030504040204" pitchFamily="34" charset="0"/>
              </a:rPr>
              <a:t> value.</a:t>
            </a:r>
          </a:p>
        </p:txBody>
      </p:sp>
      <p:sp>
        <p:nvSpPr>
          <p:cNvPr id="6" name="文本框 5"/>
          <p:cNvSpPr txBox="1"/>
          <p:nvPr/>
        </p:nvSpPr>
        <p:spPr>
          <a:xfrm>
            <a:off x="0" y="6429661"/>
            <a:ext cx="2908810" cy="369332"/>
          </a:xfrm>
          <a:prstGeom prst="rect">
            <a:avLst/>
          </a:prstGeom>
          <a:noFill/>
        </p:spPr>
        <p:txBody>
          <a:bodyPr wrap="none" rtlCol="0">
            <a:spAutoFit/>
          </a:bodyPr>
          <a:lstStyle/>
          <a:p>
            <a:r>
              <a:rPr lang="en-US" altLang="zh-CN" dirty="0"/>
              <a:t>Always inflate, never deflate!</a:t>
            </a:r>
            <a:endParaRPr lang="en-US" dirty="0"/>
          </a:p>
        </p:txBody>
      </p:sp>
    </p:spTree>
    <p:extLst>
      <p:ext uri="{BB962C8B-B14F-4D97-AF65-F5344CB8AC3E}">
        <p14:creationId xmlns:p14="http://schemas.microsoft.com/office/powerpoint/2010/main" val="2466997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416298" y="0"/>
            <a:ext cx="8553450" cy="5467350"/>
          </a:xfrm>
          <a:prstGeom prst="rect">
            <a:avLst/>
          </a:prstGeom>
        </p:spPr>
      </p:pic>
      <p:sp>
        <p:nvSpPr>
          <p:cNvPr id="5" name="文本框 4"/>
          <p:cNvSpPr txBox="1"/>
          <p:nvPr/>
        </p:nvSpPr>
        <p:spPr>
          <a:xfrm>
            <a:off x="1398494" y="591670"/>
            <a:ext cx="2550698" cy="1323439"/>
          </a:xfrm>
          <a:prstGeom prst="rect">
            <a:avLst/>
          </a:prstGeom>
          <a:noFill/>
        </p:spPr>
        <p:txBody>
          <a:bodyPr wrap="none" rtlCol="0">
            <a:spAutoFit/>
          </a:bodyPr>
          <a:lstStyle/>
          <a:p>
            <a:r>
              <a:rPr lang="en-US" altLang="zh-CN" sz="2000" dirty="0"/>
              <a:t>390.9+12.27=403.17</a:t>
            </a:r>
          </a:p>
          <a:p>
            <a:r>
              <a:rPr lang="en-US" altLang="zh-CN" sz="2000" dirty="0"/>
              <a:t>390.9-12.27=378.63</a:t>
            </a:r>
          </a:p>
          <a:p>
            <a:r>
              <a:rPr lang="en-US" altLang="zh-CN" sz="2000" dirty="0"/>
              <a:t>390.9-1/12.27=390.82</a:t>
            </a:r>
          </a:p>
          <a:p>
            <a:r>
              <a:rPr lang="en-US" altLang="zh-CN" sz="2000" dirty="0"/>
              <a:t>390.9+1/12.27=390.98</a:t>
            </a:r>
            <a:endParaRPr lang="en-US" sz="2000" dirty="0"/>
          </a:p>
        </p:txBody>
      </p:sp>
      <p:sp>
        <p:nvSpPr>
          <p:cNvPr id="6" name="文本框 5"/>
          <p:cNvSpPr txBox="1"/>
          <p:nvPr/>
        </p:nvSpPr>
        <p:spPr>
          <a:xfrm>
            <a:off x="450376" y="5745707"/>
            <a:ext cx="6974006" cy="707886"/>
          </a:xfrm>
          <a:prstGeom prst="rect">
            <a:avLst/>
          </a:prstGeom>
          <a:noFill/>
        </p:spPr>
        <p:txBody>
          <a:bodyPr wrap="square" rtlCol="0">
            <a:spAutoFit/>
          </a:bodyPr>
          <a:lstStyle/>
          <a:p>
            <a:r>
              <a:rPr lang="en-US" altLang="zh-CN" sz="2000" dirty="0">
                <a:latin typeface="Times New Roman" panose="02020603050405020304" pitchFamily="18" charset="0"/>
                <a:ea typeface="Tahoma" panose="020B0604030504040204" pitchFamily="34" charset="0"/>
                <a:cs typeface="Times New Roman" panose="02020603050405020304" pitchFamily="18" charset="0"/>
              </a:rPr>
              <a:t>Aaron's Calibration:  </a:t>
            </a:r>
            <a:r>
              <a:rPr lang="en-US" altLang="zh-CN" sz="2000" i="1" dirty="0">
                <a:latin typeface="Times New Roman" panose="02020603050405020304" pitchFamily="18" charset="0"/>
                <a:ea typeface="Tahoma" panose="020B0604030504040204" pitchFamily="34" charset="0"/>
                <a:cs typeface="Times New Roman" panose="02020603050405020304" pitchFamily="18" charset="0"/>
              </a:rPr>
              <a:t>μ</a:t>
            </a:r>
            <a:r>
              <a:rPr lang="en-US" altLang="zh-CN" sz="2000" dirty="0">
                <a:latin typeface="Times New Roman" panose="02020603050405020304" pitchFamily="18" charset="0"/>
                <a:ea typeface="Tahoma" panose="020B0604030504040204" pitchFamily="34" charset="0"/>
                <a:cs typeface="Times New Roman" panose="02020603050405020304" pitchFamily="18" charset="0"/>
              </a:rPr>
              <a:t>+1/</a:t>
            </a:r>
            <a:r>
              <a:rPr lang="en-US" altLang="zh-CN" sz="2000" i="1" dirty="0">
                <a:latin typeface="Times New Roman" panose="02020603050405020304" pitchFamily="18" charset="0"/>
                <a:ea typeface="Tahoma" panose="020B0604030504040204" pitchFamily="34" charset="0"/>
                <a:cs typeface="Times New Roman" panose="02020603050405020304" pitchFamily="18" charset="0"/>
              </a:rPr>
              <a:t>λ</a:t>
            </a:r>
            <a:r>
              <a:rPr lang="en-US" altLang="zh-CN" sz="2000" dirty="0">
                <a:latin typeface="Times New Roman" panose="02020603050405020304" pitchFamily="18" charset="0"/>
                <a:ea typeface="Tahoma" panose="020B0604030504040204" pitchFamily="34" charset="0"/>
                <a:cs typeface="Times New Roman" panose="02020603050405020304" pitchFamily="18" charset="0"/>
              </a:rPr>
              <a:t> based on two background peaks</a:t>
            </a:r>
          </a:p>
          <a:p>
            <a:r>
              <a:rPr lang="en-US" altLang="zh-CN" sz="2000" dirty="0">
                <a:latin typeface="Times New Roman" panose="02020603050405020304" pitchFamily="18" charset="0"/>
                <a:ea typeface="Tahoma" panose="020B0604030504040204" pitchFamily="34" charset="0"/>
                <a:cs typeface="Times New Roman" panose="02020603050405020304" pitchFamily="18" charset="0"/>
              </a:rPr>
              <a:t>Simulation: </a:t>
            </a:r>
            <a:r>
              <a:rPr lang="en-US" altLang="zh-CN" sz="2000" i="1" dirty="0" err="1">
                <a:latin typeface="Times New Roman" panose="02020603050405020304" pitchFamily="18" charset="0"/>
                <a:ea typeface="Tahoma" panose="020B0604030504040204" pitchFamily="34" charset="0"/>
                <a:cs typeface="Times New Roman" panose="02020603050405020304" pitchFamily="18" charset="0"/>
              </a:rPr>
              <a:t>E</a:t>
            </a:r>
            <a:r>
              <a:rPr lang="en-US" altLang="zh-CN" sz="2000" i="1" baseline="-25000" dirty="0" err="1">
                <a:latin typeface="Times New Roman" panose="02020603050405020304" pitchFamily="18" charset="0"/>
                <a:ea typeface="Tahoma" panose="020B0604030504040204" pitchFamily="34" charset="0"/>
                <a:cs typeface="Times New Roman" panose="02020603050405020304" pitchFamily="18" charset="0"/>
              </a:rPr>
              <a:t>γ</a:t>
            </a:r>
            <a:r>
              <a:rPr lang="en-US" altLang="zh-CN" sz="2000" baseline="-25000" dirty="0" err="1">
                <a:latin typeface="Times New Roman" panose="02020603050405020304" pitchFamily="18" charset="0"/>
                <a:ea typeface="Tahoma" panose="020B0604030504040204" pitchFamily="34" charset="0"/>
                <a:cs typeface="Times New Roman" panose="02020603050405020304" pitchFamily="18" charset="0"/>
              </a:rPr>
              <a:t>i</a:t>
            </a:r>
            <a:r>
              <a:rPr lang="en-US" altLang="zh-CN" sz="2000" dirty="0">
                <a:latin typeface="Times New Roman" panose="02020603050405020304" pitchFamily="18" charset="0"/>
                <a:ea typeface="Tahoma" panose="020B0604030504040204" pitchFamily="34"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 </a:t>
            </a:r>
            <a:r>
              <a:rPr lang="en-US" altLang="zh-CN" sz="2000" i="1" dirty="0" err="1">
                <a:latin typeface="Times New Roman" panose="02020603050405020304" pitchFamily="18" charset="0"/>
                <a:ea typeface="Tahoma" panose="020B0604030504040204" pitchFamily="34" charset="0"/>
                <a:cs typeface="Times New Roman" panose="02020603050405020304" pitchFamily="18" charset="0"/>
              </a:rPr>
              <a:t>E</a:t>
            </a:r>
            <a:r>
              <a:rPr lang="en-US" altLang="zh-CN" sz="2000" i="1" baseline="-25000" dirty="0" err="1">
                <a:latin typeface="Times New Roman" panose="02020603050405020304" pitchFamily="18" charset="0"/>
                <a:ea typeface="Tahoma" panose="020B0604030504040204" pitchFamily="34" charset="0"/>
                <a:cs typeface="Times New Roman" panose="02020603050405020304" pitchFamily="18" charset="0"/>
              </a:rPr>
              <a:t>γ</a:t>
            </a:r>
            <a:r>
              <a:rPr lang="en-US" altLang="zh-CN" sz="2000" baseline="-25000" dirty="0" err="1">
                <a:latin typeface="Times New Roman" panose="02020603050405020304" pitchFamily="18" charset="0"/>
                <a:ea typeface="Tahoma" panose="020B0604030504040204" pitchFamily="34" charset="0"/>
                <a:cs typeface="Times New Roman" panose="02020603050405020304" pitchFamily="18" charset="0"/>
              </a:rPr>
              <a:t>f</a:t>
            </a:r>
            <a:r>
              <a:rPr lang="en-US" altLang="zh-CN" sz="2000" dirty="0">
                <a:latin typeface="Times New Roman" panose="02020603050405020304" pitchFamily="18" charset="0"/>
                <a:ea typeface="Tahoma" panose="020B0604030504040204" pitchFamily="34"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 </a:t>
            </a:r>
            <a:r>
              <a:rPr lang="en-US" altLang="zh-CN" sz="2000" i="1" dirty="0">
                <a:latin typeface="Times New Roman" panose="02020603050405020304" pitchFamily="18" charset="0"/>
                <a:ea typeface="Tahoma" panose="020B0604030504040204" pitchFamily="34" charset="0"/>
                <a:cs typeface="Times New Roman" panose="02020603050405020304" pitchFamily="18" charset="0"/>
              </a:rPr>
              <a:t>μ</a:t>
            </a:r>
            <a:endParaRPr lang="en-US" altLang="zh-CN" sz="2000" i="1" baseline="-25000" dirty="0">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126797801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1"/>
            <a:ext cx="5842849" cy="3321424"/>
          </a:xfrm>
          <a:prstGeom prst="rect">
            <a:avLst/>
          </a:prstGeom>
        </p:spPr>
      </p:pic>
      <p:sp>
        <p:nvSpPr>
          <p:cNvPr id="3" name="文本框 2"/>
          <p:cNvSpPr txBox="1"/>
          <p:nvPr/>
        </p:nvSpPr>
        <p:spPr>
          <a:xfrm>
            <a:off x="0" y="3321425"/>
            <a:ext cx="2981329" cy="646331"/>
          </a:xfrm>
          <a:prstGeom prst="rect">
            <a:avLst/>
          </a:prstGeom>
          <a:noFill/>
        </p:spPr>
        <p:txBody>
          <a:bodyPr wrap="none" rtlCol="0">
            <a:spAutoFit/>
          </a:bodyPr>
          <a:lstStyle/>
          <a:p>
            <a:r>
              <a:rPr lang="en-US" dirty="0"/>
              <a:t>Blue: calibrate with </a:t>
            </a:r>
            <a:r>
              <a:rPr lang="en-US" altLang="zh-CN" dirty="0"/>
              <a:t>maximum</a:t>
            </a:r>
            <a:endParaRPr lang="en-US" dirty="0"/>
          </a:p>
          <a:p>
            <a:r>
              <a:rPr lang="en-US" dirty="0"/>
              <a:t>Red: calibrate with mean</a:t>
            </a:r>
          </a:p>
        </p:txBody>
      </p:sp>
      <p:pic>
        <p:nvPicPr>
          <p:cNvPr id="5" name="图片 4"/>
          <p:cNvPicPr>
            <a:picLocks noChangeAspect="1"/>
          </p:cNvPicPr>
          <p:nvPr/>
        </p:nvPicPr>
        <p:blipFill>
          <a:blip r:embed="rId3"/>
          <a:stretch>
            <a:fillRect/>
          </a:stretch>
        </p:blipFill>
        <p:spPr>
          <a:xfrm>
            <a:off x="0" y="4102369"/>
            <a:ext cx="5614903" cy="2755631"/>
          </a:xfrm>
          <a:prstGeom prst="rect">
            <a:avLst/>
          </a:prstGeom>
        </p:spPr>
      </p:pic>
      <p:pic>
        <p:nvPicPr>
          <p:cNvPr id="4" name="图片 3"/>
          <p:cNvPicPr>
            <a:picLocks noChangeAspect="1"/>
          </p:cNvPicPr>
          <p:nvPr/>
        </p:nvPicPr>
        <p:blipFill>
          <a:blip r:embed="rId4"/>
          <a:stretch>
            <a:fillRect/>
          </a:stretch>
        </p:blipFill>
        <p:spPr>
          <a:xfrm>
            <a:off x="4289612" y="1"/>
            <a:ext cx="4854388" cy="3102916"/>
          </a:xfrm>
          <a:prstGeom prst="rect">
            <a:avLst/>
          </a:prstGeom>
        </p:spPr>
      </p:pic>
      <p:sp>
        <p:nvSpPr>
          <p:cNvPr id="6" name="矩形 5"/>
          <p:cNvSpPr/>
          <p:nvPr/>
        </p:nvSpPr>
        <p:spPr>
          <a:xfrm>
            <a:off x="5842849" y="4588225"/>
            <a:ext cx="2303836" cy="1754326"/>
          </a:xfrm>
          <a:prstGeom prst="rect">
            <a:avLst/>
          </a:prstGeom>
        </p:spPr>
        <p:txBody>
          <a:bodyPr wrap="none">
            <a:spAutoFit/>
          </a:bodyPr>
          <a:lstStyle/>
          <a:p>
            <a:r>
              <a:rPr lang="en-US" altLang="zh-CN" dirty="0"/>
              <a:t>Efficiency loss:</a:t>
            </a:r>
          </a:p>
          <a:p>
            <a:r>
              <a:rPr lang="en-US" dirty="0"/>
              <a:t>15 SeGA = 1</a:t>
            </a:r>
          </a:p>
          <a:p>
            <a:r>
              <a:rPr lang="en-US" dirty="0"/>
              <a:t>Omit 11, 14, 15:</a:t>
            </a:r>
          </a:p>
          <a:p>
            <a:r>
              <a:rPr lang="en-US" dirty="0"/>
              <a:t>12 SeGA = 0.85103787</a:t>
            </a:r>
          </a:p>
          <a:p>
            <a:r>
              <a:rPr lang="en-US" dirty="0"/>
              <a:t>Omit 5, 11, 14, 15:</a:t>
            </a:r>
          </a:p>
          <a:p>
            <a:r>
              <a:rPr lang="en-US" dirty="0"/>
              <a:t>11 SeGA = 0.77665123</a:t>
            </a:r>
          </a:p>
        </p:txBody>
      </p:sp>
    </p:spTree>
    <p:extLst>
      <p:ext uri="{BB962C8B-B14F-4D97-AF65-F5344CB8AC3E}">
        <p14:creationId xmlns:p14="http://schemas.microsoft.com/office/powerpoint/2010/main" val="338877982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92506" y="431106"/>
          <a:ext cx="6843562" cy="2377440"/>
        </p:xfrm>
        <a:graphic>
          <a:graphicData uri="http://schemas.openxmlformats.org/drawingml/2006/table">
            <a:tbl>
              <a:tblPr firstRow="1" bandRow="1">
                <a:tableStyleId>{2D5ABB26-0587-4C30-8999-92F81FD0307C}</a:tableStyleId>
              </a:tblPr>
              <a:tblGrid>
                <a:gridCol w="789271">
                  <a:extLst>
                    <a:ext uri="{9D8B030D-6E8A-4147-A177-3AD203B41FA5}">
                      <a16:colId xmlns:a16="http://schemas.microsoft.com/office/drawing/2014/main" val="20000"/>
                    </a:ext>
                  </a:extLst>
                </a:gridCol>
                <a:gridCol w="841015">
                  <a:extLst>
                    <a:ext uri="{9D8B030D-6E8A-4147-A177-3AD203B41FA5}">
                      <a16:colId xmlns:a16="http://schemas.microsoft.com/office/drawing/2014/main" val="20001"/>
                    </a:ext>
                  </a:extLst>
                </a:gridCol>
                <a:gridCol w="872266">
                  <a:extLst>
                    <a:ext uri="{9D8B030D-6E8A-4147-A177-3AD203B41FA5}">
                      <a16:colId xmlns:a16="http://schemas.microsoft.com/office/drawing/2014/main" val="20002"/>
                    </a:ext>
                  </a:extLst>
                </a:gridCol>
                <a:gridCol w="868202">
                  <a:extLst>
                    <a:ext uri="{9D8B030D-6E8A-4147-A177-3AD203B41FA5}">
                      <a16:colId xmlns:a16="http://schemas.microsoft.com/office/drawing/2014/main" val="20003"/>
                    </a:ext>
                  </a:extLst>
                </a:gridCol>
                <a:gridCol w="868202">
                  <a:extLst>
                    <a:ext uri="{9D8B030D-6E8A-4147-A177-3AD203B41FA5}">
                      <a16:colId xmlns:a16="http://schemas.microsoft.com/office/drawing/2014/main" val="20004"/>
                    </a:ext>
                  </a:extLst>
                </a:gridCol>
                <a:gridCol w="868202">
                  <a:extLst>
                    <a:ext uri="{9D8B030D-6E8A-4147-A177-3AD203B41FA5}">
                      <a16:colId xmlns:a16="http://schemas.microsoft.com/office/drawing/2014/main" val="20005"/>
                    </a:ext>
                  </a:extLst>
                </a:gridCol>
                <a:gridCol w="868202">
                  <a:extLst>
                    <a:ext uri="{9D8B030D-6E8A-4147-A177-3AD203B41FA5}">
                      <a16:colId xmlns:a16="http://schemas.microsoft.com/office/drawing/2014/main" val="20006"/>
                    </a:ext>
                  </a:extLst>
                </a:gridCol>
                <a:gridCol w="868202">
                  <a:extLst>
                    <a:ext uri="{9D8B030D-6E8A-4147-A177-3AD203B41FA5}">
                      <a16:colId xmlns:a16="http://schemas.microsoft.com/office/drawing/2014/main" val="20007"/>
                    </a:ext>
                  </a:extLst>
                </a:gridCol>
              </a:tblGrid>
              <a:tr h="396240">
                <a:tc>
                  <a:txBody>
                    <a:bodyPr/>
                    <a:lstStyle/>
                    <a:p>
                      <a:pPr algn="ctr"/>
                      <a:r>
                        <a:rPr lang="en-US" altLang="zh-CN" sz="1800" i="1" dirty="0">
                          <a:latin typeface="Times New Roman" panose="02020603050405020304" pitchFamily="18" charset="0"/>
                          <a:cs typeface="Times New Roman" panose="02020603050405020304" pitchFamily="18" charset="0"/>
                        </a:rPr>
                        <a:t>J</a:t>
                      </a:r>
                      <a:r>
                        <a:rPr lang="en-US" altLang="zh-CN" sz="1800" i="1" baseline="30000" dirty="0">
                          <a:latin typeface="Times New Roman" panose="02020603050405020304" pitchFamily="18" charset="0"/>
                          <a:cs typeface="Times New Roman" panose="02020603050405020304" pitchFamily="18" charset="0"/>
                        </a:rPr>
                        <a:t>π</a:t>
                      </a:r>
                      <a:endParaRPr lang="en-US" sz="1800" i="1" baseline="300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800" i="1" dirty="0">
                          <a:latin typeface="Times New Roman" panose="02020603050405020304" pitchFamily="18" charset="0"/>
                          <a:cs typeface="Times New Roman" panose="02020603050405020304" pitchFamily="18" charset="0"/>
                        </a:rPr>
                        <a:t>s</a:t>
                      </a:r>
                      <a:endParaRPr lang="en-US" sz="1800" i="1"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0" i="0" kern="1200" dirty="0">
                          <a:solidFill>
                            <a:schemeClr val="tx1"/>
                          </a:solidFill>
                          <a:effectLst/>
                          <a:latin typeface="Times New Roman" panose="02020603050405020304" pitchFamily="18" charset="0"/>
                          <a:ea typeface="+mn-ea"/>
                          <a:cs typeface="Times New Roman" panose="02020603050405020304" pitchFamily="18" charset="0"/>
                        </a:rPr>
                        <a:t> </a:t>
                      </a:r>
                      <a:r>
                        <a:rPr lang="en-US" sz="2000" b="0" i="1" kern="1200" dirty="0">
                          <a:solidFill>
                            <a:schemeClr val="tx1"/>
                          </a:solidFill>
                          <a:effectLst/>
                          <a:latin typeface="Times New Roman" panose="02020603050405020304" pitchFamily="18" charset="0"/>
                          <a:ea typeface="+mn-ea"/>
                          <a:cs typeface="Times New Roman" panose="02020603050405020304" pitchFamily="18" charset="0"/>
                        </a:rPr>
                        <a:t>ℓ</a:t>
                      </a:r>
                      <a:r>
                        <a:rPr lang="en-US" altLang="zh-CN" sz="1800" i="0" dirty="0">
                          <a:latin typeface="Times New Roman" panose="02020603050405020304" pitchFamily="18" charset="0"/>
                          <a:cs typeface="Times New Roman" panose="02020603050405020304" pitchFamily="18" charset="0"/>
                        </a:rPr>
                        <a:t> = 0</a:t>
                      </a:r>
                      <a:endParaRPr lang="en-US" sz="1800" i="1"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5">
                  <a:txBody>
                    <a:bodyPr/>
                    <a:lstStyle/>
                    <a:p>
                      <a:pPr algn="ctr"/>
                      <a:r>
                        <a:rPr lang="en-US" sz="2000" b="0" i="0" kern="1200" dirty="0">
                          <a:solidFill>
                            <a:schemeClr val="tx1"/>
                          </a:solidFill>
                          <a:effectLst/>
                          <a:latin typeface="Times New Roman" panose="02020603050405020304" pitchFamily="18" charset="0"/>
                          <a:ea typeface="+mn-ea"/>
                          <a:cs typeface="Times New Roman" panose="02020603050405020304" pitchFamily="18" charset="0"/>
                        </a:rPr>
                        <a:t> </a:t>
                      </a:r>
                      <a:r>
                        <a:rPr lang="en-US" sz="2000" b="0" i="1" kern="1200" dirty="0">
                          <a:solidFill>
                            <a:schemeClr val="tx1"/>
                          </a:solidFill>
                          <a:effectLst/>
                          <a:latin typeface="Times New Roman" panose="02020603050405020304" pitchFamily="18" charset="0"/>
                          <a:ea typeface="+mn-ea"/>
                          <a:cs typeface="Times New Roman" panose="02020603050405020304" pitchFamily="18" charset="0"/>
                        </a:rPr>
                        <a:t>ℓ</a:t>
                      </a:r>
                      <a:r>
                        <a:rPr lang="en-US" altLang="zh-CN" sz="1800" i="0" dirty="0">
                          <a:latin typeface="Times New Roman" panose="02020603050405020304" pitchFamily="18" charset="0"/>
                          <a:cs typeface="Times New Roman" panose="02020603050405020304" pitchFamily="18" charset="0"/>
                        </a:rPr>
                        <a:t> = 2</a:t>
                      </a:r>
                      <a:endParaRPr lang="en-US" sz="1800" i="1"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96240">
                <a:tc>
                  <a:txBody>
                    <a:bodyPr/>
                    <a:lstStyle/>
                    <a:p>
                      <a:pPr algn="ctr"/>
                      <a:r>
                        <a:rPr lang="en-US" sz="1800" dirty="0">
                          <a:latin typeface="Times New Roman" panose="02020603050405020304" pitchFamily="18" charset="0"/>
                          <a:cs typeface="Times New Roman" panose="02020603050405020304" pitchFamily="18" charset="0"/>
                        </a:rPr>
                        <a:t>0</a:t>
                      </a:r>
                      <a:r>
                        <a:rPr lang="en-US" altLang="zh-CN" sz="1800" baseline="30000" dirty="0">
                          <a:latin typeface="Times New Roman" panose="02020603050405020304" pitchFamily="18" charset="0"/>
                          <a:cs typeface="Times New Roman" panose="02020603050405020304" pitchFamily="18" charset="0"/>
                        </a:rPr>
                        <a:t>+</a:t>
                      </a:r>
                      <a:endParaRPr lang="en-US" sz="1800" baseline="300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aseline="0" dirty="0">
                          <a:latin typeface="Times New Roman" panose="02020603050405020304" pitchFamily="18" charset="0"/>
                          <a:cs typeface="Times New Roman" panose="02020603050405020304" pitchFamily="18" charset="0"/>
                        </a:rPr>
                        <a:t>1/2</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Times New Roman" panose="02020603050405020304" pitchFamily="18" charset="0"/>
                          <a:cs typeface="Times New Roman" panose="02020603050405020304" pitchFamily="18" charset="0"/>
                        </a:rPr>
                        <a:t>1/2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Times New Roman" panose="02020603050405020304" pitchFamily="18" charset="0"/>
                          <a:cs typeface="Times New Roman" panose="02020603050405020304" pitchFamily="18" charset="0"/>
                        </a:rPr>
                        <a:t>3/2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5/2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96240">
                <a:tc rowSpan="2">
                  <a:txBody>
                    <a:bodyPr/>
                    <a:lstStyle/>
                    <a:p>
                      <a:pPr algn="ctr"/>
                      <a:r>
                        <a:rPr lang="en-US" sz="1800" dirty="0">
                          <a:latin typeface="Times New Roman" panose="02020603050405020304" pitchFamily="18" charset="0"/>
                          <a:cs typeface="Times New Roman" panose="02020603050405020304" pitchFamily="18" charset="0"/>
                        </a:rPr>
                        <a:t>2</a:t>
                      </a:r>
                      <a:r>
                        <a:rPr lang="en-US" altLang="zh-CN" sz="1800" baseline="30000" dirty="0">
                          <a:latin typeface="Times New Roman" panose="02020603050405020304" pitchFamily="18" charset="0"/>
                          <a:cs typeface="Times New Roman" panose="02020603050405020304" pitchFamily="18" charset="0"/>
                        </a:rPr>
                        <a:t>+</a:t>
                      </a:r>
                      <a:endParaRPr lang="en-US" sz="1800" baseline="300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Times New Roman" panose="02020603050405020304" pitchFamily="18" charset="0"/>
                          <a:cs typeface="Times New Roman" panose="02020603050405020304" pitchFamily="18" charset="0"/>
                        </a:rPr>
                        <a:t>3/2</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Times New Roman" panose="02020603050405020304" pitchFamily="18" charset="0"/>
                          <a:cs typeface="Times New Roman" panose="02020603050405020304" pitchFamily="18" charset="0"/>
                        </a:rPr>
                        <a:t>3/2</a:t>
                      </a:r>
                      <a:r>
                        <a:rPr lang="en-US" altLang="zh-CN" sz="1800" baseline="30000" dirty="0">
                          <a:latin typeface="Times New Roman" panose="02020603050405020304" pitchFamily="18" charset="0"/>
                          <a:cs typeface="Times New Roman" panose="02020603050405020304" pitchFamily="18" charset="0"/>
                        </a:rPr>
                        <a:t>+</a:t>
                      </a:r>
                      <a:endParaRPr lang="en-US" sz="1800" baseline="300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Times New Roman" panose="02020603050405020304" pitchFamily="18" charset="0"/>
                          <a:cs typeface="Times New Roman" panose="02020603050405020304" pitchFamily="18" charset="0"/>
                        </a:rPr>
                        <a:t>1/2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3/2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5/2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7/2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96240">
                <a:tc v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5/2</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5/2</a:t>
                      </a:r>
                      <a:r>
                        <a:rPr lang="en-US" altLang="zh-CN" sz="1800" baseline="30000" dirty="0">
                          <a:latin typeface="Times New Roman" panose="02020603050405020304" pitchFamily="18" charset="0"/>
                          <a:cs typeface="Times New Roman" panose="02020603050405020304" pitchFamily="18" charset="0"/>
                        </a:rPr>
                        <a:t>+</a:t>
                      </a:r>
                      <a:endParaRPr lang="en-US" sz="1800" baseline="300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1/2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3/2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5/2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7/2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9/2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96240">
                <a:tc rowSpan="2">
                  <a:txBody>
                    <a:bodyPr/>
                    <a:lstStyle/>
                    <a:p>
                      <a:pPr algn="ctr"/>
                      <a:r>
                        <a:rPr lang="en-US" sz="1800" dirty="0">
                          <a:latin typeface="Times New Roman" panose="02020603050405020304" pitchFamily="18" charset="0"/>
                          <a:cs typeface="Times New Roman" panose="02020603050405020304" pitchFamily="18" charset="0"/>
                        </a:rPr>
                        <a:t>4</a:t>
                      </a:r>
                      <a:r>
                        <a:rPr lang="en-US" altLang="zh-CN" sz="1800" baseline="30000" dirty="0">
                          <a:latin typeface="Times New Roman" panose="02020603050405020304" pitchFamily="18" charset="0"/>
                          <a:cs typeface="Times New Roman" panose="02020603050405020304" pitchFamily="18" charset="0"/>
                        </a:rPr>
                        <a:t>+</a:t>
                      </a:r>
                      <a:endParaRPr lang="en-US" sz="1800" baseline="300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7/2</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7/2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3/2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5/2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7/2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9/2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Times New Roman" panose="02020603050405020304" pitchFamily="18" charset="0"/>
                          <a:cs typeface="Times New Roman" panose="02020603050405020304" pitchFamily="18" charset="0"/>
                        </a:rPr>
                        <a:t>11/2</a:t>
                      </a:r>
                      <a:r>
                        <a:rPr lang="en-US" altLang="zh-CN" sz="1800" baseline="30000" dirty="0">
                          <a:latin typeface="Times New Roman" panose="02020603050405020304" pitchFamily="18" charset="0"/>
                          <a:cs typeface="Times New Roman" panose="02020603050405020304" pitchFamily="18" charset="0"/>
                        </a:rPr>
                        <a:t>+</a:t>
                      </a:r>
                      <a:endParaRPr lang="en-US" sz="1800" baseline="300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96240">
                <a:tc v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9/2</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9/2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5/2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7/2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9/2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Times New Roman" panose="02020603050405020304" pitchFamily="18" charset="0"/>
                          <a:cs typeface="Times New Roman" panose="02020603050405020304" pitchFamily="18" charset="0"/>
                        </a:rPr>
                        <a:t>11/2</a:t>
                      </a:r>
                      <a:r>
                        <a:rPr lang="en-US" altLang="zh-CN" sz="1800" baseline="30000" dirty="0">
                          <a:latin typeface="Times New Roman" panose="02020603050405020304" pitchFamily="18" charset="0"/>
                          <a:cs typeface="Times New Roman" panose="02020603050405020304" pitchFamily="18" charset="0"/>
                        </a:rPr>
                        <a:t>+</a:t>
                      </a:r>
                      <a:endParaRPr lang="en-US" sz="1800" baseline="300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Times New Roman" panose="02020603050405020304" pitchFamily="18" charset="0"/>
                          <a:cs typeface="Times New Roman" panose="02020603050405020304" pitchFamily="18" charset="0"/>
                        </a:rPr>
                        <a:t>13/2</a:t>
                      </a:r>
                      <a:r>
                        <a:rPr lang="en-US" altLang="zh-CN" sz="1800" baseline="30000" dirty="0">
                          <a:latin typeface="Times New Roman" panose="02020603050405020304" pitchFamily="18" charset="0"/>
                          <a:cs typeface="Times New Roman" panose="02020603050405020304" pitchFamily="18" charset="0"/>
                        </a:rPr>
                        <a:t>+</a:t>
                      </a:r>
                      <a:endParaRPr lang="en-US" sz="1800" baseline="300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graphicFrame>
        <p:nvGraphicFramePr>
          <p:cNvPr id="3" name="表格 2"/>
          <p:cNvGraphicFramePr>
            <a:graphicFrameLocks noGrp="1"/>
          </p:cNvGraphicFramePr>
          <p:nvPr/>
        </p:nvGraphicFramePr>
        <p:xfrm>
          <a:off x="181277" y="3403708"/>
          <a:ext cx="6843562" cy="2377440"/>
        </p:xfrm>
        <a:graphic>
          <a:graphicData uri="http://schemas.openxmlformats.org/drawingml/2006/table">
            <a:tbl>
              <a:tblPr firstRow="1" bandRow="1">
                <a:tableStyleId>{2D5ABB26-0587-4C30-8999-92F81FD0307C}</a:tableStyleId>
              </a:tblPr>
              <a:tblGrid>
                <a:gridCol w="789271">
                  <a:extLst>
                    <a:ext uri="{9D8B030D-6E8A-4147-A177-3AD203B41FA5}">
                      <a16:colId xmlns:a16="http://schemas.microsoft.com/office/drawing/2014/main" val="20000"/>
                    </a:ext>
                  </a:extLst>
                </a:gridCol>
                <a:gridCol w="841015">
                  <a:extLst>
                    <a:ext uri="{9D8B030D-6E8A-4147-A177-3AD203B41FA5}">
                      <a16:colId xmlns:a16="http://schemas.microsoft.com/office/drawing/2014/main" val="20001"/>
                    </a:ext>
                  </a:extLst>
                </a:gridCol>
                <a:gridCol w="872266">
                  <a:extLst>
                    <a:ext uri="{9D8B030D-6E8A-4147-A177-3AD203B41FA5}">
                      <a16:colId xmlns:a16="http://schemas.microsoft.com/office/drawing/2014/main" val="20002"/>
                    </a:ext>
                  </a:extLst>
                </a:gridCol>
                <a:gridCol w="868202">
                  <a:extLst>
                    <a:ext uri="{9D8B030D-6E8A-4147-A177-3AD203B41FA5}">
                      <a16:colId xmlns:a16="http://schemas.microsoft.com/office/drawing/2014/main" val="20003"/>
                    </a:ext>
                  </a:extLst>
                </a:gridCol>
                <a:gridCol w="868202">
                  <a:extLst>
                    <a:ext uri="{9D8B030D-6E8A-4147-A177-3AD203B41FA5}">
                      <a16:colId xmlns:a16="http://schemas.microsoft.com/office/drawing/2014/main" val="20004"/>
                    </a:ext>
                  </a:extLst>
                </a:gridCol>
                <a:gridCol w="868202">
                  <a:extLst>
                    <a:ext uri="{9D8B030D-6E8A-4147-A177-3AD203B41FA5}">
                      <a16:colId xmlns:a16="http://schemas.microsoft.com/office/drawing/2014/main" val="20005"/>
                    </a:ext>
                  </a:extLst>
                </a:gridCol>
                <a:gridCol w="868202">
                  <a:extLst>
                    <a:ext uri="{9D8B030D-6E8A-4147-A177-3AD203B41FA5}">
                      <a16:colId xmlns:a16="http://schemas.microsoft.com/office/drawing/2014/main" val="20006"/>
                    </a:ext>
                  </a:extLst>
                </a:gridCol>
                <a:gridCol w="868202">
                  <a:extLst>
                    <a:ext uri="{9D8B030D-6E8A-4147-A177-3AD203B41FA5}">
                      <a16:colId xmlns:a16="http://schemas.microsoft.com/office/drawing/2014/main" val="20007"/>
                    </a:ext>
                  </a:extLst>
                </a:gridCol>
              </a:tblGrid>
              <a:tr h="396240">
                <a:tc>
                  <a:txBody>
                    <a:bodyPr/>
                    <a:lstStyle/>
                    <a:p>
                      <a:pPr algn="ctr"/>
                      <a:r>
                        <a:rPr lang="en-US" altLang="zh-CN" sz="1800" i="1" dirty="0">
                          <a:latin typeface="Times New Roman" panose="02020603050405020304" pitchFamily="18" charset="0"/>
                          <a:cs typeface="Times New Roman" panose="02020603050405020304" pitchFamily="18" charset="0"/>
                        </a:rPr>
                        <a:t>J</a:t>
                      </a:r>
                      <a:r>
                        <a:rPr lang="en-US" altLang="zh-CN" sz="1800" i="1" baseline="30000" dirty="0">
                          <a:latin typeface="Times New Roman" panose="02020603050405020304" pitchFamily="18" charset="0"/>
                          <a:cs typeface="Times New Roman" panose="02020603050405020304" pitchFamily="18" charset="0"/>
                        </a:rPr>
                        <a:t>π</a:t>
                      </a:r>
                      <a:endParaRPr lang="en-US" sz="1800" i="1" baseline="300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800" i="1" dirty="0">
                          <a:latin typeface="Times New Roman" panose="02020603050405020304" pitchFamily="18" charset="0"/>
                          <a:cs typeface="Times New Roman" panose="02020603050405020304" pitchFamily="18" charset="0"/>
                        </a:rPr>
                        <a:t>s</a:t>
                      </a:r>
                      <a:endParaRPr lang="en-US" sz="1800" i="1"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0" i="0" kern="1200" dirty="0">
                          <a:solidFill>
                            <a:schemeClr val="tx1"/>
                          </a:solidFill>
                          <a:effectLst/>
                          <a:latin typeface="Times New Roman" panose="02020603050405020304" pitchFamily="18" charset="0"/>
                          <a:ea typeface="+mn-ea"/>
                          <a:cs typeface="Times New Roman" panose="02020603050405020304" pitchFamily="18" charset="0"/>
                        </a:rPr>
                        <a:t> </a:t>
                      </a:r>
                      <a:r>
                        <a:rPr lang="en-US" sz="2000" b="0" i="1" kern="1200" dirty="0">
                          <a:solidFill>
                            <a:schemeClr val="tx1"/>
                          </a:solidFill>
                          <a:effectLst/>
                          <a:latin typeface="Times New Roman" panose="02020603050405020304" pitchFamily="18" charset="0"/>
                          <a:ea typeface="+mn-ea"/>
                          <a:cs typeface="Times New Roman" panose="02020603050405020304" pitchFamily="18" charset="0"/>
                        </a:rPr>
                        <a:t>ℓ</a:t>
                      </a:r>
                      <a:r>
                        <a:rPr lang="en-US" altLang="zh-CN" sz="1800" i="0" dirty="0">
                          <a:latin typeface="Times New Roman" panose="02020603050405020304" pitchFamily="18" charset="0"/>
                          <a:cs typeface="Times New Roman" panose="02020603050405020304" pitchFamily="18" charset="0"/>
                        </a:rPr>
                        <a:t> = 0</a:t>
                      </a:r>
                      <a:endParaRPr lang="en-US" sz="1800" i="1"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5">
                  <a:txBody>
                    <a:bodyPr/>
                    <a:lstStyle/>
                    <a:p>
                      <a:pPr algn="ctr"/>
                      <a:r>
                        <a:rPr lang="en-US" sz="2000" b="0" i="0" kern="1200" dirty="0">
                          <a:solidFill>
                            <a:schemeClr val="tx1"/>
                          </a:solidFill>
                          <a:effectLst/>
                          <a:latin typeface="Times New Roman" panose="02020603050405020304" pitchFamily="18" charset="0"/>
                          <a:ea typeface="+mn-ea"/>
                          <a:cs typeface="Times New Roman" panose="02020603050405020304" pitchFamily="18" charset="0"/>
                        </a:rPr>
                        <a:t> </a:t>
                      </a:r>
                      <a:r>
                        <a:rPr lang="en-US" sz="2000" b="0" i="1" kern="1200" dirty="0">
                          <a:solidFill>
                            <a:schemeClr val="tx1"/>
                          </a:solidFill>
                          <a:effectLst/>
                          <a:latin typeface="Times New Roman" panose="02020603050405020304" pitchFamily="18" charset="0"/>
                          <a:ea typeface="+mn-ea"/>
                          <a:cs typeface="Times New Roman" panose="02020603050405020304" pitchFamily="18" charset="0"/>
                        </a:rPr>
                        <a:t>ℓ</a:t>
                      </a:r>
                      <a:r>
                        <a:rPr lang="en-US" altLang="zh-CN" sz="1800" i="0" dirty="0">
                          <a:latin typeface="Times New Roman" panose="02020603050405020304" pitchFamily="18" charset="0"/>
                          <a:cs typeface="Times New Roman" panose="02020603050405020304" pitchFamily="18" charset="0"/>
                        </a:rPr>
                        <a:t> = 2</a:t>
                      </a:r>
                      <a:endParaRPr lang="en-US" sz="1800" i="1"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96240">
                <a:tc>
                  <a:txBody>
                    <a:bodyPr/>
                    <a:lstStyle/>
                    <a:p>
                      <a:pPr algn="ctr"/>
                      <a:r>
                        <a:rPr lang="en-US" sz="1800" dirty="0">
                          <a:latin typeface="Times New Roman" panose="02020603050405020304" pitchFamily="18" charset="0"/>
                          <a:cs typeface="Times New Roman" panose="02020603050405020304" pitchFamily="18" charset="0"/>
                        </a:rPr>
                        <a:t>0</a:t>
                      </a:r>
                      <a:r>
                        <a:rPr lang="en-US" altLang="zh-CN" sz="1800" baseline="30000" dirty="0">
                          <a:latin typeface="Times New Roman" panose="02020603050405020304" pitchFamily="18" charset="0"/>
                          <a:cs typeface="Times New Roman" panose="02020603050405020304" pitchFamily="18" charset="0"/>
                        </a:rPr>
                        <a:t>+</a:t>
                      </a:r>
                      <a:endParaRPr lang="en-US" sz="1800" baseline="300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aseline="0" dirty="0">
                          <a:latin typeface="Times New Roman" panose="02020603050405020304" pitchFamily="18" charset="0"/>
                          <a:cs typeface="Times New Roman" panose="02020603050405020304" pitchFamily="18" charset="0"/>
                        </a:rPr>
                        <a:t>1/2</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1">
                              <a:lumMod val="85000"/>
                            </a:schemeClr>
                          </a:solidFill>
                          <a:latin typeface="Times New Roman" panose="02020603050405020304" pitchFamily="18" charset="0"/>
                          <a:cs typeface="Times New Roman" panose="02020603050405020304" pitchFamily="18" charset="0"/>
                        </a:rPr>
                        <a:t>1/2</a:t>
                      </a:r>
                      <a:r>
                        <a:rPr lang="en-US" sz="1800" baseline="30000" dirty="0">
                          <a:solidFill>
                            <a:schemeClr val="bg1">
                              <a:lumMod val="85000"/>
                            </a:schemeClr>
                          </a:solidFill>
                          <a:latin typeface="Times New Roman" panose="02020603050405020304" pitchFamily="18" charset="0"/>
                          <a:cs typeface="Times New Roman" panose="02020603050405020304" pitchFamily="18" charset="0"/>
                        </a:rPr>
                        <a:t>+</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Times New Roman" panose="02020603050405020304" pitchFamily="18" charset="0"/>
                          <a:cs typeface="Times New Roman" panose="02020603050405020304" pitchFamily="18" charset="0"/>
                        </a:rPr>
                        <a:t>3/2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5/2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96240">
                <a:tc rowSpan="2">
                  <a:txBody>
                    <a:bodyPr/>
                    <a:lstStyle/>
                    <a:p>
                      <a:pPr algn="ctr"/>
                      <a:r>
                        <a:rPr lang="en-US" sz="1800" dirty="0">
                          <a:latin typeface="Times New Roman" panose="02020603050405020304" pitchFamily="18" charset="0"/>
                          <a:cs typeface="Times New Roman" panose="02020603050405020304" pitchFamily="18" charset="0"/>
                        </a:rPr>
                        <a:t>2</a:t>
                      </a:r>
                      <a:r>
                        <a:rPr lang="en-US" altLang="zh-CN" sz="1800" baseline="30000" dirty="0">
                          <a:latin typeface="Times New Roman" panose="02020603050405020304" pitchFamily="18" charset="0"/>
                          <a:cs typeface="Times New Roman" panose="02020603050405020304" pitchFamily="18" charset="0"/>
                        </a:rPr>
                        <a:t>+</a:t>
                      </a:r>
                      <a:endParaRPr lang="en-US" sz="1800" baseline="300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Times New Roman" panose="02020603050405020304" pitchFamily="18" charset="0"/>
                          <a:cs typeface="Times New Roman" panose="02020603050405020304" pitchFamily="18" charset="0"/>
                        </a:rPr>
                        <a:t>3/2</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Times New Roman" panose="02020603050405020304" pitchFamily="18" charset="0"/>
                          <a:cs typeface="Times New Roman" panose="02020603050405020304" pitchFamily="18" charset="0"/>
                        </a:rPr>
                        <a:t>3/2</a:t>
                      </a:r>
                      <a:r>
                        <a:rPr lang="en-US" altLang="zh-CN" sz="1800" baseline="30000" dirty="0">
                          <a:latin typeface="Times New Roman" panose="02020603050405020304" pitchFamily="18" charset="0"/>
                          <a:cs typeface="Times New Roman" panose="02020603050405020304" pitchFamily="18" charset="0"/>
                        </a:rPr>
                        <a:t>+</a:t>
                      </a:r>
                      <a:endParaRPr lang="en-US" sz="1800" baseline="300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1">
                              <a:lumMod val="85000"/>
                            </a:schemeClr>
                          </a:solidFill>
                          <a:latin typeface="Times New Roman" panose="02020603050405020304" pitchFamily="18" charset="0"/>
                          <a:cs typeface="Times New Roman" panose="02020603050405020304" pitchFamily="18" charset="0"/>
                        </a:rPr>
                        <a:t>1/2</a:t>
                      </a:r>
                      <a:r>
                        <a:rPr lang="en-US" sz="1800" baseline="30000" dirty="0">
                          <a:solidFill>
                            <a:schemeClr val="bg1">
                              <a:lumMod val="85000"/>
                            </a:schemeClr>
                          </a:solidFill>
                          <a:latin typeface="Times New Roman" panose="02020603050405020304" pitchFamily="18" charset="0"/>
                          <a:cs typeface="Times New Roman" panose="02020603050405020304" pitchFamily="18" charset="0"/>
                        </a:rPr>
                        <a:t>+</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3/2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5/2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7/2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96240">
                <a:tc v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5/2</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5/2</a:t>
                      </a:r>
                      <a:r>
                        <a:rPr lang="en-US" altLang="zh-CN" sz="1800" baseline="30000" dirty="0">
                          <a:latin typeface="Times New Roman" panose="02020603050405020304" pitchFamily="18" charset="0"/>
                          <a:cs typeface="Times New Roman" panose="02020603050405020304" pitchFamily="18" charset="0"/>
                        </a:rPr>
                        <a:t>+</a:t>
                      </a:r>
                      <a:endParaRPr lang="en-US" sz="1800" baseline="300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bg1">
                              <a:lumMod val="85000"/>
                            </a:schemeClr>
                          </a:solidFill>
                          <a:latin typeface="Times New Roman" panose="02020603050405020304" pitchFamily="18" charset="0"/>
                          <a:cs typeface="Times New Roman" panose="02020603050405020304" pitchFamily="18" charset="0"/>
                        </a:rPr>
                        <a:t>1/2</a:t>
                      </a:r>
                      <a:r>
                        <a:rPr lang="en-US" sz="1800" baseline="30000" dirty="0">
                          <a:solidFill>
                            <a:schemeClr val="bg1">
                              <a:lumMod val="85000"/>
                            </a:schemeClr>
                          </a:solidFill>
                          <a:latin typeface="Times New Roman" panose="02020603050405020304" pitchFamily="18" charset="0"/>
                          <a:cs typeface="Times New Roman" panose="02020603050405020304" pitchFamily="18" charset="0"/>
                        </a:rPr>
                        <a:t>+</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3/2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5/2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7/2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bg1">
                              <a:lumMod val="85000"/>
                            </a:schemeClr>
                          </a:solidFill>
                          <a:latin typeface="Times New Roman" panose="02020603050405020304" pitchFamily="18" charset="0"/>
                          <a:cs typeface="Times New Roman" panose="02020603050405020304" pitchFamily="18" charset="0"/>
                        </a:rPr>
                        <a:t>9/2</a:t>
                      </a:r>
                      <a:r>
                        <a:rPr lang="en-US" sz="1800" baseline="30000" dirty="0">
                          <a:solidFill>
                            <a:schemeClr val="bg1">
                              <a:lumMod val="85000"/>
                            </a:schemeClr>
                          </a:solidFill>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96240">
                <a:tc rowSpan="2">
                  <a:txBody>
                    <a:bodyPr/>
                    <a:lstStyle/>
                    <a:p>
                      <a:pPr algn="ctr"/>
                      <a:r>
                        <a:rPr lang="en-US" sz="1800" dirty="0">
                          <a:latin typeface="Times New Roman" panose="02020603050405020304" pitchFamily="18" charset="0"/>
                          <a:cs typeface="Times New Roman" panose="02020603050405020304" pitchFamily="18" charset="0"/>
                        </a:rPr>
                        <a:t>4</a:t>
                      </a:r>
                      <a:r>
                        <a:rPr lang="en-US" altLang="zh-CN" sz="1800" baseline="30000" dirty="0">
                          <a:latin typeface="Times New Roman" panose="02020603050405020304" pitchFamily="18" charset="0"/>
                          <a:cs typeface="Times New Roman" panose="02020603050405020304" pitchFamily="18" charset="0"/>
                        </a:rPr>
                        <a:t>+</a:t>
                      </a:r>
                      <a:endParaRPr lang="en-US" sz="1800" baseline="300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7/2</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7/2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3/2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rgbClr val="FF0000"/>
                          </a:solidFill>
                          <a:latin typeface="Times New Roman" panose="02020603050405020304" pitchFamily="18" charset="0"/>
                          <a:cs typeface="Times New Roman" panose="02020603050405020304" pitchFamily="18" charset="0"/>
                        </a:rPr>
                        <a:t>5/2</a:t>
                      </a:r>
                      <a:r>
                        <a:rPr lang="en-US" sz="1800" baseline="30000" dirty="0">
                          <a:solidFill>
                            <a:srgbClr val="FF0000"/>
                          </a:solidFill>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7/2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bg1">
                              <a:lumMod val="85000"/>
                            </a:schemeClr>
                          </a:solidFill>
                          <a:latin typeface="Times New Roman" panose="02020603050405020304" pitchFamily="18" charset="0"/>
                          <a:cs typeface="Times New Roman" panose="02020603050405020304" pitchFamily="18" charset="0"/>
                        </a:rPr>
                        <a:t>9/2</a:t>
                      </a:r>
                      <a:r>
                        <a:rPr lang="en-US" sz="1800" baseline="30000" dirty="0">
                          <a:solidFill>
                            <a:schemeClr val="bg1">
                              <a:lumMod val="85000"/>
                            </a:schemeClr>
                          </a:solidFill>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1">
                              <a:lumMod val="85000"/>
                            </a:schemeClr>
                          </a:solidFill>
                          <a:latin typeface="Times New Roman" panose="02020603050405020304" pitchFamily="18" charset="0"/>
                          <a:cs typeface="Times New Roman" panose="02020603050405020304" pitchFamily="18" charset="0"/>
                        </a:rPr>
                        <a:t>11/2</a:t>
                      </a:r>
                      <a:r>
                        <a:rPr lang="en-US" altLang="zh-CN" sz="1800" baseline="30000" dirty="0">
                          <a:solidFill>
                            <a:schemeClr val="bg1">
                              <a:lumMod val="85000"/>
                            </a:schemeClr>
                          </a:solidFill>
                          <a:latin typeface="Times New Roman" panose="02020603050405020304" pitchFamily="18" charset="0"/>
                          <a:cs typeface="Times New Roman" panose="02020603050405020304" pitchFamily="18" charset="0"/>
                        </a:rPr>
                        <a:t>+</a:t>
                      </a:r>
                      <a:endParaRPr lang="en-US" sz="1800" baseline="30000" dirty="0">
                        <a:solidFill>
                          <a:schemeClr val="bg1">
                            <a:lumMod val="85000"/>
                          </a:schemeClr>
                        </a:solidFill>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96240">
                <a:tc v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9/2</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bg1">
                              <a:lumMod val="85000"/>
                            </a:schemeClr>
                          </a:solidFill>
                          <a:latin typeface="Times New Roman" panose="02020603050405020304" pitchFamily="18" charset="0"/>
                          <a:cs typeface="Times New Roman" panose="02020603050405020304" pitchFamily="18" charset="0"/>
                        </a:rPr>
                        <a:t>9/2</a:t>
                      </a:r>
                      <a:r>
                        <a:rPr lang="en-US" sz="1800" baseline="30000" dirty="0">
                          <a:solidFill>
                            <a:schemeClr val="bg1">
                              <a:lumMod val="85000"/>
                            </a:schemeClr>
                          </a:solidFill>
                          <a:latin typeface="Times New Roman" panose="02020603050405020304" pitchFamily="18" charset="0"/>
                          <a:cs typeface="Times New Roman" panose="02020603050405020304" pitchFamily="18" charset="0"/>
                        </a:rPr>
                        <a:t>+</a:t>
                      </a: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5/2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Times New Roman" panose="02020603050405020304" pitchFamily="18" charset="0"/>
                          <a:cs typeface="Times New Roman" panose="02020603050405020304" pitchFamily="18" charset="0"/>
                        </a:rPr>
                        <a:t>7/2</a:t>
                      </a:r>
                      <a:r>
                        <a:rPr lang="en-US" sz="1800" baseline="30000" dirty="0">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bg1">
                              <a:lumMod val="85000"/>
                            </a:schemeClr>
                          </a:solidFill>
                          <a:latin typeface="Times New Roman" panose="02020603050405020304" pitchFamily="18" charset="0"/>
                          <a:cs typeface="Times New Roman" panose="02020603050405020304" pitchFamily="18" charset="0"/>
                        </a:rPr>
                        <a:t>9/2</a:t>
                      </a:r>
                      <a:r>
                        <a:rPr lang="en-US" sz="1800" baseline="30000" dirty="0">
                          <a:solidFill>
                            <a:schemeClr val="bg1">
                              <a:lumMod val="85000"/>
                            </a:schemeClr>
                          </a:solidFill>
                          <a:latin typeface="Times New Roman" panose="02020603050405020304" pitchFamily="18" charset="0"/>
                          <a:cs typeface="Times New Roman" panose="02020603050405020304" pitchFamily="18" charset="0"/>
                        </a:rPr>
                        <a:t>+</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1">
                              <a:lumMod val="85000"/>
                            </a:schemeClr>
                          </a:solidFill>
                          <a:latin typeface="Times New Roman" panose="02020603050405020304" pitchFamily="18" charset="0"/>
                          <a:cs typeface="Times New Roman" panose="02020603050405020304" pitchFamily="18" charset="0"/>
                        </a:rPr>
                        <a:t>11/2</a:t>
                      </a:r>
                      <a:r>
                        <a:rPr lang="en-US" altLang="zh-CN" sz="1800" baseline="30000" dirty="0">
                          <a:solidFill>
                            <a:schemeClr val="bg1">
                              <a:lumMod val="85000"/>
                            </a:schemeClr>
                          </a:solidFill>
                          <a:latin typeface="Times New Roman" panose="02020603050405020304" pitchFamily="18" charset="0"/>
                          <a:cs typeface="Times New Roman" panose="02020603050405020304" pitchFamily="18" charset="0"/>
                        </a:rPr>
                        <a:t>+</a:t>
                      </a:r>
                      <a:endParaRPr lang="en-US" sz="1800" baseline="30000" dirty="0">
                        <a:solidFill>
                          <a:schemeClr val="bg1">
                            <a:lumMod val="85000"/>
                          </a:schemeClr>
                        </a:solidFill>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1">
                              <a:lumMod val="85000"/>
                            </a:schemeClr>
                          </a:solidFill>
                          <a:latin typeface="Times New Roman" panose="02020603050405020304" pitchFamily="18" charset="0"/>
                          <a:cs typeface="Times New Roman" panose="02020603050405020304" pitchFamily="18" charset="0"/>
                        </a:rPr>
                        <a:t>13/2</a:t>
                      </a:r>
                      <a:r>
                        <a:rPr lang="en-US" altLang="zh-CN" sz="1800" baseline="30000" dirty="0">
                          <a:solidFill>
                            <a:schemeClr val="bg1">
                              <a:lumMod val="85000"/>
                            </a:schemeClr>
                          </a:solidFill>
                          <a:latin typeface="Times New Roman" panose="02020603050405020304" pitchFamily="18" charset="0"/>
                          <a:cs typeface="Times New Roman" panose="02020603050405020304" pitchFamily="18" charset="0"/>
                        </a:rPr>
                        <a:t>+</a:t>
                      </a:r>
                      <a:endParaRPr lang="en-US" sz="1800" baseline="30000" dirty="0">
                        <a:solidFill>
                          <a:schemeClr val="bg1">
                            <a:lumMod val="85000"/>
                          </a:schemeClr>
                        </a:solidFill>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41734487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0" y="382980"/>
          <a:ext cx="9144005" cy="1676400"/>
        </p:xfrm>
        <a:graphic>
          <a:graphicData uri="http://schemas.openxmlformats.org/drawingml/2006/table">
            <a:tbl>
              <a:tblPr firstRow="1" bandRow="1">
                <a:tableStyleId>{2D5ABB26-0587-4C30-8999-92F81FD0307C}</a:tableStyleId>
              </a:tblPr>
              <a:tblGrid>
                <a:gridCol w="703385">
                  <a:extLst>
                    <a:ext uri="{9D8B030D-6E8A-4147-A177-3AD203B41FA5}">
                      <a16:colId xmlns:a16="http://schemas.microsoft.com/office/drawing/2014/main" val="20000"/>
                    </a:ext>
                  </a:extLst>
                </a:gridCol>
                <a:gridCol w="703385">
                  <a:extLst>
                    <a:ext uri="{9D8B030D-6E8A-4147-A177-3AD203B41FA5}">
                      <a16:colId xmlns:a16="http://schemas.microsoft.com/office/drawing/2014/main" val="20001"/>
                    </a:ext>
                  </a:extLst>
                </a:gridCol>
                <a:gridCol w="703385">
                  <a:extLst>
                    <a:ext uri="{9D8B030D-6E8A-4147-A177-3AD203B41FA5}">
                      <a16:colId xmlns:a16="http://schemas.microsoft.com/office/drawing/2014/main" val="20002"/>
                    </a:ext>
                  </a:extLst>
                </a:gridCol>
                <a:gridCol w="703385">
                  <a:extLst>
                    <a:ext uri="{9D8B030D-6E8A-4147-A177-3AD203B41FA5}">
                      <a16:colId xmlns:a16="http://schemas.microsoft.com/office/drawing/2014/main" val="20003"/>
                    </a:ext>
                  </a:extLst>
                </a:gridCol>
                <a:gridCol w="703385">
                  <a:extLst>
                    <a:ext uri="{9D8B030D-6E8A-4147-A177-3AD203B41FA5}">
                      <a16:colId xmlns:a16="http://schemas.microsoft.com/office/drawing/2014/main" val="20004"/>
                    </a:ext>
                  </a:extLst>
                </a:gridCol>
                <a:gridCol w="703385">
                  <a:extLst>
                    <a:ext uri="{9D8B030D-6E8A-4147-A177-3AD203B41FA5}">
                      <a16:colId xmlns:a16="http://schemas.microsoft.com/office/drawing/2014/main" val="20005"/>
                    </a:ext>
                  </a:extLst>
                </a:gridCol>
                <a:gridCol w="703385">
                  <a:extLst>
                    <a:ext uri="{9D8B030D-6E8A-4147-A177-3AD203B41FA5}">
                      <a16:colId xmlns:a16="http://schemas.microsoft.com/office/drawing/2014/main" val="20006"/>
                    </a:ext>
                  </a:extLst>
                </a:gridCol>
                <a:gridCol w="703385">
                  <a:extLst>
                    <a:ext uri="{9D8B030D-6E8A-4147-A177-3AD203B41FA5}">
                      <a16:colId xmlns:a16="http://schemas.microsoft.com/office/drawing/2014/main" val="20007"/>
                    </a:ext>
                  </a:extLst>
                </a:gridCol>
                <a:gridCol w="703385">
                  <a:extLst>
                    <a:ext uri="{9D8B030D-6E8A-4147-A177-3AD203B41FA5}">
                      <a16:colId xmlns:a16="http://schemas.microsoft.com/office/drawing/2014/main" val="20008"/>
                    </a:ext>
                  </a:extLst>
                </a:gridCol>
                <a:gridCol w="703385">
                  <a:extLst>
                    <a:ext uri="{9D8B030D-6E8A-4147-A177-3AD203B41FA5}">
                      <a16:colId xmlns:a16="http://schemas.microsoft.com/office/drawing/2014/main" val="20009"/>
                    </a:ext>
                  </a:extLst>
                </a:gridCol>
                <a:gridCol w="703385">
                  <a:extLst>
                    <a:ext uri="{9D8B030D-6E8A-4147-A177-3AD203B41FA5}">
                      <a16:colId xmlns:a16="http://schemas.microsoft.com/office/drawing/2014/main" val="20010"/>
                    </a:ext>
                  </a:extLst>
                </a:gridCol>
                <a:gridCol w="703385">
                  <a:extLst>
                    <a:ext uri="{9D8B030D-6E8A-4147-A177-3AD203B41FA5}">
                      <a16:colId xmlns:a16="http://schemas.microsoft.com/office/drawing/2014/main" val="20011"/>
                    </a:ext>
                  </a:extLst>
                </a:gridCol>
                <a:gridCol w="703385">
                  <a:extLst>
                    <a:ext uri="{9D8B030D-6E8A-4147-A177-3AD203B41FA5}">
                      <a16:colId xmlns:a16="http://schemas.microsoft.com/office/drawing/2014/main" val="20012"/>
                    </a:ext>
                  </a:extLst>
                </a:gridCol>
              </a:tblGrid>
              <a:tr h="331200">
                <a:tc>
                  <a:txBody>
                    <a:bodyPr/>
                    <a:lstStyle/>
                    <a:p>
                      <a:pPr algn="ctr"/>
                      <a:r>
                        <a:rPr lang="en-US" altLang="zh-CN" sz="1600" i="1" dirty="0">
                          <a:latin typeface="Times New Roman" panose="02020603050405020304" pitchFamily="18" charset="0"/>
                          <a:cs typeface="Times New Roman" panose="02020603050405020304" pitchFamily="18" charset="0"/>
                        </a:rPr>
                        <a:t>β</a:t>
                      </a:r>
                      <a:r>
                        <a:rPr lang="en-US" altLang="zh-CN" sz="1600" i="1" dirty="0" err="1">
                          <a:latin typeface="Times New Roman" panose="02020603050405020304" pitchFamily="18" charset="0"/>
                          <a:cs typeface="Times New Roman" panose="02020603050405020304" pitchFamily="18" charset="0"/>
                        </a:rPr>
                        <a:t>pγ</a:t>
                      </a:r>
                      <a:endParaRPr lang="en-US" sz="1600" i="1"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10">
                  <a:txBody>
                    <a:bodyPr/>
                    <a:lstStyle/>
                    <a:p>
                      <a:pPr algn="ctr"/>
                      <a:r>
                        <a:rPr lang="en-US" altLang="zh-CN" sz="1600" i="1" dirty="0">
                          <a:latin typeface="Times New Roman" panose="02020603050405020304" pitchFamily="18" charset="0"/>
                          <a:cs typeface="Times New Roman" panose="02020603050405020304" pitchFamily="18" charset="0"/>
                        </a:rPr>
                        <a:t>p</a:t>
                      </a:r>
                      <a:endParaRPr lang="en-US" sz="1600" i="1"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i="1"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en-US" altLang="zh-CN" sz="1600" i="1" dirty="0">
                          <a:latin typeface="Times New Roman" panose="02020603050405020304" pitchFamily="18" charset="0"/>
                          <a:cs typeface="Times New Roman" panose="02020603050405020304" pitchFamily="18" charset="0"/>
                        </a:rPr>
                        <a:t>γ</a:t>
                      </a:r>
                      <a:endParaRPr lang="en-US" sz="1600" i="1"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31200">
                <a:tc>
                  <a:txBody>
                    <a:bodyPr/>
                    <a:lstStyle/>
                    <a:p>
                      <a:pPr algn="ctr"/>
                      <a:r>
                        <a:rPr lang="en-US" sz="1600" dirty="0">
                          <a:latin typeface="Times New Roman" panose="02020603050405020304" pitchFamily="18" charset="0"/>
                          <a:cs typeface="Times New Roman" panose="02020603050405020304" pitchFamily="18" charset="0"/>
                        </a:rPr>
                        <a:t>1369</a:t>
                      </a: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555</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943</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1268</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2162</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2980</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3231</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3463</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3610</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4252</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4545</a:t>
                      </a: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2754</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latin typeface="Times New Roman" panose="02020603050405020304" pitchFamily="18" charset="0"/>
                          <a:cs typeface="Times New Roman" panose="02020603050405020304" pitchFamily="18" charset="0"/>
                        </a:rPr>
                        <a:t>2870</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31200">
                <a:tc>
                  <a:txBody>
                    <a:bodyPr/>
                    <a:lstStyle/>
                    <a:p>
                      <a:pPr algn="ctr"/>
                      <a:r>
                        <a:rPr lang="en-US" sz="1600" dirty="0">
                          <a:latin typeface="Times New Roman" panose="02020603050405020304" pitchFamily="18" charset="0"/>
                          <a:cs typeface="Times New Roman" panose="02020603050405020304" pitchFamily="18" charset="0"/>
                        </a:rPr>
                        <a:t>2754</a:t>
                      </a: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1489</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1804</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31200">
                <a:tc>
                  <a:txBody>
                    <a:bodyPr/>
                    <a:lstStyle/>
                    <a:p>
                      <a:pPr algn="ctr"/>
                      <a:r>
                        <a:rPr lang="en-US" sz="1600" dirty="0">
                          <a:latin typeface="Times New Roman" panose="02020603050405020304" pitchFamily="18" charset="0"/>
                          <a:cs typeface="Times New Roman" panose="02020603050405020304" pitchFamily="18" charset="0"/>
                        </a:rPr>
                        <a:t>2870</a:t>
                      </a: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1377</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31200">
                <a:tc>
                  <a:txBody>
                    <a:bodyPr/>
                    <a:lstStyle/>
                    <a:p>
                      <a:pPr algn="ctr"/>
                      <a:r>
                        <a:rPr lang="en-US" sz="1600" dirty="0">
                          <a:latin typeface="Times New Roman" panose="02020603050405020304" pitchFamily="18" charset="0"/>
                          <a:cs typeface="Times New Roman" panose="02020603050405020304" pitchFamily="18" charset="0"/>
                        </a:rPr>
                        <a:t>4238</a:t>
                      </a: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1377</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sp>
        <p:nvSpPr>
          <p:cNvPr id="4" name="文本框 3"/>
          <p:cNvSpPr txBox="1"/>
          <p:nvPr/>
        </p:nvSpPr>
        <p:spPr>
          <a:xfrm>
            <a:off x="0" y="13648"/>
            <a:ext cx="2360583" cy="369332"/>
          </a:xfrm>
          <a:prstGeom prst="rect">
            <a:avLst/>
          </a:prstGeom>
          <a:noFill/>
        </p:spPr>
        <p:txBody>
          <a:bodyPr wrap="none" rtlCol="0">
            <a:spAutoFit/>
          </a:bodyPr>
          <a:lstStyle/>
          <a:p>
            <a:r>
              <a:rPr lang="en-US" altLang="zh-CN" dirty="0"/>
              <a:t>J.-C. Thomas_EPJA2004</a:t>
            </a:r>
            <a:endParaRPr lang="en-US" dirty="0"/>
          </a:p>
        </p:txBody>
      </p:sp>
      <p:graphicFrame>
        <p:nvGraphicFramePr>
          <p:cNvPr id="5" name="表格 4"/>
          <p:cNvGraphicFramePr>
            <a:graphicFrameLocks noGrp="1"/>
          </p:cNvGraphicFramePr>
          <p:nvPr/>
        </p:nvGraphicFramePr>
        <p:xfrm>
          <a:off x="-5" y="2443146"/>
          <a:ext cx="9144005" cy="2011680"/>
        </p:xfrm>
        <a:graphic>
          <a:graphicData uri="http://schemas.openxmlformats.org/drawingml/2006/table">
            <a:tbl>
              <a:tblPr firstRow="1" bandRow="1">
                <a:tableStyleId>{2D5ABB26-0587-4C30-8999-92F81FD0307C}</a:tableStyleId>
              </a:tblPr>
              <a:tblGrid>
                <a:gridCol w="703385">
                  <a:extLst>
                    <a:ext uri="{9D8B030D-6E8A-4147-A177-3AD203B41FA5}">
                      <a16:colId xmlns:a16="http://schemas.microsoft.com/office/drawing/2014/main" val="20000"/>
                    </a:ext>
                  </a:extLst>
                </a:gridCol>
                <a:gridCol w="703385">
                  <a:extLst>
                    <a:ext uri="{9D8B030D-6E8A-4147-A177-3AD203B41FA5}">
                      <a16:colId xmlns:a16="http://schemas.microsoft.com/office/drawing/2014/main" val="20001"/>
                    </a:ext>
                  </a:extLst>
                </a:gridCol>
                <a:gridCol w="703385">
                  <a:extLst>
                    <a:ext uri="{9D8B030D-6E8A-4147-A177-3AD203B41FA5}">
                      <a16:colId xmlns:a16="http://schemas.microsoft.com/office/drawing/2014/main" val="20002"/>
                    </a:ext>
                  </a:extLst>
                </a:gridCol>
                <a:gridCol w="703385">
                  <a:extLst>
                    <a:ext uri="{9D8B030D-6E8A-4147-A177-3AD203B41FA5}">
                      <a16:colId xmlns:a16="http://schemas.microsoft.com/office/drawing/2014/main" val="20003"/>
                    </a:ext>
                  </a:extLst>
                </a:gridCol>
                <a:gridCol w="703385">
                  <a:extLst>
                    <a:ext uri="{9D8B030D-6E8A-4147-A177-3AD203B41FA5}">
                      <a16:colId xmlns:a16="http://schemas.microsoft.com/office/drawing/2014/main" val="20004"/>
                    </a:ext>
                  </a:extLst>
                </a:gridCol>
                <a:gridCol w="703385">
                  <a:extLst>
                    <a:ext uri="{9D8B030D-6E8A-4147-A177-3AD203B41FA5}">
                      <a16:colId xmlns:a16="http://schemas.microsoft.com/office/drawing/2014/main" val="20005"/>
                    </a:ext>
                  </a:extLst>
                </a:gridCol>
                <a:gridCol w="703385">
                  <a:extLst>
                    <a:ext uri="{9D8B030D-6E8A-4147-A177-3AD203B41FA5}">
                      <a16:colId xmlns:a16="http://schemas.microsoft.com/office/drawing/2014/main" val="20006"/>
                    </a:ext>
                  </a:extLst>
                </a:gridCol>
                <a:gridCol w="703385">
                  <a:extLst>
                    <a:ext uri="{9D8B030D-6E8A-4147-A177-3AD203B41FA5}">
                      <a16:colId xmlns:a16="http://schemas.microsoft.com/office/drawing/2014/main" val="20007"/>
                    </a:ext>
                  </a:extLst>
                </a:gridCol>
                <a:gridCol w="703385">
                  <a:extLst>
                    <a:ext uri="{9D8B030D-6E8A-4147-A177-3AD203B41FA5}">
                      <a16:colId xmlns:a16="http://schemas.microsoft.com/office/drawing/2014/main" val="20008"/>
                    </a:ext>
                  </a:extLst>
                </a:gridCol>
                <a:gridCol w="703385">
                  <a:extLst>
                    <a:ext uri="{9D8B030D-6E8A-4147-A177-3AD203B41FA5}">
                      <a16:colId xmlns:a16="http://schemas.microsoft.com/office/drawing/2014/main" val="20009"/>
                    </a:ext>
                  </a:extLst>
                </a:gridCol>
                <a:gridCol w="703385">
                  <a:extLst>
                    <a:ext uri="{9D8B030D-6E8A-4147-A177-3AD203B41FA5}">
                      <a16:colId xmlns:a16="http://schemas.microsoft.com/office/drawing/2014/main" val="20010"/>
                    </a:ext>
                  </a:extLst>
                </a:gridCol>
                <a:gridCol w="703385">
                  <a:extLst>
                    <a:ext uri="{9D8B030D-6E8A-4147-A177-3AD203B41FA5}">
                      <a16:colId xmlns:a16="http://schemas.microsoft.com/office/drawing/2014/main" val="20011"/>
                    </a:ext>
                  </a:extLst>
                </a:gridCol>
                <a:gridCol w="703385">
                  <a:extLst>
                    <a:ext uri="{9D8B030D-6E8A-4147-A177-3AD203B41FA5}">
                      <a16:colId xmlns:a16="http://schemas.microsoft.com/office/drawing/2014/main" val="20012"/>
                    </a:ext>
                  </a:extLst>
                </a:gridCol>
              </a:tblGrid>
              <a:tr h="330000">
                <a:tc>
                  <a:txBody>
                    <a:bodyPr/>
                    <a:lstStyle/>
                    <a:p>
                      <a:pPr algn="ctr"/>
                      <a:r>
                        <a:rPr lang="en-US" altLang="zh-CN" sz="1600" i="1" dirty="0">
                          <a:latin typeface="Times New Roman" panose="02020603050405020304" pitchFamily="18" charset="0"/>
                          <a:cs typeface="Times New Roman" panose="02020603050405020304" pitchFamily="18" charset="0"/>
                        </a:rPr>
                        <a:t>β</a:t>
                      </a:r>
                      <a:r>
                        <a:rPr lang="en-US" altLang="zh-CN" sz="1600" i="1" dirty="0" err="1">
                          <a:latin typeface="Times New Roman" panose="02020603050405020304" pitchFamily="18" charset="0"/>
                          <a:cs typeface="Times New Roman" panose="02020603050405020304" pitchFamily="18" charset="0"/>
                        </a:rPr>
                        <a:t>pγ</a:t>
                      </a:r>
                      <a:endParaRPr lang="en-US" sz="1600" i="1" dirty="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10">
                  <a:txBody>
                    <a:bodyPr/>
                    <a:lstStyle/>
                    <a:p>
                      <a:pPr algn="ctr"/>
                      <a:r>
                        <a:rPr lang="en-US" altLang="zh-CN" sz="1600" i="1" dirty="0">
                          <a:latin typeface="Times New Roman" panose="02020603050405020304" pitchFamily="18" charset="0"/>
                          <a:cs typeface="Times New Roman" panose="02020603050405020304" pitchFamily="18" charset="0"/>
                        </a:rPr>
                        <a:t>p</a:t>
                      </a:r>
                      <a:endParaRPr lang="en-US" sz="1600" i="1" dirty="0">
                        <a:latin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i="1"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en-US" altLang="zh-CN" sz="1600" i="1" dirty="0">
                          <a:latin typeface="Times New Roman" panose="02020603050405020304" pitchFamily="18" charset="0"/>
                          <a:cs typeface="Times New Roman" panose="02020603050405020304" pitchFamily="18" charset="0"/>
                        </a:rPr>
                        <a:t>γ</a:t>
                      </a:r>
                      <a:endParaRPr lang="en-US" sz="1600" i="1" dirty="0">
                        <a:latin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30000">
                <a:tc rowSpan="2">
                  <a:txBody>
                    <a:bodyPr/>
                    <a:lstStyle/>
                    <a:p>
                      <a:pPr algn="ctr"/>
                      <a:r>
                        <a:rPr lang="en-US" sz="1600" dirty="0">
                          <a:latin typeface="Times New Roman" panose="02020603050405020304" pitchFamily="18" charset="0"/>
                          <a:cs typeface="Times New Roman" panose="02020603050405020304" pitchFamily="18" charset="0"/>
                        </a:rPr>
                        <a:t>1369</a:t>
                      </a:r>
                    </a:p>
                  </a:txBody>
                  <a:tcPr marL="45720" marR="4572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550</a:t>
                      </a:r>
                    </a:p>
                  </a:txBody>
                  <a:tcPr marL="45720" marR="4572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943.4</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1272</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2165</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2453</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2486</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3021</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3237</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3342</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3466</a:t>
                      </a:r>
                    </a:p>
                  </a:txBody>
                  <a:tcPr marL="45720" marR="4572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2754</a:t>
                      </a:r>
                    </a:p>
                  </a:txBody>
                  <a:tcPr marL="45720" marR="4572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latin typeface="Times New Roman" panose="02020603050405020304" pitchFamily="18" charset="0"/>
                          <a:cs typeface="Times New Roman" panose="02020603050405020304" pitchFamily="18" charset="0"/>
                        </a:rPr>
                        <a:t>2870</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30000">
                <a:tc v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3597</a:t>
                      </a:r>
                    </a:p>
                  </a:txBody>
                  <a:tcPr marL="45720" marR="4572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4258.3</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4303</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4556</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30000">
                <a:tc>
                  <a:txBody>
                    <a:bodyPr/>
                    <a:lstStyle/>
                    <a:p>
                      <a:pPr algn="ctr"/>
                      <a:r>
                        <a:rPr lang="en-US" sz="1600" dirty="0">
                          <a:latin typeface="Times New Roman" panose="02020603050405020304" pitchFamily="18" charset="0"/>
                          <a:cs typeface="Times New Roman" panose="02020603050405020304" pitchFamily="18" charset="0"/>
                        </a:rPr>
                        <a:t>2754</a:t>
                      </a:r>
                    </a:p>
                  </a:txBody>
                  <a:tcPr marL="45720" marR="4572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1040</a:t>
                      </a:r>
                    </a:p>
                  </a:txBody>
                  <a:tcPr marL="45720" marR="4572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1501</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1805</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30000">
                <a:tc>
                  <a:txBody>
                    <a:bodyPr/>
                    <a:lstStyle/>
                    <a:p>
                      <a:pPr algn="ctr"/>
                      <a:r>
                        <a:rPr lang="en-US" sz="1600" dirty="0">
                          <a:latin typeface="Times New Roman" panose="02020603050405020304" pitchFamily="18" charset="0"/>
                          <a:cs typeface="Times New Roman" panose="02020603050405020304" pitchFamily="18" charset="0"/>
                        </a:rPr>
                        <a:t>2870</a:t>
                      </a:r>
                    </a:p>
                  </a:txBody>
                  <a:tcPr marL="45720" marR="4572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1396</a:t>
                      </a:r>
                    </a:p>
                  </a:txBody>
                  <a:tcPr marL="45720" marR="4572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1685</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30000">
                <a:tc>
                  <a:txBody>
                    <a:bodyPr/>
                    <a:lstStyle/>
                    <a:p>
                      <a:pPr algn="ctr"/>
                      <a:r>
                        <a:rPr lang="en-US" sz="1600" dirty="0">
                          <a:latin typeface="Times New Roman" panose="02020603050405020304" pitchFamily="18" charset="0"/>
                          <a:cs typeface="Times New Roman" panose="02020603050405020304" pitchFamily="18" charset="0"/>
                        </a:rPr>
                        <a:t>4238</a:t>
                      </a:r>
                    </a:p>
                  </a:txBody>
                  <a:tcPr marL="45720" marR="4572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1396</a:t>
                      </a:r>
                    </a:p>
                  </a:txBody>
                  <a:tcPr marL="45720" marR="4572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1685</a:t>
                      </a: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6" name="文本框 5"/>
          <p:cNvSpPr txBox="1"/>
          <p:nvPr/>
        </p:nvSpPr>
        <p:spPr>
          <a:xfrm>
            <a:off x="-5" y="2073814"/>
            <a:ext cx="2533258" cy="369332"/>
          </a:xfrm>
          <a:prstGeom prst="rect">
            <a:avLst/>
          </a:prstGeom>
          <a:noFill/>
        </p:spPr>
        <p:txBody>
          <a:bodyPr wrap="none" rtlCol="0">
            <a:spAutoFit/>
          </a:bodyPr>
          <a:lstStyle/>
          <a:p>
            <a:r>
              <a:rPr lang="en-US" altLang="zh-CN" dirty="0"/>
              <a:t>J. D. </a:t>
            </a:r>
            <a:r>
              <a:rPr lang="en-US" dirty="0"/>
              <a:t>Robertson</a:t>
            </a:r>
            <a:r>
              <a:rPr lang="en-US" altLang="zh-CN" dirty="0"/>
              <a:t>_PRC1993</a:t>
            </a:r>
            <a:endParaRPr lang="en-US" dirty="0"/>
          </a:p>
        </p:txBody>
      </p:sp>
      <p:graphicFrame>
        <p:nvGraphicFramePr>
          <p:cNvPr id="7" name="表格 6"/>
          <p:cNvGraphicFramePr>
            <a:graphicFrameLocks noGrp="1"/>
          </p:cNvGraphicFramePr>
          <p:nvPr/>
        </p:nvGraphicFramePr>
        <p:xfrm>
          <a:off x="0" y="4996445"/>
          <a:ext cx="9144005" cy="1676400"/>
        </p:xfrm>
        <a:graphic>
          <a:graphicData uri="http://schemas.openxmlformats.org/drawingml/2006/table">
            <a:tbl>
              <a:tblPr firstRow="1" bandRow="1">
                <a:tableStyleId>{2D5ABB26-0587-4C30-8999-92F81FD0307C}</a:tableStyleId>
              </a:tblPr>
              <a:tblGrid>
                <a:gridCol w="703385">
                  <a:extLst>
                    <a:ext uri="{9D8B030D-6E8A-4147-A177-3AD203B41FA5}">
                      <a16:colId xmlns:a16="http://schemas.microsoft.com/office/drawing/2014/main" val="20000"/>
                    </a:ext>
                  </a:extLst>
                </a:gridCol>
                <a:gridCol w="703385">
                  <a:extLst>
                    <a:ext uri="{9D8B030D-6E8A-4147-A177-3AD203B41FA5}">
                      <a16:colId xmlns:a16="http://schemas.microsoft.com/office/drawing/2014/main" val="20001"/>
                    </a:ext>
                  </a:extLst>
                </a:gridCol>
                <a:gridCol w="703385">
                  <a:extLst>
                    <a:ext uri="{9D8B030D-6E8A-4147-A177-3AD203B41FA5}">
                      <a16:colId xmlns:a16="http://schemas.microsoft.com/office/drawing/2014/main" val="20002"/>
                    </a:ext>
                  </a:extLst>
                </a:gridCol>
                <a:gridCol w="703385">
                  <a:extLst>
                    <a:ext uri="{9D8B030D-6E8A-4147-A177-3AD203B41FA5}">
                      <a16:colId xmlns:a16="http://schemas.microsoft.com/office/drawing/2014/main" val="20003"/>
                    </a:ext>
                  </a:extLst>
                </a:gridCol>
                <a:gridCol w="703385">
                  <a:extLst>
                    <a:ext uri="{9D8B030D-6E8A-4147-A177-3AD203B41FA5}">
                      <a16:colId xmlns:a16="http://schemas.microsoft.com/office/drawing/2014/main" val="20004"/>
                    </a:ext>
                  </a:extLst>
                </a:gridCol>
                <a:gridCol w="703385">
                  <a:extLst>
                    <a:ext uri="{9D8B030D-6E8A-4147-A177-3AD203B41FA5}">
                      <a16:colId xmlns:a16="http://schemas.microsoft.com/office/drawing/2014/main" val="20005"/>
                    </a:ext>
                  </a:extLst>
                </a:gridCol>
                <a:gridCol w="703385">
                  <a:extLst>
                    <a:ext uri="{9D8B030D-6E8A-4147-A177-3AD203B41FA5}">
                      <a16:colId xmlns:a16="http://schemas.microsoft.com/office/drawing/2014/main" val="20006"/>
                    </a:ext>
                  </a:extLst>
                </a:gridCol>
                <a:gridCol w="703385">
                  <a:extLst>
                    <a:ext uri="{9D8B030D-6E8A-4147-A177-3AD203B41FA5}">
                      <a16:colId xmlns:a16="http://schemas.microsoft.com/office/drawing/2014/main" val="20007"/>
                    </a:ext>
                  </a:extLst>
                </a:gridCol>
                <a:gridCol w="703385">
                  <a:extLst>
                    <a:ext uri="{9D8B030D-6E8A-4147-A177-3AD203B41FA5}">
                      <a16:colId xmlns:a16="http://schemas.microsoft.com/office/drawing/2014/main" val="20008"/>
                    </a:ext>
                  </a:extLst>
                </a:gridCol>
                <a:gridCol w="703385">
                  <a:extLst>
                    <a:ext uri="{9D8B030D-6E8A-4147-A177-3AD203B41FA5}">
                      <a16:colId xmlns:a16="http://schemas.microsoft.com/office/drawing/2014/main" val="20009"/>
                    </a:ext>
                  </a:extLst>
                </a:gridCol>
                <a:gridCol w="703385">
                  <a:extLst>
                    <a:ext uri="{9D8B030D-6E8A-4147-A177-3AD203B41FA5}">
                      <a16:colId xmlns:a16="http://schemas.microsoft.com/office/drawing/2014/main" val="20010"/>
                    </a:ext>
                  </a:extLst>
                </a:gridCol>
                <a:gridCol w="703385">
                  <a:extLst>
                    <a:ext uri="{9D8B030D-6E8A-4147-A177-3AD203B41FA5}">
                      <a16:colId xmlns:a16="http://schemas.microsoft.com/office/drawing/2014/main" val="20011"/>
                    </a:ext>
                  </a:extLst>
                </a:gridCol>
                <a:gridCol w="703385">
                  <a:extLst>
                    <a:ext uri="{9D8B030D-6E8A-4147-A177-3AD203B41FA5}">
                      <a16:colId xmlns:a16="http://schemas.microsoft.com/office/drawing/2014/main" val="20012"/>
                    </a:ext>
                  </a:extLst>
                </a:gridCol>
              </a:tblGrid>
              <a:tr h="330000">
                <a:tc>
                  <a:txBody>
                    <a:bodyPr/>
                    <a:lstStyle/>
                    <a:p>
                      <a:pPr algn="ctr"/>
                      <a:r>
                        <a:rPr lang="en-US" altLang="zh-CN" sz="1600" i="1" dirty="0">
                          <a:latin typeface="Times New Roman" panose="02020603050405020304" pitchFamily="18" charset="0"/>
                          <a:cs typeface="Times New Roman" panose="02020603050405020304" pitchFamily="18" charset="0"/>
                        </a:rPr>
                        <a:t>β</a:t>
                      </a:r>
                      <a:r>
                        <a:rPr lang="en-US" altLang="zh-CN" sz="1600" i="1" dirty="0" err="1">
                          <a:latin typeface="Times New Roman" panose="02020603050405020304" pitchFamily="18" charset="0"/>
                          <a:cs typeface="Times New Roman" panose="02020603050405020304" pitchFamily="18" charset="0"/>
                        </a:rPr>
                        <a:t>pγ</a:t>
                      </a:r>
                      <a:endParaRPr lang="en-US" sz="1600" i="1"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10">
                  <a:txBody>
                    <a:bodyPr/>
                    <a:lstStyle/>
                    <a:p>
                      <a:pPr algn="ctr"/>
                      <a:r>
                        <a:rPr lang="en-US" altLang="zh-CN" sz="1600" i="1" dirty="0">
                          <a:latin typeface="Times New Roman" panose="02020603050405020304" pitchFamily="18" charset="0"/>
                          <a:cs typeface="Times New Roman" panose="02020603050405020304" pitchFamily="18" charset="0"/>
                        </a:rPr>
                        <a:t>p</a:t>
                      </a:r>
                      <a:endParaRPr lang="en-US" sz="1600" i="1"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i="1"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en-US" altLang="zh-CN" sz="1600" i="1" dirty="0">
                          <a:latin typeface="Times New Roman" panose="02020603050405020304" pitchFamily="18" charset="0"/>
                          <a:cs typeface="Times New Roman" panose="02020603050405020304" pitchFamily="18" charset="0"/>
                        </a:rPr>
                        <a:t>γ</a:t>
                      </a:r>
                      <a:endParaRPr lang="en-US" sz="1600" i="1"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30000">
                <a:tc>
                  <a:txBody>
                    <a:bodyPr/>
                    <a:lstStyle/>
                    <a:p>
                      <a:pPr algn="ctr"/>
                      <a:r>
                        <a:rPr lang="en-US" sz="1600" dirty="0">
                          <a:latin typeface="Times New Roman" panose="02020603050405020304" pitchFamily="18" charset="0"/>
                          <a:cs typeface="Times New Roman" panose="02020603050405020304" pitchFamily="18" charset="0"/>
                        </a:rPr>
                        <a:t>1369</a:t>
                      </a: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555</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943</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1268</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2754</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latin typeface="Times New Roman" panose="02020603050405020304" pitchFamily="18" charset="0"/>
                          <a:cs typeface="Times New Roman" panose="02020603050405020304" pitchFamily="18" charset="0"/>
                        </a:rPr>
                        <a:t>2870</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30000">
                <a:tc>
                  <a:txBody>
                    <a:bodyPr/>
                    <a:lstStyle/>
                    <a:p>
                      <a:pPr algn="ctr"/>
                      <a:r>
                        <a:rPr lang="en-US" sz="1600" dirty="0">
                          <a:latin typeface="Times New Roman" panose="02020603050405020304" pitchFamily="18" charset="0"/>
                          <a:cs typeface="Times New Roman" panose="02020603050405020304" pitchFamily="18" charset="0"/>
                        </a:rPr>
                        <a:t>2754</a:t>
                      </a: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Times New Roman" panose="02020603050405020304" pitchFamily="18" charset="0"/>
                          <a:cs typeface="Times New Roman" panose="02020603050405020304" pitchFamily="18" charset="0"/>
                        </a:rPr>
                        <a:t>1040</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30000">
                <a:tc>
                  <a:txBody>
                    <a:bodyPr/>
                    <a:lstStyle/>
                    <a:p>
                      <a:pPr algn="ctr"/>
                      <a:r>
                        <a:rPr lang="en-US" sz="1600" dirty="0">
                          <a:latin typeface="Times New Roman" panose="02020603050405020304" pitchFamily="18" charset="0"/>
                          <a:cs typeface="Times New Roman" panose="02020603050405020304" pitchFamily="18" charset="0"/>
                        </a:rPr>
                        <a:t>2870</a:t>
                      </a: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30000">
                <a:tc>
                  <a:txBody>
                    <a:bodyPr/>
                    <a:lstStyle/>
                    <a:p>
                      <a:pPr algn="ctr"/>
                      <a:r>
                        <a:rPr lang="en-US" sz="1600" dirty="0">
                          <a:latin typeface="Times New Roman" panose="02020603050405020304" pitchFamily="18" charset="0"/>
                          <a:cs typeface="Times New Roman" panose="02020603050405020304" pitchFamily="18" charset="0"/>
                        </a:rPr>
                        <a:t>4238</a:t>
                      </a: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sp>
        <p:nvSpPr>
          <p:cNvPr id="8" name="文本框 7"/>
          <p:cNvSpPr txBox="1"/>
          <p:nvPr/>
        </p:nvSpPr>
        <p:spPr>
          <a:xfrm>
            <a:off x="0" y="4646092"/>
            <a:ext cx="1419748" cy="369332"/>
          </a:xfrm>
          <a:prstGeom prst="rect">
            <a:avLst/>
          </a:prstGeom>
          <a:noFill/>
        </p:spPr>
        <p:txBody>
          <a:bodyPr wrap="none" rtlCol="0">
            <a:spAutoFit/>
          </a:bodyPr>
          <a:lstStyle/>
          <a:p>
            <a:r>
              <a:rPr lang="en-US" altLang="zh-CN" dirty="0"/>
              <a:t>Present work</a:t>
            </a:r>
            <a:endParaRPr lang="en-US" dirty="0"/>
          </a:p>
        </p:txBody>
      </p:sp>
    </p:spTree>
    <p:extLst>
      <p:ext uri="{BB962C8B-B14F-4D97-AF65-F5344CB8AC3E}">
        <p14:creationId xmlns:p14="http://schemas.microsoft.com/office/powerpoint/2010/main" val="37965332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3350935"/>
            <a:ext cx="4735773" cy="3507065"/>
          </a:xfrm>
          <a:prstGeom prst="rect">
            <a:avLst/>
          </a:prstGeom>
        </p:spPr>
      </p:pic>
      <p:pic>
        <p:nvPicPr>
          <p:cNvPr id="2" name="图片 1"/>
          <p:cNvPicPr>
            <a:picLocks noChangeAspect="1"/>
          </p:cNvPicPr>
          <p:nvPr/>
        </p:nvPicPr>
        <p:blipFill>
          <a:blip r:embed="rId3"/>
          <a:stretch>
            <a:fillRect/>
          </a:stretch>
        </p:blipFill>
        <p:spPr>
          <a:xfrm>
            <a:off x="0" y="0"/>
            <a:ext cx="4735773" cy="3507065"/>
          </a:xfrm>
          <a:prstGeom prst="rect">
            <a:avLst/>
          </a:prstGeom>
        </p:spPr>
      </p:pic>
      <p:cxnSp>
        <p:nvCxnSpPr>
          <p:cNvPr id="6" name="直接箭头连接符 5"/>
          <p:cNvCxnSpPr/>
          <p:nvPr/>
        </p:nvCxnSpPr>
        <p:spPr>
          <a:xfrm>
            <a:off x="2497540" y="2470654"/>
            <a:ext cx="0" cy="10364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98145" y="3797537"/>
            <a:ext cx="1999395" cy="923330"/>
          </a:xfrm>
          <a:prstGeom prst="rect">
            <a:avLst/>
          </a:prstGeom>
        </p:spPr>
        <p:txBody>
          <a:bodyPr wrap="square">
            <a:spAutoFit/>
          </a:bodyPr>
          <a:lstStyle/>
          <a:p>
            <a:r>
              <a:rPr lang="en-US" dirty="0"/>
              <a:t>gain matching using strong room-background lines</a:t>
            </a:r>
          </a:p>
        </p:txBody>
      </p:sp>
      <p:pic>
        <p:nvPicPr>
          <p:cNvPr id="7" name="图片 6"/>
          <p:cNvPicPr>
            <a:picLocks noChangeAspect="1"/>
          </p:cNvPicPr>
          <p:nvPr/>
        </p:nvPicPr>
        <p:blipFill rotWithShape="1">
          <a:blip r:embed="rId4"/>
          <a:srcRect r="8668"/>
          <a:stretch/>
        </p:blipFill>
        <p:spPr>
          <a:xfrm>
            <a:off x="4356847" y="0"/>
            <a:ext cx="4787153" cy="3950001"/>
          </a:xfrm>
          <a:prstGeom prst="rect">
            <a:avLst/>
          </a:prstGeom>
        </p:spPr>
      </p:pic>
      <p:sp>
        <p:nvSpPr>
          <p:cNvPr id="5" name="文本框 4"/>
          <p:cNvSpPr txBox="1"/>
          <p:nvPr/>
        </p:nvSpPr>
        <p:spPr>
          <a:xfrm>
            <a:off x="4894730" y="376518"/>
            <a:ext cx="782587" cy="1200329"/>
          </a:xfrm>
          <a:prstGeom prst="rect">
            <a:avLst/>
          </a:prstGeom>
          <a:noFill/>
        </p:spPr>
        <p:txBody>
          <a:bodyPr wrap="none" rtlCol="0">
            <a:spAutoFit/>
          </a:bodyPr>
          <a:lstStyle/>
          <a:p>
            <a:r>
              <a:rPr lang="en-US" altLang="zh-CN" dirty="0">
                <a:solidFill>
                  <a:schemeClr val="accent6"/>
                </a:solidFill>
              </a:rPr>
              <a:t>Rn123</a:t>
            </a:r>
          </a:p>
          <a:p>
            <a:r>
              <a:rPr lang="en-US" altLang="zh-CN" dirty="0">
                <a:solidFill>
                  <a:srgbClr val="FF0000"/>
                </a:solidFill>
              </a:rPr>
              <a:t>Rn140</a:t>
            </a:r>
          </a:p>
          <a:p>
            <a:r>
              <a:rPr lang="en-US" dirty="0">
                <a:solidFill>
                  <a:srgbClr val="0000FF"/>
                </a:solidFill>
              </a:rPr>
              <a:t>Rn176</a:t>
            </a:r>
          </a:p>
          <a:p>
            <a:r>
              <a:rPr lang="en-US" dirty="0">
                <a:solidFill>
                  <a:srgbClr val="FF00FF"/>
                </a:solidFill>
              </a:rPr>
              <a:t>Rn185</a:t>
            </a:r>
          </a:p>
        </p:txBody>
      </p:sp>
      <p:sp>
        <p:nvSpPr>
          <p:cNvPr id="4" name="文本框 3"/>
          <p:cNvSpPr txBox="1"/>
          <p:nvPr/>
        </p:nvSpPr>
        <p:spPr>
          <a:xfrm>
            <a:off x="4892927" y="3797537"/>
            <a:ext cx="1923925" cy="646331"/>
          </a:xfrm>
          <a:prstGeom prst="rect">
            <a:avLst/>
          </a:prstGeom>
          <a:noFill/>
        </p:spPr>
        <p:txBody>
          <a:bodyPr wrap="none" rtlCol="0">
            <a:spAutoFit/>
          </a:bodyPr>
          <a:lstStyle/>
          <a:p>
            <a:r>
              <a:rPr lang="en-US" altLang="zh-CN" dirty="0"/>
              <a:t>Rn123-Rn140 25Si</a:t>
            </a:r>
          </a:p>
          <a:p>
            <a:r>
              <a:rPr lang="en-US" altLang="zh-CN" dirty="0"/>
              <a:t>Rn176-Rn185 23Al</a:t>
            </a:r>
          </a:p>
        </p:txBody>
      </p:sp>
      <p:sp>
        <p:nvSpPr>
          <p:cNvPr id="9" name="文本框 8"/>
          <p:cNvSpPr txBox="1"/>
          <p:nvPr/>
        </p:nvSpPr>
        <p:spPr>
          <a:xfrm>
            <a:off x="7229052" y="6465903"/>
            <a:ext cx="1569660" cy="369332"/>
          </a:xfrm>
          <a:prstGeom prst="rect">
            <a:avLst/>
          </a:prstGeom>
          <a:noFill/>
        </p:spPr>
        <p:txBody>
          <a:bodyPr wrap="none" rtlCol="0">
            <a:spAutoFit/>
          </a:bodyPr>
          <a:lstStyle/>
          <a:p>
            <a:r>
              <a:rPr lang="en-US"/>
              <a:t>SeGA_00 </a:t>
            </a:r>
            <a:r>
              <a:rPr lang="en-US" altLang="zh-CN" dirty="0"/>
              <a:t>jump</a:t>
            </a:r>
            <a:endParaRPr lang="en-US" dirty="0"/>
          </a:p>
        </p:txBody>
      </p:sp>
    </p:spTree>
    <p:extLst>
      <p:ext uri="{BB962C8B-B14F-4D97-AF65-F5344CB8AC3E}">
        <p14:creationId xmlns:p14="http://schemas.microsoft.com/office/powerpoint/2010/main" val="119998274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419165" cy="3776036"/>
          </a:xfrm>
          <a:prstGeom prst="rect">
            <a:avLst/>
          </a:prstGeom>
        </p:spPr>
      </p:pic>
      <p:cxnSp>
        <p:nvCxnSpPr>
          <p:cNvPr id="4" name="直接箭头连接符 3"/>
          <p:cNvCxnSpPr/>
          <p:nvPr/>
        </p:nvCxnSpPr>
        <p:spPr>
          <a:xfrm>
            <a:off x="4276165" y="1559859"/>
            <a:ext cx="0" cy="11564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820751" y="1190527"/>
            <a:ext cx="910827" cy="369332"/>
          </a:xfrm>
          <a:prstGeom prst="rect">
            <a:avLst/>
          </a:prstGeom>
          <a:noFill/>
        </p:spPr>
        <p:txBody>
          <a:bodyPr wrap="none" rtlCol="0">
            <a:spAutoFit/>
          </a:bodyPr>
          <a:lstStyle/>
          <a:p>
            <a:r>
              <a:rPr lang="en-US" dirty="0"/>
              <a:t>7801(2)</a:t>
            </a:r>
          </a:p>
        </p:txBody>
      </p:sp>
      <p:pic>
        <p:nvPicPr>
          <p:cNvPr id="8" name="图片 7"/>
          <p:cNvPicPr>
            <a:picLocks noChangeAspect="1"/>
          </p:cNvPicPr>
          <p:nvPr/>
        </p:nvPicPr>
        <p:blipFill>
          <a:blip r:embed="rId3"/>
          <a:stretch>
            <a:fillRect/>
          </a:stretch>
        </p:blipFill>
        <p:spPr>
          <a:xfrm>
            <a:off x="0" y="3776036"/>
            <a:ext cx="5419165" cy="3043321"/>
          </a:xfrm>
          <a:prstGeom prst="rect">
            <a:avLst/>
          </a:prstGeom>
        </p:spPr>
      </p:pic>
      <p:sp>
        <p:nvSpPr>
          <p:cNvPr id="9" name="文本框 8"/>
          <p:cNvSpPr txBox="1"/>
          <p:nvPr/>
        </p:nvSpPr>
        <p:spPr>
          <a:xfrm>
            <a:off x="1694329" y="726141"/>
            <a:ext cx="1914948" cy="369332"/>
          </a:xfrm>
          <a:prstGeom prst="rect">
            <a:avLst/>
          </a:prstGeom>
          <a:noFill/>
        </p:spPr>
        <p:txBody>
          <a:bodyPr wrap="none" rtlCol="0">
            <a:spAutoFit/>
          </a:bodyPr>
          <a:lstStyle/>
          <a:p>
            <a:r>
              <a:rPr lang="en-US"/>
              <a:t>SeGA_05 </a:t>
            </a:r>
            <a:r>
              <a:rPr lang="en-US" dirty="0"/>
              <a:t>overflow</a:t>
            </a:r>
          </a:p>
        </p:txBody>
      </p:sp>
    </p:spTree>
    <p:extLst>
      <p:ext uri="{BB962C8B-B14F-4D97-AF65-F5344CB8AC3E}">
        <p14:creationId xmlns:p14="http://schemas.microsoft.com/office/powerpoint/2010/main" val="72804237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5168348"/>
          </a:xfrm>
          <a:prstGeom prst="rect">
            <a:avLst/>
          </a:prstGeom>
        </p:spPr>
      </p:pic>
    </p:spTree>
    <p:extLst>
      <p:ext uri="{BB962C8B-B14F-4D97-AF65-F5344CB8AC3E}">
        <p14:creationId xmlns:p14="http://schemas.microsoft.com/office/powerpoint/2010/main" val="279846718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5266481"/>
          </a:xfrm>
          <a:prstGeom prst="rect">
            <a:avLst/>
          </a:prstGeom>
        </p:spPr>
      </p:pic>
    </p:spTree>
    <p:extLst>
      <p:ext uri="{BB962C8B-B14F-4D97-AF65-F5344CB8AC3E}">
        <p14:creationId xmlns:p14="http://schemas.microsoft.com/office/powerpoint/2010/main" val="312064316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721224" y="0"/>
            <a:ext cx="7422776" cy="4233732"/>
          </a:xfrm>
          <a:prstGeom prst="rect">
            <a:avLst/>
          </a:prstGeom>
        </p:spPr>
      </p:pic>
      <p:pic>
        <p:nvPicPr>
          <p:cNvPr id="3" name="图片 2"/>
          <p:cNvPicPr>
            <a:picLocks noChangeAspect="1"/>
          </p:cNvPicPr>
          <p:nvPr/>
        </p:nvPicPr>
        <p:blipFill>
          <a:blip r:embed="rId3"/>
          <a:stretch>
            <a:fillRect/>
          </a:stretch>
        </p:blipFill>
        <p:spPr>
          <a:xfrm>
            <a:off x="4397188" y="3823846"/>
            <a:ext cx="4746812" cy="3034154"/>
          </a:xfrm>
          <a:prstGeom prst="rect">
            <a:avLst/>
          </a:prstGeom>
        </p:spPr>
      </p:pic>
    </p:spTree>
    <p:extLst>
      <p:ext uri="{BB962C8B-B14F-4D97-AF65-F5344CB8AC3E}">
        <p14:creationId xmlns:p14="http://schemas.microsoft.com/office/powerpoint/2010/main" val="398381297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r="8974"/>
          <a:stretch/>
        </p:blipFill>
        <p:spPr>
          <a:xfrm>
            <a:off x="1" y="0"/>
            <a:ext cx="4562698" cy="3204000"/>
          </a:xfrm>
          <a:prstGeom prst="rect">
            <a:avLst/>
          </a:prstGeom>
        </p:spPr>
      </p:pic>
      <p:pic>
        <p:nvPicPr>
          <p:cNvPr id="3" name="图片 2"/>
          <p:cNvPicPr>
            <a:picLocks noChangeAspect="1"/>
          </p:cNvPicPr>
          <p:nvPr/>
        </p:nvPicPr>
        <p:blipFill>
          <a:blip r:embed="rId3"/>
          <a:stretch>
            <a:fillRect/>
          </a:stretch>
        </p:blipFill>
        <p:spPr>
          <a:xfrm>
            <a:off x="0" y="3654000"/>
            <a:ext cx="4554813" cy="3204000"/>
          </a:xfrm>
          <a:prstGeom prst="rect">
            <a:avLst/>
          </a:prstGeom>
        </p:spPr>
      </p:pic>
      <p:pic>
        <p:nvPicPr>
          <p:cNvPr id="4" name="图片 3"/>
          <p:cNvPicPr>
            <a:picLocks noChangeAspect="1"/>
          </p:cNvPicPr>
          <p:nvPr/>
        </p:nvPicPr>
        <p:blipFill>
          <a:blip r:embed="rId4"/>
          <a:stretch>
            <a:fillRect/>
          </a:stretch>
        </p:blipFill>
        <p:spPr>
          <a:xfrm>
            <a:off x="4538948" y="3654000"/>
            <a:ext cx="4605052" cy="3204000"/>
          </a:xfrm>
          <a:prstGeom prst="rect">
            <a:avLst/>
          </a:prstGeom>
        </p:spPr>
      </p:pic>
      <p:sp>
        <p:nvSpPr>
          <p:cNvPr id="5" name="文本框 4"/>
          <p:cNvSpPr txBox="1"/>
          <p:nvPr/>
        </p:nvSpPr>
        <p:spPr>
          <a:xfrm>
            <a:off x="4538948" y="0"/>
            <a:ext cx="1068241" cy="646331"/>
          </a:xfrm>
          <a:prstGeom prst="rect">
            <a:avLst/>
          </a:prstGeom>
          <a:noFill/>
        </p:spPr>
        <p:txBody>
          <a:bodyPr wrap="none" rtlCol="0">
            <a:spAutoFit/>
          </a:bodyPr>
          <a:lstStyle/>
          <a:p>
            <a:r>
              <a:rPr lang="en-US" dirty="0"/>
              <a:t>Free </a:t>
            </a:r>
            <a:r>
              <a:rPr lang="en-US" altLang="zh-CN" dirty="0"/>
              <a:t>τ</a:t>
            </a:r>
            <a:endParaRPr lang="en-US" dirty="0"/>
          </a:p>
          <a:p>
            <a:r>
              <a:rPr lang="en-US" dirty="0"/>
              <a:t>No errors</a:t>
            </a:r>
          </a:p>
        </p:txBody>
      </p:sp>
      <p:sp>
        <p:nvSpPr>
          <p:cNvPr id="6" name="文本框 5"/>
          <p:cNvSpPr txBox="1"/>
          <p:nvPr/>
        </p:nvSpPr>
        <p:spPr>
          <a:xfrm>
            <a:off x="0" y="3284668"/>
            <a:ext cx="3296415" cy="369332"/>
          </a:xfrm>
          <a:prstGeom prst="rect">
            <a:avLst/>
          </a:prstGeom>
          <a:noFill/>
        </p:spPr>
        <p:txBody>
          <a:bodyPr wrap="none" rtlCol="0">
            <a:spAutoFit/>
          </a:bodyPr>
          <a:lstStyle/>
          <a:p>
            <a:r>
              <a:rPr lang="en-US" dirty="0"/>
              <a:t>Add energy errors from literature</a:t>
            </a:r>
          </a:p>
        </p:txBody>
      </p:sp>
      <p:sp>
        <p:nvSpPr>
          <p:cNvPr id="7" name="文本框 6"/>
          <p:cNvSpPr txBox="1"/>
          <p:nvPr/>
        </p:nvSpPr>
        <p:spPr>
          <a:xfrm>
            <a:off x="5109882" y="3105835"/>
            <a:ext cx="3983880" cy="646331"/>
          </a:xfrm>
          <a:prstGeom prst="rect">
            <a:avLst/>
          </a:prstGeom>
          <a:noFill/>
        </p:spPr>
        <p:txBody>
          <a:bodyPr wrap="square" rtlCol="0">
            <a:spAutoFit/>
          </a:bodyPr>
          <a:lstStyle/>
          <a:p>
            <a:r>
              <a:rPr lang="en-US" dirty="0"/>
              <a:t>Add energy errors from literature and maximum errors from fitted mean</a:t>
            </a:r>
          </a:p>
        </p:txBody>
      </p:sp>
      <p:sp>
        <p:nvSpPr>
          <p:cNvPr id="8" name="矩形 7"/>
          <p:cNvSpPr/>
          <p:nvPr/>
        </p:nvSpPr>
        <p:spPr>
          <a:xfrm>
            <a:off x="5997388" y="153888"/>
            <a:ext cx="2543453" cy="338554"/>
          </a:xfrm>
          <a:prstGeom prst="rect">
            <a:avLst/>
          </a:prstGeom>
        </p:spPr>
        <p:txBody>
          <a:bodyPr wrap="none">
            <a:spAutoFit/>
          </a:bodyPr>
          <a:lstStyle/>
          <a:p>
            <a:r>
              <a:rPr lang="en-US" sz="1600" dirty="0"/>
              <a:t>Si25gausnerfcpol1_peakfit.C</a:t>
            </a:r>
          </a:p>
        </p:txBody>
      </p:sp>
    </p:spTree>
    <p:extLst>
      <p:ext uri="{BB962C8B-B14F-4D97-AF65-F5344CB8AC3E}">
        <p14:creationId xmlns:p14="http://schemas.microsoft.com/office/powerpoint/2010/main" val="36799833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139700"/>
            <a:ext cx="9144000" cy="6604000"/>
          </a:xfrm>
          <a:prstGeom prst="rect">
            <a:avLst/>
          </a:prstGeom>
        </p:spPr>
      </p:pic>
    </p:spTree>
    <p:extLst>
      <p:ext uri="{BB962C8B-B14F-4D97-AF65-F5344CB8AC3E}">
        <p14:creationId xmlns:p14="http://schemas.microsoft.com/office/powerpoint/2010/main" val="127589462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3474" y="4433431"/>
            <a:ext cx="3773477" cy="241200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33431"/>
            <a:ext cx="3773477" cy="241200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216716"/>
            <a:ext cx="3773477" cy="241200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3474" y="2216716"/>
            <a:ext cx="3773477" cy="2412000"/>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3773477" cy="2412000"/>
          </a:xfrm>
          <a:prstGeom prst="rect">
            <a:avLst/>
          </a:prstGeom>
        </p:spPr>
      </p:pic>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73477" y="0"/>
            <a:ext cx="3773477" cy="2412000"/>
          </a:xfrm>
          <a:prstGeom prst="rect">
            <a:avLst/>
          </a:prstGeom>
        </p:spPr>
      </p:pic>
      <p:sp>
        <p:nvSpPr>
          <p:cNvPr id="8" name="矩形 7"/>
          <p:cNvSpPr/>
          <p:nvPr/>
        </p:nvSpPr>
        <p:spPr>
          <a:xfrm>
            <a:off x="6222366" y="0"/>
            <a:ext cx="2921634" cy="338554"/>
          </a:xfrm>
          <a:prstGeom prst="rect">
            <a:avLst/>
          </a:prstGeom>
        </p:spPr>
        <p:txBody>
          <a:bodyPr wrap="none">
            <a:spAutoFit/>
          </a:bodyPr>
          <a:lstStyle/>
          <a:p>
            <a:r>
              <a:rPr lang="en-US" sz="1600" dirty="0"/>
              <a:t>Si25gausnerfcpol1_peakfit_cali.C</a:t>
            </a:r>
          </a:p>
        </p:txBody>
      </p:sp>
      <p:sp>
        <p:nvSpPr>
          <p:cNvPr id="9" name="文本框 8"/>
          <p:cNvSpPr txBox="1"/>
          <p:nvPr/>
        </p:nvSpPr>
        <p:spPr>
          <a:xfrm>
            <a:off x="8288381" y="342888"/>
            <a:ext cx="855619" cy="646331"/>
          </a:xfrm>
          <a:prstGeom prst="rect">
            <a:avLst/>
          </a:prstGeom>
          <a:noFill/>
        </p:spPr>
        <p:txBody>
          <a:bodyPr wrap="none" rtlCol="0">
            <a:spAutoFit/>
          </a:bodyPr>
          <a:lstStyle/>
          <a:p>
            <a:r>
              <a:rPr lang="en-US" dirty="0"/>
              <a:t>25</a:t>
            </a:r>
            <a:r>
              <a:rPr lang="en-US" altLang="zh-CN" dirty="0"/>
              <a:t>Si βγ</a:t>
            </a:r>
            <a:endParaRPr lang="en-US" dirty="0"/>
          </a:p>
          <a:p>
            <a:r>
              <a:rPr lang="en-US" dirty="0"/>
              <a:t>Free </a:t>
            </a:r>
            <a:r>
              <a:rPr lang="en-US" altLang="zh-CN" dirty="0"/>
              <a:t>τ</a:t>
            </a:r>
            <a:endParaRPr lang="en-US" dirty="0"/>
          </a:p>
        </p:txBody>
      </p:sp>
    </p:spTree>
    <p:extLst>
      <p:ext uri="{BB962C8B-B14F-4D97-AF65-F5344CB8AC3E}">
        <p14:creationId xmlns:p14="http://schemas.microsoft.com/office/powerpoint/2010/main" val="319497196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 y="-1"/>
            <a:ext cx="5012529" cy="3204000"/>
          </a:xfrm>
          <a:prstGeom prst="rect">
            <a:avLst/>
          </a:prstGeom>
        </p:spPr>
      </p:pic>
      <p:pic>
        <p:nvPicPr>
          <p:cNvPr id="2" name="图片 1"/>
          <p:cNvPicPr>
            <a:picLocks noChangeAspect="1"/>
          </p:cNvPicPr>
          <p:nvPr/>
        </p:nvPicPr>
        <p:blipFill rotWithShape="1">
          <a:blip r:embed="rId3"/>
          <a:srcRect r="8578"/>
          <a:stretch/>
        </p:blipFill>
        <p:spPr>
          <a:xfrm>
            <a:off x="4561444" y="0"/>
            <a:ext cx="4582556" cy="3204000"/>
          </a:xfrm>
          <a:prstGeom prst="rect">
            <a:avLst/>
          </a:prstGeom>
        </p:spPr>
      </p:pic>
      <p:pic>
        <p:nvPicPr>
          <p:cNvPr id="4" name="图片 3"/>
          <p:cNvPicPr>
            <a:picLocks noChangeAspect="1"/>
          </p:cNvPicPr>
          <p:nvPr/>
        </p:nvPicPr>
        <p:blipFill>
          <a:blip r:embed="rId4"/>
          <a:stretch>
            <a:fillRect/>
          </a:stretch>
        </p:blipFill>
        <p:spPr>
          <a:xfrm>
            <a:off x="1" y="3654000"/>
            <a:ext cx="5012530" cy="3204000"/>
          </a:xfrm>
          <a:prstGeom prst="rect">
            <a:avLst/>
          </a:prstGeom>
        </p:spPr>
      </p:pic>
      <p:pic>
        <p:nvPicPr>
          <p:cNvPr id="5" name="图片 4"/>
          <p:cNvPicPr>
            <a:picLocks noChangeAspect="1"/>
          </p:cNvPicPr>
          <p:nvPr/>
        </p:nvPicPr>
        <p:blipFill>
          <a:blip r:embed="rId5"/>
          <a:stretch>
            <a:fillRect/>
          </a:stretch>
        </p:blipFill>
        <p:spPr>
          <a:xfrm>
            <a:off x="4561444" y="3654000"/>
            <a:ext cx="4565979" cy="3204000"/>
          </a:xfrm>
          <a:prstGeom prst="rect">
            <a:avLst/>
          </a:prstGeom>
        </p:spPr>
      </p:pic>
      <p:sp>
        <p:nvSpPr>
          <p:cNvPr id="6" name="矩形 5"/>
          <p:cNvSpPr/>
          <p:nvPr/>
        </p:nvSpPr>
        <p:spPr>
          <a:xfrm>
            <a:off x="0" y="3203999"/>
            <a:ext cx="2921634" cy="338554"/>
          </a:xfrm>
          <a:prstGeom prst="rect">
            <a:avLst/>
          </a:prstGeom>
        </p:spPr>
        <p:txBody>
          <a:bodyPr wrap="none">
            <a:spAutoFit/>
          </a:bodyPr>
          <a:lstStyle/>
          <a:p>
            <a:r>
              <a:rPr lang="en-US" sz="1600" dirty="0"/>
              <a:t>Si25gausnerfcpol1_peakfit_cali.C</a:t>
            </a:r>
          </a:p>
        </p:txBody>
      </p:sp>
    </p:spTree>
    <p:extLst>
      <p:ext uri="{BB962C8B-B14F-4D97-AF65-F5344CB8AC3E}">
        <p14:creationId xmlns:p14="http://schemas.microsoft.com/office/powerpoint/2010/main" val="236981267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446000"/>
            <a:ext cx="3773477" cy="241200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3476" y="4446000"/>
            <a:ext cx="3773477" cy="241200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223000"/>
            <a:ext cx="3773477" cy="241200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3476" y="2223000"/>
            <a:ext cx="3773477" cy="2412000"/>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3773477" cy="2412000"/>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73476" y="0"/>
            <a:ext cx="3773477" cy="2412000"/>
          </a:xfrm>
          <a:prstGeom prst="rect">
            <a:avLst/>
          </a:prstGeom>
        </p:spPr>
      </p:pic>
      <p:sp>
        <p:nvSpPr>
          <p:cNvPr id="10" name="文本框 9"/>
          <p:cNvSpPr txBox="1"/>
          <p:nvPr/>
        </p:nvSpPr>
        <p:spPr>
          <a:xfrm>
            <a:off x="8288381" y="342888"/>
            <a:ext cx="855619" cy="646331"/>
          </a:xfrm>
          <a:prstGeom prst="rect">
            <a:avLst/>
          </a:prstGeom>
          <a:noFill/>
        </p:spPr>
        <p:txBody>
          <a:bodyPr wrap="none" rtlCol="0">
            <a:spAutoFit/>
          </a:bodyPr>
          <a:lstStyle/>
          <a:p>
            <a:r>
              <a:rPr lang="en-US" dirty="0"/>
              <a:t>25</a:t>
            </a:r>
            <a:r>
              <a:rPr lang="en-US" altLang="zh-CN" dirty="0"/>
              <a:t>Si βγ</a:t>
            </a:r>
            <a:endParaRPr lang="en-US" dirty="0"/>
          </a:p>
          <a:p>
            <a:r>
              <a:rPr lang="en-US" dirty="0"/>
              <a:t>Free </a:t>
            </a:r>
            <a:r>
              <a:rPr lang="en-US" altLang="zh-CN" dirty="0"/>
              <a:t>τ</a:t>
            </a:r>
            <a:endParaRPr lang="en-US" dirty="0"/>
          </a:p>
        </p:txBody>
      </p:sp>
      <p:sp>
        <p:nvSpPr>
          <p:cNvPr id="2" name="矩形 1"/>
          <p:cNvSpPr/>
          <p:nvPr/>
        </p:nvSpPr>
        <p:spPr>
          <a:xfrm>
            <a:off x="6133432" y="35111"/>
            <a:ext cx="3010568" cy="307777"/>
          </a:xfrm>
          <a:prstGeom prst="rect">
            <a:avLst/>
          </a:prstGeom>
        </p:spPr>
        <p:txBody>
          <a:bodyPr wrap="none">
            <a:spAutoFit/>
          </a:bodyPr>
          <a:lstStyle/>
          <a:p>
            <a:r>
              <a:rPr lang="en-US" sz="1400" dirty="0"/>
              <a:t>Si25gausnerfcpol1_peakfit_response.C</a:t>
            </a:r>
          </a:p>
        </p:txBody>
      </p:sp>
    </p:spTree>
    <p:extLst>
      <p:ext uri="{BB962C8B-B14F-4D97-AF65-F5344CB8AC3E}">
        <p14:creationId xmlns:p14="http://schemas.microsoft.com/office/powerpoint/2010/main" val="117712814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3477" y="4446000"/>
            <a:ext cx="3773476" cy="2412000"/>
          </a:xfrm>
          <a:prstGeom prst="rect">
            <a:avLst/>
          </a:prstGeom>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46000"/>
            <a:ext cx="3773476" cy="241200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3477" y="2223000"/>
            <a:ext cx="3773476" cy="241200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223000"/>
            <a:ext cx="3773476" cy="2412000"/>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0"/>
            <a:ext cx="3773476" cy="2412000"/>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73476" y="0"/>
            <a:ext cx="3773476" cy="2412000"/>
          </a:xfrm>
          <a:prstGeom prst="rect">
            <a:avLst/>
          </a:prstGeom>
        </p:spPr>
      </p:pic>
      <p:sp>
        <p:nvSpPr>
          <p:cNvPr id="14" name="文本框 13"/>
          <p:cNvSpPr txBox="1"/>
          <p:nvPr/>
        </p:nvSpPr>
        <p:spPr>
          <a:xfrm>
            <a:off x="8151421" y="313447"/>
            <a:ext cx="992579" cy="646331"/>
          </a:xfrm>
          <a:prstGeom prst="rect">
            <a:avLst/>
          </a:prstGeom>
          <a:noFill/>
        </p:spPr>
        <p:txBody>
          <a:bodyPr wrap="none" rtlCol="0">
            <a:spAutoFit/>
          </a:bodyPr>
          <a:lstStyle/>
          <a:p>
            <a:r>
              <a:rPr lang="en-US" dirty="0"/>
              <a:t>25</a:t>
            </a:r>
            <a:r>
              <a:rPr lang="en-US" altLang="zh-CN" dirty="0"/>
              <a:t>Si βγ</a:t>
            </a:r>
            <a:endParaRPr lang="en-US" dirty="0"/>
          </a:p>
          <a:p>
            <a:r>
              <a:rPr lang="en-US" dirty="0"/>
              <a:t>Fix </a:t>
            </a:r>
            <a:r>
              <a:rPr lang="en-US" altLang="zh-CN" dirty="0"/>
              <a:t>τ=0.7</a:t>
            </a:r>
            <a:endParaRPr lang="en-US" dirty="0"/>
          </a:p>
        </p:txBody>
      </p:sp>
      <p:sp>
        <p:nvSpPr>
          <p:cNvPr id="15" name="文本框 14"/>
          <p:cNvSpPr txBox="1"/>
          <p:nvPr/>
        </p:nvSpPr>
        <p:spPr>
          <a:xfrm>
            <a:off x="6944487" y="1206000"/>
            <a:ext cx="2199513" cy="1323439"/>
          </a:xfrm>
          <a:prstGeom prst="rect">
            <a:avLst/>
          </a:prstGeom>
          <a:noFill/>
        </p:spPr>
        <p:txBody>
          <a:bodyPr wrap="none" rtlCol="0">
            <a:spAutoFit/>
          </a:bodyPr>
          <a:lstStyle/>
          <a:p>
            <a:r>
              <a:rPr lang="en-US" sz="1600" dirty="0"/>
              <a:t>For low-energy peaks</a:t>
            </a:r>
          </a:p>
          <a:p>
            <a:r>
              <a:rPr lang="en-US" sz="1600" dirty="0"/>
              <a:t>Low-energy tail too high</a:t>
            </a:r>
          </a:p>
          <a:p>
            <a:endParaRPr lang="en-US" sz="1600" dirty="0"/>
          </a:p>
          <a:p>
            <a:r>
              <a:rPr lang="en-US" sz="1600" dirty="0"/>
              <a:t>For high-energy peaks</a:t>
            </a:r>
          </a:p>
          <a:p>
            <a:r>
              <a:rPr lang="en-US" sz="1600" dirty="0"/>
              <a:t>Low-energy tail too low</a:t>
            </a:r>
          </a:p>
        </p:txBody>
      </p:sp>
      <p:sp>
        <p:nvSpPr>
          <p:cNvPr id="16" name="矩形 15"/>
          <p:cNvSpPr/>
          <p:nvPr/>
        </p:nvSpPr>
        <p:spPr>
          <a:xfrm>
            <a:off x="6133432" y="35111"/>
            <a:ext cx="3010568" cy="307777"/>
          </a:xfrm>
          <a:prstGeom prst="rect">
            <a:avLst/>
          </a:prstGeom>
        </p:spPr>
        <p:txBody>
          <a:bodyPr wrap="none">
            <a:spAutoFit/>
          </a:bodyPr>
          <a:lstStyle/>
          <a:p>
            <a:r>
              <a:rPr lang="en-US" sz="1400" dirty="0"/>
              <a:t>Si25gausnerfcpol1_peakfit_response.C</a:t>
            </a:r>
          </a:p>
        </p:txBody>
      </p:sp>
    </p:spTree>
    <p:extLst>
      <p:ext uri="{BB962C8B-B14F-4D97-AF65-F5344CB8AC3E}">
        <p14:creationId xmlns:p14="http://schemas.microsoft.com/office/powerpoint/2010/main" val="186863318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012530" cy="32040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3204008"/>
            <a:ext cx="5012530" cy="3204000"/>
          </a:xfrm>
          <a:prstGeom prst="rect">
            <a:avLst/>
          </a:prstGeom>
        </p:spPr>
      </p:pic>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r="8866"/>
          <a:stretch/>
        </p:blipFill>
        <p:spPr>
          <a:xfrm>
            <a:off x="4554255" y="3204008"/>
            <a:ext cx="4568133" cy="3204000"/>
          </a:xfrm>
          <a:prstGeom prst="rect">
            <a:avLst/>
          </a:prstGeom>
        </p:spPr>
      </p:pic>
      <p:sp>
        <p:nvSpPr>
          <p:cNvPr id="10" name="矩形 9"/>
          <p:cNvSpPr/>
          <p:nvPr/>
        </p:nvSpPr>
        <p:spPr>
          <a:xfrm>
            <a:off x="0" y="6550223"/>
            <a:ext cx="3010568" cy="307777"/>
          </a:xfrm>
          <a:prstGeom prst="rect">
            <a:avLst/>
          </a:prstGeom>
        </p:spPr>
        <p:txBody>
          <a:bodyPr wrap="none">
            <a:spAutoFit/>
          </a:bodyPr>
          <a:lstStyle/>
          <a:p>
            <a:r>
              <a:rPr lang="en-US" sz="1400" dirty="0"/>
              <a:t>Si25gausnerfcpol1_peakfit_response.C</a:t>
            </a:r>
          </a:p>
        </p:txBody>
      </p:sp>
      <p:pic>
        <p:nvPicPr>
          <p:cNvPr id="3" name="图片 2"/>
          <p:cNvPicPr>
            <a:picLocks noChangeAspect="1"/>
          </p:cNvPicPr>
          <p:nvPr/>
        </p:nvPicPr>
        <p:blipFill rotWithShape="1">
          <a:blip r:embed="rId5">
            <a:extLst>
              <a:ext uri="{28A0092B-C50C-407E-A947-70E740481C1C}">
                <a14:useLocalDpi xmlns:a14="http://schemas.microsoft.com/office/drawing/2010/main" val="0"/>
              </a:ext>
            </a:extLst>
          </a:blip>
          <a:srcRect l="265" r="8460"/>
          <a:stretch/>
        </p:blipFill>
        <p:spPr>
          <a:xfrm>
            <a:off x="4568792" y="0"/>
            <a:ext cx="4575208" cy="3204000"/>
          </a:xfrm>
          <a:prstGeom prst="rect">
            <a:avLst/>
          </a:prstGeom>
        </p:spPr>
      </p:pic>
    </p:spTree>
    <p:extLst>
      <p:ext uri="{BB962C8B-B14F-4D97-AF65-F5344CB8AC3E}">
        <p14:creationId xmlns:p14="http://schemas.microsoft.com/office/powerpoint/2010/main" val="21428858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0" y="-2"/>
            <a:ext cx="5012530" cy="3204000"/>
          </a:xfrm>
          <a:prstGeom prst="rect">
            <a:avLst/>
          </a:prstGeom>
        </p:spPr>
      </p:pic>
      <p:pic>
        <p:nvPicPr>
          <p:cNvPr id="7" name="图片 6"/>
          <p:cNvPicPr>
            <a:picLocks noChangeAspect="1"/>
          </p:cNvPicPr>
          <p:nvPr/>
        </p:nvPicPr>
        <p:blipFill>
          <a:blip r:embed="rId3"/>
          <a:stretch>
            <a:fillRect/>
          </a:stretch>
        </p:blipFill>
        <p:spPr>
          <a:xfrm>
            <a:off x="4566859" y="3203998"/>
            <a:ext cx="4577141" cy="3204000"/>
          </a:xfrm>
          <a:prstGeom prst="rect">
            <a:avLst/>
          </a:prstGeom>
        </p:spPr>
      </p:pic>
      <p:pic>
        <p:nvPicPr>
          <p:cNvPr id="8" name="图片 7"/>
          <p:cNvPicPr>
            <a:picLocks noChangeAspect="1"/>
          </p:cNvPicPr>
          <p:nvPr/>
        </p:nvPicPr>
        <p:blipFill>
          <a:blip r:embed="rId4"/>
          <a:stretch>
            <a:fillRect/>
          </a:stretch>
        </p:blipFill>
        <p:spPr>
          <a:xfrm>
            <a:off x="-1210" y="3203998"/>
            <a:ext cx="4577137" cy="3204000"/>
          </a:xfrm>
          <a:prstGeom prst="rect">
            <a:avLst/>
          </a:prstGeom>
        </p:spPr>
      </p:pic>
      <p:sp>
        <p:nvSpPr>
          <p:cNvPr id="9" name="矩形 8"/>
          <p:cNvSpPr/>
          <p:nvPr/>
        </p:nvSpPr>
        <p:spPr>
          <a:xfrm>
            <a:off x="0" y="6550223"/>
            <a:ext cx="3010568" cy="307777"/>
          </a:xfrm>
          <a:prstGeom prst="rect">
            <a:avLst/>
          </a:prstGeom>
        </p:spPr>
        <p:txBody>
          <a:bodyPr wrap="none">
            <a:spAutoFit/>
          </a:bodyPr>
          <a:lstStyle/>
          <a:p>
            <a:r>
              <a:rPr lang="en-US" sz="1400" dirty="0"/>
              <a:t>Si25gausnerfcpol1_peakfit_response.C</a:t>
            </a:r>
          </a:p>
        </p:txBody>
      </p:sp>
      <p:pic>
        <p:nvPicPr>
          <p:cNvPr id="2" name="图片 1"/>
          <p:cNvPicPr>
            <a:picLocks noChangeAspect="1"/>
          </p:cNvPicPr>
          <p:nvPr/>
        </p:nvPicPr>
        <p:blipFill rotWithShape="1">
          <a:blip r:embed="rId5">
            <a:extLst>
              <a:ext uri="{28A0092B-C50C-407E-A947-70E740481C1C}">
                <a14:useLocalDpi xmlns:a14="http://schemas.microsoft.com/office/drawing/2010/main" val="0"/>
              </a:ext>
            </a:extLst>
          </a:blip>
          <a:srcRect r="8942"/>
          <a:stretch/>
        </p:blipFill>
        <p:spPr>
          <a:xfrm>
            <a:off x="4550933" y="-2"/>
            <a:ext cx="4564281" cy="3204000"/>
          </a:xfrm>
          <a:prstGeom prst="rect">
            <a:avLst/>
          </a:prstGeom>
        </p:spPr>
      </p:pic>
    </p:spTree>
    <p:extLst>
      <p:ext uri="{BB962C8B-B14F-4D97-AF65-F5344CB8AC3E}">
        <p14:creationId xmlns:p14="http://schemas.microsoft.com/office/powerpoint/2010/main" val="35329573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5165558"/>
          </a:xfrm>
          <a:prstGeom prst="rect">
            <a:avLst/>
          </a:prstGeom>
        </p:spPr>
      </p:pic>
      <p:sp>
        <p:nvSpPr>
          <p:cNvPr id="3" name="文本框 2"/>
          <p:cNvSpPr txBox="1"/>
          <p:nvPr/>
        </p:nvSpPr>
        <p:spPr>
          <a:xfrm>
            <a:off x="8095445" y="1389966"/>
            <a:ext cx="652743" cy="369332"/>
          </a:xfrm>
          <a:prstGeom prst="rect">
            <a:avLst/>
          </a:prstGeom>
          <a:noFill/>
        </p:spPr>
        <p:txBody>
          <a:bodyPr wrap="none" rtlCol="0">
            <a:spAutoFit/>
          </a:bodyPr>
          <a:lstStyle/>
          <a:p>
            <a:r>
              <a:rPr lang="en-US" dirty="0"/>
              <a:t>7803</a:t>
            </a:r>
          </a:p>
        </p:txBody>
      </p:sp>
      <p:sp>
        <p:nvSpPr>
          <p:cNvPr id="4" name="文本框 3"/>
          <p:cNvSpPr txBox="1"/>
          <p:nvPr/>
        </p:nvSpPr>
        <p:spPr>
          <a:xfrm>
            <a:off x="7455712" y="711056"/>
            <a:ext cx="402674" cy="369332"/>
          </a:xfrm>
          <a:prstGeom prst="rect">
            <a:avLst/>
          </a:prstGeom>
          <a:noFill/>
        </p:spPr>
        <p:txBody>
          <a:bodyPr wrap="none" rtlCol="0">
            <a:spAutoFit/>
          </a:bodyPr>
          <a:lstStyle/>
          <a:p>
            <a:r>
              <a:rPr lang="en-US" dirty="0"/>
              <a:t>SE</a:t>
            </a:r>
          </a:p>
        </p:txBody>
      </p:sp>
      <p:sp>
        <p:nvSpPr>
          <p:cNvPr id="5" name="文本框 4"/>
          <p:cNvSpPr txBox="1"/>
          <p:nvPr/>
        </p:nvSpPr>
        <p:spPr>
          <a:xfrm>
            <a:off x="6779841" y="1906353"/>
            <a:ext cx="402674" cy="369332"/>
          </a:xfrm>
          <a:prstGeom prst="rect">
            <a:avLst/>
          </a:prstGeom>
          <a:noFill/>
        </p:spPr>
        <p:txBody>
          <a:bodyPr wrap="none" rtlCol="0">
            <a:spAutoFit/>
          </a:bodyPr>
          <a:lstStyle/>
          <a:p>
            <a:r>
              <a:rPr lang="en-US" dirty="0"/>
              <a:t>SE</a:t>
            </a:r>
          </a:p>
        </p:txBody>
      </p:sp>
      <p:sp>
        <p:nvSpPr>
          <p:cNvPr id="6" name="文本框 5"/>
          <p:cNvSpPr txBox="1"/>
          <p:nvPr/>
        </p:nvSpPr>
        <p:spPr>
          <a:xfrm>
            <a:off x="5564173" y="1895499"/>
            <a:ext cx="402674" cy="369332"/>
          </a:xfrm>
          <a:prstGeom prst="rect">
            <a:avLst/>
          </a:prstGeom>
          <a:noFill/>
        </p:spPr>
        <p:txBody>
          <a:bodyPr wrap="none" rtlCol="0">
            <a:spAutoFit/>
          </a:bodyPr>
          <a:lstStyle/>
          <a:p>
            <a:r>
              <a:rPr lang="en-US" dirty="0"/>
              <a:t>SE</a:t>
            </a:r>
          </a:p>
        </p:txBody>
      </p:sp>
      <p:sp>
        <p:nvSpPr>
          <p:cNvPr id="7" name="文本框 6"/>
          <p:cNvSpPr txBox="1"/>
          <p:nvPr/>
        </p:nvSpPr>
        <p:spPr>
          <a:xfrm>
            <a:off x="6652435" y="2223373"/>
            <a:ext cx="439544" cy="369332"/>
          </a:xfrm>
          <a:prstGeom prst="rect">
            <a:avLst/>
          </a:prstGeom>
          <a:noFill/>
        </p:spPr>
        <p:txBody>
          <a:bodyPr wrap="none" rtlCol="0">
            <a:spAutoFit/>
          </a:bodyPr>
          <a:lstStyle/>
          <a:p>
            <a:r>
              <a:rPr lang="en-US" dirty="0"/>
              <a:t>DE</a:t>
            </a:r>
          </a:p>
        </p:txBody>
      </p:sp>
      <p:sp>
        <p:nvSpPr>
          <p:cNvPr id="8" name="文本框 7"/>
          <p:cNvSpPr txBox="1"/>
          <p:nvPr/>
        </p:nvSpPr>
        <p:spPr>
          <a:xfrm>
            <a:off x="4808308" y="2287026"/>
            <a:ext cx="439544" cy="369332"/>
          </a:xfrm>
          <a:prstGeom prst="rect">
            <a:avLst/>
          </a:prstGeom>
          <a:noFill/>
        </p:spPr>
        <p:txBody>
          <a:bodyPr wrap="none" rtlCol="0">
            <a:spAutoFit/>
          </a:bodyPr>
          <a:lstStyle/>
          <a:p>
            <a:r>
              <a:rPr lang="en-US" dirty="0"/>
              <a:t>DE</a:t>
            </a:r>
          </a:p>
        </p:txBody>
      </p:sp>
      <p:sp>
        <p:nvSpPr>
          <p:cNvPr id="9" name="文本框 8"/>
          <p:cNvSpPr txBox="1"/>
          <p:nvPr/>
        </p:nvSpPr>
        <p:spPr>
          <a:xfrm>
            <a:off x="4951564" y="2566549"/>
            <a:ext cx="402674" cy="369332"/>
          </a:xfrm>
          <a:prstGeom prst="rect">
            <a:avLst/>
          </a:prstGeom>
          <a:noFill/>
        </p:spPr>
        <p:txBody>
          <a:bodyPr wrap="none" rtlCol="0">
            <a:spAutoFit/>
          </a:bodyPr>
          <a:lstStyle/>
          <a:p>
            <a:r>
              <a:rPr lang="en-US" dirty="0"/>
              <a:t>SE</a:t>
            </a:r>
          </a:p>
        </p:txBody>
      </p:sp>
      <p:sp>
        <p:nvSpPr>
          <p:cNvPr id="10" name="文本框 9"/>
          <p:cNvSpPr txBox="1"/>
          <p:nvPr/>
        </p:nvSpPr>
        <p:spPr>
          <a:xfrm>
            <a:off x="5562565" y="1024502"/>
            <a:ext cx="652743" cy="369332"/>
          </a:xfrm>
          <a:prstGeom prst="rect">
            <a:avLst/>
          </a:prstGeom>
          <a:noFill/>
        </p:spPr>
        <p:txBody>
          <a:bodyPr wrap="none" rtlCol="0">
            <a:spAutoFit/>
          </a:bodyPr>
          <a:lstStyle/>
          <a:p>
            <a:r>
              <a:rPr lang="en-US" dirty="0"/>
              <a:t>6122</a:t>
            </a:r>
          </a:p>
        </p:txBody>
      </p:sp>
      <p:cxnSp>
        <p:nvCxnSpPr>
          <p:cNvPr id="11" name="直接箭头连接符 10"/>
          <p:cNvCxnSpPr/>
          <p:nvPr/>
        </p:nvCxnSpPr>
        <p:spPr>
          <a:xfrm>
            <a:off x="5897161" y="1343985"/>
            <a:ext cx="0" cy="12487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7194210" y="1906353"/>
            <a:ext cx="0" cy="8448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7735986" y="693408"/>
            <a:ext cx="0" cy="16040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889774" y="1571761"/>
            <a:ext cx="652743" cy="369332"/>
          </a:xfrm>
          <a:prstGeom prst="rect">
            <a:avLst/>
          </a:prstGeom>
          <a:noFill/>
        </p:spPr>
        <p:txBody>
          <a:bodyPr wrap="none" rtlCol="0">
            <a:spAutoFit/>
          </a:bodyPr>
          <a:lstStyle/>
          <a:p>
            <a:r>
              <a:rPr lang="en-US" dirty="0"/>
              <a:t>6985</a:t>
            </a:r>
          </a:p>
        </p:txBody>
      </p:sp>
      <p:sp>
        <p:nvSpPr>
          <p:cNvPr id="15" name="文本框 14"/>
          <p:cNvSpPr txBox="1"/>
          <p:nvPr/>
        </p:nvSpPr>
        <p:spPr>
          <a:xfrm>
            <a:off x="7182515" y="416549"/>
            <a:ext cx="1236236" cy="369332"/>
          </a:xfrm>
          <a:prstGeom prst="rect">
            <a:avLst/>
          </a:prstGeom>
          <a:noFill/>
        </p:spPr>
        <p:txBody>
          <a:bodyPr wrap="none" rtlCol="0">
            <a:spAutoFit/>
          </a:bodyPr>
          <a:lstStyle/>
          <a:p>
            <a:r>
              <a:rPr lang="en-US" dirty="0"/>
              <a:t>7335+7351</a:t>
            </a:r>
          </a:p>
        </p:txBody>
      </p:sp>
      <p:sp>
        <p:nvSpPr>
          <p:cNvPr id="16" name="文本框 15"/>
          <p:cNvSpPr txBox="1"/>
          <p:nvPr/>
        </p:nvSpPr>
        <p:spPr>
          <a:xfrm>
            <a:off x="6249761" y="2935881"/>
            <a:ext cx="402674" cy="369332"/>
          </a:xfrm>
          <a:prstGeom prst="rect">
            <a:avLst/>
          </a:prstGeom>
          <a:noFill/>
        </p:spPr>
        <p:txBody>
          <a:bodyPr wrap="none" rtlCol="0">
            <a:spAutoFit/>
          </a:bodyPr>
          <a:lstStyle/>
          <a:p>
            <a:r>
              <a:rPr lang="en-US" dirty="0"/>
              <a:t>SE</a:t>
            </a:r>
          </a:p>
        </p:txBody>
      </p:sp>
      <p:sp>
        <p:nvSpPr>
          <p:cNvPr id="17" name="文本框 16"/>
          <p:cNvSpPr txBox="1"/>
          <p:nvPr/>
        </p:nvSpPr>
        <p:spPr>
          <a:xfrm>
            <a:off x="5966847" y="2997260"/>
            <a:ext cx="439544" cy="369332"/>
          </a:xfrm>
          <a:prstGeom prst="rect">
            <a:avLst/>
          </a:prstGeom>
          <a:noFill/>
        </p:spPr>
        <p:txBody>
          <a:bodyPr wrap="none" rtlCol="0">
            <a:spAutoFit/>
          </a:bodyPr>
          <a:lstStyle/>
          <a:p>
            <a:r>
              <a:rPr lang="en-US" dirty="0"/>
              <a:t>DE</a:t>
            </a:r>
          </a:p>
        </p:txBody>
      </p:sp>
      <p:cxnSp>
        <p:nvCxnSpPr>
          <p:cNvPr id="18" name="直接箭头连接符 17"/>
          <p:cNvCxnSpPr/>
          <p:nvPr/>
        </p:nvCxnSpPr>
        <p:spPr>
          <a:xfrm>
            <a:off x="6605353" y="1726136"/>
            <a:ext cx="0" cy="15784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6272852" y="1105518"/>
            <a:ext cx="652743" cy="646331"/>
          </a:xfrm>
          <a:prstGeom prst="rect">
            <a:avLst/>
          </a:prstGeom>
          <a:noFill/>
        </p:spPr>
        <p:txBody>
          <a:bodyPr wrap="none" rtlCol="0">
            <a:spAutoFit/>
          </a:bodyPr>
          <a:lstStyle/>
          <a:p>
            <a:r>
              <a:rPr lang="en-US" dirty="0"/>
              <a:t>6575</a:t>
            </a:r>
          </a:p>
          <a:p>
            <a:r>
              <a:rPr lang="en-US" dirty="0"/>
              <a:t>6534</a:t>
            </a:r>
          </a:p>
        </p:txBody>
      </p:sp>
      <p:sp>
        <p:nvSpPr>
          <p:cNvPr id="23" name="文本框 22"/>
          <p:cNvSpPr txBox="1"/>
          <p:nvPr/>
        </p:nvSpPr>
        <p:spPr>
          <a:xfrm>
            <a:off x="730563" y="416549"/>
            <a:ext cx="652743" cy="369332"/>
          </a:xfrm>
          <a:prstGeom prst="rect">
            <a:avLst/>
          </a:prstGeom>
          <a:noFill/>
        </p:spPr>
        <p:txBody>
          <a:bodyPr wrap="none" rtlCol="0">
            <a:spAutoFit/>
          </a:bodyPr>
          <a:lstStyle/>
          <a:p>
            <a:r>
              <a:rPr lang="en-US" dirty="0"/>
              <a:t>2905</a:t>
            </a:r>
          </a:p>
        </p:txBody>
      </p:sp>
    </p:spTree>
    <p:extLst>
      <p:ext uri="{BB962C8B-B14F-4D97-AF65-F5344CB8AC3E}">
        <p14:creationId xmlns:p14="http://schemas.microsoft.com/office/powerpoint/2010/main" val="108681939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5235894"/>
          </a:xfrm>
          <a:prstGeom prst="rect">
            <a:avLst/>
          </a:prstGeom>
        </p:spPr>
      </p:pic>
      <p:sp>
        <p:nvSpPr>
          <p:cNvPr id="3" name="文本框 2"/>
          <p:cNvSpPr txBox="1"/>
          <p:nvPr/>
        </p:nvSpPr>
        <p:spPr>
          <a:xfrm>
            <a:off x="8190790" y="0"/>
            <a:ext cx="953210" cy="646331"/>
          </a:xfrm>
          <a:prstGeom prst="rect">
            <a:avLst/>
          </a:prstGeom>
          <a:noFill/>
        </p:spPr>
        <p:txBody>
          <a:bodyPr wrap="none" rtlCol="0">
            <a:spAutoFit/>
          </a:bodyPr>
          <a:lstStyle/>
          <a:p>
            <a:r>
              <a:rPr lang="en-US" dirty="0"/>
              <a:t>23</a:t>
            </a:r>
            <a:r>
              <a:rPr lang="en-US" altLang="zh-CN" dirty="0"/>
              <a:t>Al</a:t>
            </a:r>
          </a:p>
          <a:p>
            <a:r>
              <a:rPr lang="en-US" altLang="zh-CN" dirty="0" err="1"/>
              <a:t>ungated</a:t>
            </a:r>
            <a:endParaRPr lang="en-US" dirty="0"/>
          </a:p>
        </p:txBody>
      </p:sp>
      <p:sp>
        <p:nvSpPr>
          <p:cNvPr id="4" name="文本框 3"/>
          <p:cNvSpPr txBox="1"/>
          <p:nvPr/>
        </p:nvSpPr>
        <p:spPr>
          <a:xfrm>
            <a:off x="3420754" y="3024786"/>
            <a:ext cx="652743" cy="369332"/>
          </a:xfrm>
          <a:prstGeom prst="rect">
            <a:avLst/>
          </a:prstGeom>
          <a:noFill/>
        </p:spPr>
        <p:txBody>
          <a:bodyPr wrap="none" rtlCol="0">
            <a:spAutoFit/>
          </a:bodyPr>
          <a:lstStyle/>
          <a:p>
            <a:r>
              <a:rPr lang="en-US" dirty="0"/>
              <a:t>2905</a:t>
            </a:r>
          </a:p>
        </p:txBody>
      </p:sp>
      <p:sp>
        <p:nvSpPr>
          <p:cNvPr id="5" name="文本框 4"/>
          <p:cNvSpPr txBox="1"/>
          <p:nvPr/>
        </p:nvSpPr>
        <p:spPr>
          <a:xfrm>
            <a:off x="8234801" y="3028773"/>
            <a:ext cx="652743" cy="369332"/>
          </a:xfrm>
          <a:prstGeom prst="rect">
            <a:avLst/>
          </a:prstGeom>
          <a:noFill/>
        </p:spPr>
        <p:txBody>
          <a:bodyPr wrap="none" rtlCol="0">
            <a:spAutoFit/>
          </a:bodyPr>
          <a:lstStyle/>
          <a:p>
            <a:r>
              <a:rPr lang="en-US" dirty="0"/>
              <a:t>7803</a:t>
            </a:r>
          </a:p>
        </p:txBody>
      </p:sp>
      <p:sp>
        <p:nvSpPr>
          <p:cNvPr id="6" name="文本框 5"/>
          <p:cNvSpPr txBox="1"/>
          <p:nvPr/>
        </p:nvSpPr>
        <p:spPr>
          <a:xfrm>
            <a:off x="7851513" y="2843410"/>
            <a:ext cx="402674" cy="369332"/>
          </a:xfrm>
          <a:prstGeom prst="rect">
            <a:avLst/>
          </a:prstGeom>
          <a:noFill/>
        </p:spPr>
        <p:txBody>
          <a:bodyPr wrap="none" rtlCol="0">
            <a:spAutoFit/>
          </a:bodyPr>
          <a:lstStyle/>
          <a:p>
            <a:r>
              <a:rPr lang="en-US" dirty="0"/>
              <a:t>SE</a:t>
            </a:r>
          </a:p>
        </p:txBody>
      </p:sp>
      <p:sp>
        <p:nvSpPr>
          <p:cNvPr id="7" name="文本框 6"/>
          <p:cNvSpPr txBox="1"/>
          <p:nvPr/>
        </p:nvSpPr>
        <p:spPr>
          <a:xfrm>
            <a:off x="7417141" y="3238382"/>
            <a:ext cx="402674" cy="369332"/>
          </a:xfrm>
          <a:prstGeom prst="rect">
            <a:avLst/>
          </a:prstGeom>
          <a:noFill/>
        </p:spPr>
        <p:txBody>
          <a:bodyPr wrap="none" rtlCol="0">
            <a:spAutoFit/>
          </a:bodyPr>
          <a:lstStyle/>
          <a:p>
            <a:r>
              <a:rPr lang="en-US" dirty="0"/>
              <a:t>SE</a:t>
            </a:r>
          </a:p>
        </p:txBody>
      </p:sp>
      <p:sp>
        <p:nvSpPr>
          <p:cNvPr id="8" name="文本框 7"/>
          <p:cNvSpPr txBox="1"/>
          <p:nvPr/>
        </p:nvSpPr>
        <p:spPr>
          <a:xfrm>
            <a:off x="6557477" y="3261605"/>
            <a:ext cx="402674" cy="369332"/>
          </a:xfrm>
          <a:prstGeom prst="rect">
            <a:avLst/>
          </a:prstGeom>
          <a:noFill/>
        </p:spPr>
        <p:txBody>
          <a:bodyPr wrap="none" rtlCol="0">
            <a:spAutoFit/>
          </a:bodyPr>
          <a:lstStyle/>
          <a:p>
            <a:r>
              <a:rPr lang="en-US" dirty="0"/>
              <a:t>SE</a:t>
            </a:r>
          </a:p>
        </p:txBody>
      </p:sp>
      <p:sp>
        <p:nvSpPr>
          <p:cNvPr id="9" name="文本框 8"/>
          <p:cNvSpPr txBox="1"/>
          <p:nvPr/>
        </p:nvSpPr>
        <p:spPr>
          <a:xfrm>
            <a:off x="7289735" y="3555402"/>
            <a:ext cx="439544" cy="369332"/>
          </a:xfrm>
          <a:prstGeom prst="rect">
            <a:avLst/>
          </a:prstGeom>
          <a:noFill/>
        </p:spPr>
        <p:txBody>
          <a:bodyPr wrap="none" rtlCol="0">
            <a:spAutoFit/>
          </a:bodyPr>
          <a:lstStyle/>
          <a:p>
            <a:r>
              <a:rPr lang="en-US" dirty="0"/>
              <a:t>DE</a:t>
            </a:r>
          </a:p>
        </p:txBody>
      </p:sp>
      <p:sp>
        <p:nvSpPr>
          <p:cNvPr id="10" name="文本框 9"/>
          <p:cNvSpPr txBox="1"/>
          <p:nvPr/>
        </p:nvSpPr>
        <p:spPr>
          <a:xfrm>
            <a:off x="6097563" y="3394118"/>
            <a:ext cx="439544" cy="369332"/>
          </a:xfrm>
          <a:prstGeom prst="rect">
            <a:avLst/>
          </a:prstGeom>
          <a:noFill/>
        </p:spPr>
        <p:txBody>
          <a:bodyPr wrap="none" rtlCol="0">
            <a:spAutoFit/>
          </a:bodyPr>
          <a:lstStyle/>
          <a:p>
            <a:r>
              <a:rPr lang="en-US" dirty="0"/>
              <a:t>DE</a:t>
            </a:r>
          </a:p>
        </p:txBody>
      </p:sp>
      <p:sp>
        <p:nvSpPr>
          <p:cNvPr id="11" name="文本框 10"/>
          <p:cNvSpPr txBox="1"/>
          <p:nvPr/>
        </p:nvSpPr>
        <p:spPr>
          <a:xfrm>
            <a:off x="6240819" y="3739901"/>
            <a:ext cx="402674" cy="369332"/>
          </a:xfrm>
          <a:prstGeom prst="rect">
            <a:avLst/>
          </a:prstGeom>
          <a:noFill/>
        </p:spPr>
        <p:txBody>
          <a:bodyPr wrap="none" rtlCol="0">
            <a:spAutoFit/>
          </a:bodyPr>
          <a:lstStyle/>
          <a:p>
            <a:r>
              <a:rPr lang="en-US" dirty="0"/>
              <a:t>SE</a:t>
            </a:r>
          </a:p>
        </p:txBody>
      </p:sp>
      <p:sp>
        <p:nvSpPr>
          <p:cNvPr id="12" name="文本框 11"/>
          <p:cNvSpPr txBox="1"/>
          <p:nvPr/>
        </p:nvSpPr>
        <p:spPr>
          <a:xfrm>
            <a:off x="6537107" y="2369039"/>
            <a:ext cx="652743" cy="369332"/>
          </a:xfrm>
          <a:prstGeom prst="rect">
            <a:avLst/>
          </a:prstGeom>
          <a:noFill/>
        </p:spPr>
        <p:txBody>
          <a:bodyPr wrap="none" rtlCol="0">
            <a:spAutoFit/>
          </a:bodyPr>
          <a:lstStyle/>
          <a:p>
            <a:r>
              <a:rPr lang="en-US" dirty="0"/>
              <a:t>6122</a:t>
            </a:r>
          </a:p>
        </p:txBody>
      </p:sp>
      <p:cxnSp>
        <p:nvCxnSpPr>
          <p:cNvPr id="14" name="直接箭头连接符 13"/>
          <p:cNvCxnSpPr/>
          <p:nvPr/>
        </p:nvCxnSpPr>
        <p:spPr>
          <a:xfrm>
            <a:off x="6871334" y="2738371"/>
            <a:ext cx="0" cy="10250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7735987" y="2725842"/>
            <a:ext cx="0" cy="10250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8080543" y="2146852"/>
            <a:ext cx="0" cy="16040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349858" y="2330871"/>
            <a:ext cx="652743" cy="369332"/>
          </a:xfrm>
          <a:prstGeom prst="rect">
            <a:avLst/>
          </a:prstGeom>
          <a:noFill/>
        </p:spPr>
        <p:txBody>
          <a:bodyPr wrap="none" rtlCol="0">
            <a:spAutoFit/>
          </a:bodyPr>
          <a:lstStyle/>
          <a:p>
            <a:r>
              <a:rPr lang="en-US" dirty="0"/>
              <a:t>6985</a:t>
            </a:r>
          </a:p>
        </p:txBody>
      </p:sp>
      <p:sp>
        <p:nvSpPr>
          <p:cNvPr id="19" name="文本框 18"/>
          <p:cNvSpPr txBox="1"/>
          <p:nvPr/>
        </p:nvSpPr>
        <p:spPr>
          <a:xfrm>
            <a:off x="7509507" y="1790317"/>
            <a:ext cx="1236236" cy="369332"/>
          </a:xfrm>
          <a:prstGeom prst="rect">
            <a:avLst/>
          </a:prstGeom>
          <a:noFill/>
        </p:spPr>
        <p:txBody>
          <a:bodyPr wrap="none" rtlCol="0">
            <a:spAutoFit/>
          </a:bodyPr>
          <a:lstStyle/>
          <a:p>
            <a:r>
              <a:rPr lang="en-US" dirty="0"/>
              <a:t>7335+7351</a:t>
            </a:r>
          </a:p>
        </p:txBody>
      </p:sp>
    </p:spTree>
    <p:extLst>
      <p:ext uri="{BB962C8B-B14F-4D97-AF65-F5344CB8AC3E}">
        <p14:creationId xmlns:p14="http://schemas.microsoft.com/office/powerpoint/2010/main" val="287273222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5264239"/>
          </a:xfrm>
          <a:prstGeom prst="rect">
            <a:avLst/>
          </a:prstGeom>
        </p:spPr>
      </p:pic>
      <p:sp>
        <p:nvSpPr>
          <p:cNvPr id="3" name="文本框 2"/>
          <p:cNvSpPr txBox="1"/>
          <p:nvPr/>
        </p:nvSpPr>
        <p:spPr>
          <a:xfrm>
            <a:off x="1020417" y="172278"/>
            <a:ext cx="535724" cy="369332"/>
          </a:xfrm>
          <a:prstGeom prst="rect">
            <a:avLst/>
          </a:prstGeom>
          <a:noFill/>
        </p:spPr>
        <p:txBody>
          <a:bodyPr wrap="none" rtlCol="0">
            <a:spAutoFit/>
          </a:bodyPr>
          <a:lstStyle/>
          <a:p>
            <a:r>
              <a:rPr lang="en-US" dirty="0"/>
              <a:t>451</a:t>
            </a:r>
          </a:p>
        </p:txBody>
      </p:sp>
      <p:sp>
        <p:nvSpPr>
          <p:cNvPr id="4" name="文本框 3"/>
          <p:cNvSpPr txBox="1"/>
          <p:nvPr/>
        </p:nvSpPr>
        <p:spPr>
          <a:xfrm>
            <a:off x="1967947" y="788504"/>
            <a:ext cx="652743" cy="369332"/>
          </a:xfrm>
          <a:prstGeom prst="rect">
            <a:avLst/>
          </a:prstGeom>
          <a:noFill/>
        </p:spPr>
        <p:txBody>
          <a:bodyPr wrap="none" rtlCol="0">
            <a:spAutoFit/>
          </a:bodyPr>
          <a:lstStyle/>
          <a:p>
            <a:r>
              <a:rPr lang="en-US" dirty="0"/>
              <a:t>1461</a:t>
            </a:r>
          </a:p>
        </p:txBody>
      </p:sp>
      <p:sp>
        <p:nvSpPr>
          <p:cNvPr id="5" name="文本框 4"/>
          <p:cNvSpPr txBox="1"/>
          <p:nvPr/>
        </p:nvSpPr>
        <p:spPr>
          <a:xfrm>
            <a:off x="2067339" y="3856382"/>
            <a:ext cx="652743" cy="369332"/>
          </a:xfrm>
          <a:prstGeom prst="rect">
            <a:avLst/>
          </a:prstGeom>
          <a:noFill/>
        </p:spPr>
        <p:txBody>
          <a:bodyPr wrap="none" rtlCol="0">
            <a:spAutoFit/>
          </a:bodyPr>
          <a:lstStyle/>
          <a:p>
            <a:r>
              <a:rPr lang="en-US" dirty="0"/>
              <a:t>1600</a:t>
            </a:r>
          </a:p>
        </p:txBody>
      </p:sp>
      <p:sp>
        <p:nvSpPr>
          <p:cNvPr id="6" name="文本框 5"/>
          <p:cNvSpPr txBox="1"/>
          <p:nvPr/>
        </p:nvSpPr>
        <p:spPr>
          <a:xfrm>
            <a:off x="3107635" y="3487050"/>
            <a:ext cx="652743" cy="369332"/>
          </a:xfrm>
          <a:prstGeom prst="rect">
            <a:avLst/>
          </a:prstGeom>
          <a:noFill/>
        </p:spPr>
        <p:txBody>
          <a:bodyPr wrap="none" rtlCol="0">
            <a:spAutoFit/>
          </a:bodyPr>
          <a:lstStyle/>
          <a:p>
            <a:r>
              <a:rPr lang="en-US" dirty="0"/>
              <a:t>2615</a:t>
            </a:r>
          </a:p>
        </p:txBody>
      </p:sp>
      <p:sp>
        <p:nvSpPr>
          <p:cNvPr id="7" name="文本框 6"/>
          <p:cNvSpPr txBox="1"/>
          <p:nvPr/>
        </p:nvSpPr>
        <p:spPr>
          <a:xfrm>
            <a:off x="3434006" y="4190978"/>
            <a:ext cx="652743" cy="369332"/>
          </a:xfrm>
          <a:prstGeom prst="rect">
            <a:avLst/>
          </a:prstGeom>
          <a:noFill/>
        </p:spPr>
        <p:txBody>
          <a:bodyPr wrap="none" rtlCol="0">
            <a:spAutoFit/>
          </a:bodyPr>
          <a:lstStyle/>
          <a:p>
            <a:r>
              <a:rPr lang="en-US" dirty="0"/>
              <a:t>2905</a:t>
            </a:r>
          </a:p>
        </p:txBody>
      </p:sp>
      <p:sp>
        <p:nvSpPr>
          <p:cNvPr id="8" name="文本框 7"/>
          <p:cNvSpPr txBox="1"/>
          <p:nvPr/>
        </p:nvSpPr>
        <p:spPr>
          <a:xfrm>
            <a:off x="8145154" y="4225714"/>
            <a:ext cx="652743" cy="369332"/>
          </a:xfrm>
          <a:prstGeom prst="rect">
            <a:avLst/>
          </a:prstGeom>
          <a:noFill/>
        </p:spPr>
        <p:txBody>
          <a:bodyPr wrap="none" rtlCol="0">
            <a:spAutoFit/>
          </a:bodyPr>
          <a:lstStyle/>
          <a:p>
            <a:r>
              <a:rPr lang="en-US" dirty="0"/>
              <a:t>7803</a:t>
            </a:r>
          </a:p>
        </p:txBody>
      </p:sp>
      <p:sp>
        <p:nvSpPr>
          <p:cNvPr id="9" name="文本框 8"/>
          <p:cNvSpPr txBox="1"/>
          <p:nvPr/>
        </p:nvSpPr>
        <p:spPr>
          <a:xfrm>
            <a:off x="8190790" y="0"/>
            <a:ext cx="953210" cy="646331"/>
          </a:xfrm>
          <a:prstGeom prst="rect">
            <a:avLst/>
          </a:prstGeom>
          <a:noFill/>
        </p:spPr>
        <p:txBody>
          <a:bodyPr wrap="none" rtlCol="0">
            <a:spAutoFit/>
          </a:bodyPr>
          <a:lstStyle/>
          <a:p>
            <a:r>
              <a:rPr lang="en-US" dirty="0"/>
              <a:t>23</a:t>
            </a:r>
            <a:r>
              <a:rPr lang="en-US" altLang="zh-CN" dirty="0"/>
              <a:t>Al</a:t>
            </a:r>
          </a:p>
          <a:p>
            <a:r>
              <a:rPr lang="en-US" altLang="zh-CN" dirty="0" err="1"/>
              <a:t>ungated</a:t>
            </a:r>
            <a:endParaRPr lang="en-US" dirty="0"/>
          </a:p>
        </p:txBody>
      </p:sp>
    </p:spTree>
    <p:extLst>
      <p:ext uri="{BB962C8B-B14F-4D97-AF65-F5344CB8AC3E}">
        <p14:creationId xmlns:p14="http://schemas.microsoft.com/office/powerpoint/2010/main" val="2286562911"/>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836024" y="-1"/>
            <a:ext cx="3307976" cy="923330"/>
          </a:xfrm>
          <a:prstGeom prst="rect">
            <a:avLst/>
          </a:prstGeom>
          <a:noFill/>
        </p:spPr>
        <p:txBody>
          <a:bodyPr wrap="square" rtlCol="0">
            <a:spAutoFit/>
          </a:bodyPr>
          <a:lstStyle/>
          <a:p>
            <a:r>
              <a:rPr lang="en-US" dirty="0"/>
              <a:t>In order to fit correctly, the spectrum for low-statistics peaks have to </a:t>
            </a:r>
            <a:r>
              <a:rPr lang="en-US" dirty="0" err="1"/>
              <a:t>rebin</a:t>
            </a:r>
            <a:r>
              <a:rPr lang="en-US" dirty="0"/>
              <a:t>.</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97947"/>
            <a:ext cx="5110561" cy="3266661"/>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2520"/>
            <a:ext cx="5110561" cy="3266661"/>
          </a:xfrm>
          <a:prstGeom prst="rect">
            <a:avLst/>
          </a:prstGeom>
        </p:spPr>
      </p:pic>
    </p:spTree>
    <p:extLst>
      <p:ext uri="{BB962C8B-B14F-4D97-AF65-F5344CB8AC3E}">
        <p14:creationId xmlns:p14="http://schemas.microsoft.com/office/powerpoint/2010/main" val="24590680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447800" y="179189"/>
            <a:ext cx="6324600" cy="1894086"/>
          </a:xfrm>
          <a:prstGeom prst="rect">
            <a:avLst/>
          </a:prstGeom>
        </p:spPr>
      </p:pic>
      <p:sp>
        <p:nvSpPr>
          <p:cNvPr id="4" name="矩形 3"/>
          <p:cNvSpPr/>
          <p:nvPr/>
        </p:nvSpPr>
        <p:spPr>
          <a:xfrm>
            <a:off x="177800" y="2572435"/>
            <a:ext cx="8369300" cy="923330"/>
          </a:xfrm>
          <a:prstGeom prst="rect">
            <a:avLst/>
          </a:prstGeom>
        </p:spPr>
        <p:txBody>
          <a:bodyPr wrap="square">
            <a:spAutoFit/>
          </a:bodyPr>
          <a:lstStyle/>
          <a:p>
            <a:r>
              <a:rPr lang="en-US" dirty="0">
                <a:solidFill>
                  <a:srgbClr val="000000"/>
                </a:solidFill>
                <a:latin typeface="Helvetica" panose="020B0604020202020204" pitchFamily="34" charset="0"/>
              </a:rPr>
              <a:t>The error per bin will be computed as </a:t>
            </a:r>
            <a:r>
              <a:rPr lang="en-US" dirty="0" err="1">
                <a:solidFill>
                  <a:srgbClr val="000000"/>
                </a:solidFill>
                <a:latin typeface="Helvetica" panose="020B0604020202020204" pitchFamily="34" charset="0"/>
              </a:rPr>
              <a:t>sqrt</a:t>
            </a:r>
            <a:r>
              <a:rPr lang="en-US" dirty="0">
                <a:solidFill>
                  <a:srgbClr val="000000"/>
                </a:solidFill>
                <a:latin typeface="Helvetica" panose="020B0604020202020204" pitchFamily="34" charset="0"/>
              </a:rPr>
              <a:t>(sum of squares of weight) for each bin.</a:t>
            </a:r>
          </a:p>
          <a:p>
            <a:r>
              <a:rPr lang="en-US" dirty="0">
                <a:solidFill>
                  <a:srgbClr val="000000"/>
                </a:solidFill>
                <a:latin typeface="Helvetica" panose="020B0604020202020204" pitchFamily="34" charset="0"/>
              </a:rPr>
              <a:t>Empty bins are excluded in the fit when using the Chi-square fit method.</a:t>
            </a:r>
            <a:endParaRPr lang="en-US" dirty="0"/>
          </a:p>
        </p:txBody>
      </p:sp>
      <p:pic>
        <p:nvPicPr>
          <p:cNvPr id="6" name="图片 5"/>
          <p:cNvPicPr>
            <a:picLocks noChangeAspect="1"/>
          </p:cNvPicPr>
          <p:nvPr/>
        </p:nvPicPr>
        <p:blipFill>
          <a:blip r:embed="rId3"/>
          <a:stretch>
            <a:fillRect/>
          </a:stretch>
        </p:blipFill>
        <p:spPr>
          <a:xfrm>
            <a:off x="72000" y="3717925"/>
            <a:ext cx="9000000" cy="2986120"/>
          </a:xfrm>
          <a:prstGeom prst="rect">
            <a:avLst/>
          </a:prstGeom>
        </p:spPr>
      </p:pic>
      <p:sp>
        <p:nvSpPr>
          <p:cNvPr id="3" name="矩形 2"/>
          <p:cNvSpPr/>
          <p:nvPr/>
        </p:nvSpPr>
        <p:spPr>
          <a:xfrm>
            <a:off x="1963553" y="4783756"/>
            <a:ext cx="1260910" cy="27913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矩形 6"/>
          <p:cNvSpPr/>
          <p:nvPr/>
        </p:nvSpPr>
        <p:spPr>
          <a:xfrm>
            <a:off x="6043059" y="5590673"/>
            <a:ext cx="1224015" cy="27913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497286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3477" y="4446000"/>
            <a:ext cx="3773477" cy="24120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3477" y="2223000"/>
            <a:ext cx="3773477" cy="2412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446000"/>
            <a:ext cx="3773477" cy="2412000"/>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223000"/>
            <a:ext cx="3773477" cy="2412000"/>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3773477" cy="2412000"/>
          </a:xfrm>
          <a:prstGeom prst="rect">
            <a:avLst/>
          </a:prstGeom>
        </p:spPr>
      </p:pic>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73477" y="0"/>
            <a:ext cx="3773477" cy="2412000"/>
          </a:xfrm>
          <a:prstGeom prst="rect">
            <a:avLst/>
          </a:prstGeom>
        </p:spPr>
      </p:pic>
      <p:sp>
        <p:nvSpPr>
          <p:cNvPr id="8" name="矩形 7"/>
          <p:cNvSpPr/>
          <p:nvPr/>
        </p:nvSpPr>
        <p:spPr>
          <a:xfrm>
            <a:off x="6222366" y="0"/>
            <a:ext cx="2921634" cy="338554"/>
          </a:xfrm>
          <a:prstGeom prst="rect">
            <a:avLst/>
          </a:prstGeom>
        </p:spPr>
        <p:txBody>
          <a:bodyPr wrap="none">
            <a:spAutoFit/>
          </a:bodyPr>
          <a:lstStyle/>
          <a:p>
            <a:r>
              <a:rPr lang="en-US" sz="1600" dirty="0"/>
              <a:t>Si25gausnerfcpol1_peakfit_cali.C</a:t>
            </a:r>
          </a:p>
        </p:txBody>
      </p:sp>
      <p:sp>
        <p:nvSpPr>
          <p:cNvPr id="9" name="文本框 8"/>
          <p:cNvSpPr txBox="1"/>
          <p:nvPr/>
        </p:nvSpPr>
        <p:spPr>
          <a:xfrm>
            <a:off x="8261130" y="338554"/>
            <a:ext cx="882870" cy="646331"/>
          </a:xfrm>
          <a:prstGeom prst="rect">
            <a:avLst/>
          </a:prstGeom>
          <a:noFill/>
        </p:spPr>
        <p:txBody>
          <a:bodyPr wrap="none" rtlCol="0">
            <a:spAutoFit/>
          </a:bodyPr>
          <a:lstStyle/>
          <a:p>
            <a:r>
              <a:rPr lang="en-US" dirty="0"/>
              <a:t>23</a:t>
            </a:r>
            <a:r>
              <a:rPr lang="en-US" altLang="zh-CN" dirty="0"/>
              <a:t>Al βγ</a:t>
            </a:r>
            <a:endParaRPr lang="en-US" dirty="0"/>
          </a:p>
          <a:p>
            <a:r>
              <a:rPr lang="en-US" dirty="0"/>
              <a:t>Free </a:t>
            </a:r>
            <a:r>
              <a:rPr lang="en-US" altLang="zh-CN" dirty="0"/>
              <a:t>τ</a:t>
            </a:r>
            <a:endParaRPr lang="en-US" dirty="0"/>
          </a:p>
        </p:txBody>
      </p:sp>
    </p:spTree>
    <p:extLst>
      <p:ext uri="{BB962C8B-B14F-4D97-AF65-F5344CB8AC3E}">
        <p14:creationId xmlns:p14="http://schemas.microsoft.com/office/powerpoint/2010/main" val="135728335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3473" y="4446000"/>
            <a:ext cx="3773477" cy="241200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46000"/>
            <a:ext cx="3773477" cy="241200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 y="2223000"/>
            <a:ext cx="3773477" cy="241200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3474" y="2223000"/>
            <a:ext cx="3773477" cy="2412000"/>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3773477" cy="2412000"/>
          </a:xfrm>
          <a:prstGeom prst="rect">
            <a:avLst/>
          </a:prstGeom>
        </p:spPr>
      </p:pic>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73477" y="0"/>
            <a:ext cx="3773477" cy="2412000"/>
          </a:xfrm>
          <a:prstGeom prst="rect">
            <a:avLst/>
          </a:prstGeom>
        </p:spPr>
      </p:pic>
      <p:sp>
        <p:nvSpPr>
          <p:cNvPr id="8" name="文本框 7"/>
          <p:cNvSpPr txBox="1"/>
          <p:nvPr/>
        </p:nvSpPr>
        <p:spPr>
          <a:xfrm>
            <a:off x="8261130" y="342888"/>
            <a:ext cx="882870" cy="646331"/>
          </a:xfrm>
          <a:prstGeom prst="rect">
            <a:avLst/>
          </a:prstGeom>
          <a:noFill/>
        </p:spPr>
        <p:txBody>
          <a:bodyPr wrap="none" rtlCol="0">
            <a:spAutoFit/>
          </a:bodyPr>
          <a:lstStyle/>
          <a:p>
            <a:r>
              <a:rPr lang="en-US" dirty="0"/>
              <a:t>23</a:t>
            </a:r>
            <a:r>
              <a:rPr lang="en-US" altLang="zh-CN" dirty="0"/>
              <a:t>Al βγ</a:t>
            </a:r>
            <a:endParaRPr lang="en-US" dirty="0"/>
          </a:p>
          <a:p>
            <a:r>
              <a:rPr lang="en-US" dirty="0"/>
              <a:t>Free </a:t>
            </a:r>
            <a:r>
              <a:rPr lang="en-US" altLang="zh-CN" dirty="0"/>
              <a:t>τ</a:t>
            </a:r>
            <a:endParaRPr lang="en-US" dirty="0"/>
          </a:p>
        </p:txBody>
      </p:sp>
      <p:sp>
        <p:nvSpPr>
          <p:cNvPr id="9" name="矩形 8"/>
          <p:cNvSpPr/>
          <p:nvPr/>
        </p:nvSpPr>
        <p:spPr>
          <a:xfrm>
            <a:off x="6133432" y="35111"/>
            <a:ext cx="3010568" cy="307777"/>
          </a:xfrm>
          <a:prstGeom prst="rect">
            <a:avLst/>
          </a:prstGeom>
        </p:spPr>
        <p:txBody>
          <a:bodyPr wrap="none">
            <a:spAutoFit/>
          </a:bodyPr>
          <a:lstStyle/>
          <a:p>
            <a:r>
              <a:rPr lang="en-US" sz="1400" dirty="0"/>
              <a:t>Si25gausnerfcpol1_peakfit_response.C</a:t>
            </a:r>
          </a:p>
        </p:txBody>
      </p:sp>
    </p:spTree>
    <p:extLst>
      <p:ext uri="{BB962C8B-B14F-4D97-AF65-F5344CB8AC3E}">
        <p14:creationId xmlns:p14="http://schemas.microsoft.com/office/powerpoint/2010/main" val="211467346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1719" y="4446000"/>
            <a:ext cx="3773477" cy="241200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0" y="4446000"/>
            <a:ext cx="3773477" cy="241200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9" y="2223000"/>
            <a:ext cx="3773477" cy="2412000"/>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1718" y="2223000"/>
            <a:ext cx="3773477" cy="2412000"/>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56" y="0"/>
            <a:ext cx="3773477" cy="2412000"/>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71721" y="0"/>
            <a:ext cx="3773477" cy="2412000"/>
          </a:xfrm>
          <a:prstGeom prst="rect">
            <a:avLst/>
          </a:prstGeom>
        </p:spPr>
      </p:pic>
      <p:sp>
        <p:nvSpPr>
          <p:cNvPr id="8" name="文本框 7"/>
          <p:cNvSpPr txBox="1"/>
          <p:nvPr/>
        </p:nvSpPr>
        <p:spPr>
          <a:xfrm>
            <a:off x="8151421" y="342888"/>
            <a:ext cx="992579" cy="646331"/>
          </a:xfrm>
          <a:prstGeom prst="rect">
            <a:avLst/>
          </a:prstGeom>
          <a:noFill/>
        </p:spPr>
        <p:txBody>
          <a:bodyPr wrap="none" rtlCol="0">
            <a:spAutoFit/>
          </a:bodyPr>
          <a:lstStyle/>
          <a:p>
            <a:r>
              <a:rPr lang="en-US" dirty="0"/>
              <a:t>23</a:t>
            </a:r>
            <a:r>
              <a:rPr lang="en-US" altLang="zh-CN" dirty="0"/>
              <a:t>Al βγ</a:t>
            </a:r>
            <a:endParaRPr lang="en-US" dirty="0"/>
          </a:p>
          <a:p>
            <a:r>
              <a:rPr lang="en-US" dirty="0"/>
              <a:t>Fix </a:t>
            </a:r>
            <a:r>
              <a:rPr lang="en-US" altLang="zh-CN" dirty="0"/>
              <a:t>τ=0.7</a:t>
            </a:r>
            <a:endParaRPr lang="en-US" dirty="0"/>
          </a:p>
        </p:txBody>
      </p:sp>
      <p:sp>
        <p:nvSpPr>
          <p:cNvPr id="9" name="矩形 8"/>
          <p:cNvSpPr/>
          <p:nvPr/>
        </p:nvSpPr>
        <p:spPr>
          <a:xfrm>
            <a:off x="6133432" y="35111"/>
            <a:ext cx="3010568" cy="307777"/>
          </a:xfrm>
          <a:prstGeom prst="rect">
            <a:avLst/>
          </a:prstGeom>
        </p:spPr>
        <p:txBody>
          <a:bodyPr wrap="none">
            <a:spAutoFit/>
          </a:bodyPr>
          <a:lstStyle/>
          <a:p>
            <a:r>
              <a:rPr lang="en-US" sz="1400" dirty="0"/>
              <a:t>Si25gausnerfcpol1_peakfit_response.C</a:t>
            </a:r>
          </a:p>
        </p:txBody>
      </p:sp>
    </p:spTree>
    <p:extLst>
      <p:ext uri="{BB962C8B-B14F-4D97-AF65-F5344CB8AC3E}">
        <p14:creationId xmlns:p14="http://schemas.microsoft.com/office/powerpoint/2010/main" val="142078764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012530" cy="3204000"/>
          </a:xfrm>
          <a:prstGeom prst="rect">
            <a:avLst/>
          </a:prstGeom>
        </p:spPr>
      </p:pic>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r="7973"/>
          <a:stretch/>
        </p:blipFill>
        <p:spPr>
          <a:xfrm>
            <a:off x="4531099" y="0"/>
            <a:ext cx="4612901" cy="320400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204000"/>
            <a:ext cx="5012530" cy="3204000"/>
          </a:xfrm>
          <a:prstGeom prst="rect">
            <a:avLst/>
          </a:prstGeom>
        </p:spPr>
      </p:pic>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r="8584"/>
          <a:stretch/>
        </p:blipFill>
        <p:spPr>
          <a:xfrm>
            <a:off x="4561776" y="3204000"/>
            <a:ext cx="4582224" cy="3204000"/>
          </a:xfrm>
          <a:prstGeom prst="rect">
            <a:avLst/>
          </a:prstGeom>
        </p:spPr>
      </p:pic>
    </p:spTree>
    <p:extLst>
      <p:ext uri="{BB962C8B-B14F-4D97-AF65-F5344CB8AC3E}">
        <p14:creationId xmlns:p14="http://schemas.microsoft.com/office/powerpoint/2010/main" val="142411234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srcRect r="8834"/>
          <a:stretch/>
        </p:blipFill>
        <p:spPr>
          <a:xfrm>
            <a:off x="4368937" y="-2"/>
            <a:ext cx="4775063" cy="3348000"/>
          </a:xfrm>
          <a:prstGeom prst="rect">
            <a:avLst/>
          </a:prstGeom>
        </p:spPr>
      </p:pic>
      <p:pic>
        <p:nvPicPr>
          <p:cNvPr id="6" name="图片 5"/>
          <p:cNvPicPr>
            <a:picLocks noChangeAspect="1"/>
          </p:cNvPicPr>
          <p:nvPr/>
        </p:nvPicPr>
        <p:blipFill rotWithShape="1">
          <a:blip r:embed="rId3"/>
          <a:srcRect r="9081"/>
          <a:stretch/>
        </p:blipFill>
        <p:spPr>
          <a:xfrm>
            <a:off x="4381793" y="3406329"/>
            <a:ext cx="4762207" cy="3348000"/>
          </a:xfrm>
          <a:prstGeom prst="rect">
            <a:avLst/>
          </a:prstGeom>
        </p:spPr>
      </p:pic>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r="8953"/>
          <a:stretch/>
        </p:blipFill>
        <p:spPr>
          <a:xfrm>
            <a:off x="3" y="3406329"/>
            <a:ext cx="4768886" cy="3348000"/>
          </a:xfrm>
          <a:prstGeom prst="rect">
            <a:avLst/>
          </a:prstGeom>
        </p:spPr>
      </p:pic>
      <p:pic>
        <p:nvPicPr>
          <p:cNvPr id="3" name="图片 2"/>
          <p:cNvPicPr>
            <a:picLocks noChangeAspect="1"/>
          </p:cNvPicPr>
          <p:nvPr/>
        </p:nvPicPr>
        <p:blipFill rotWithShape="1">
          <a:blip r:embed="rId5">
            <a:extLst>
              <a:ext uri="{28A0092B-C50C-407E-A947-70E740481C1C}">
                <a14:useLocalDpi xmlns:a14="http://schemas.microsoft.com/office/drawing/2010/main" val="0"/>
              </a:ext>
            </a:extLst>
          </a:blip>
          <a:srcRect r="8462"/>
          <a:stretch/>
        </p:blipFill>
        <p:spPr>
          <a:xfrm>
            <a:off x="4" y="0"/>
            <a:ext cx="4794593" cy="3348000"/>
          </a:xfrm>
          <a:prstGeom prst="rect">
            <a:avLst/>
          </a:prstGeom>
        </p:spPr>
      </p:pic>
      <p:sp>
        <p:nvSpPr>
          <p:cNvPr id="4" name="文本框 3"/>
          <p:cNvSpPr txBox="1"/>
          <p:nvPr/>
        </p:nvSpPr>
        <p:spPr>
          <a:xfrm>
            <a:off x="689113" y="966112"/>
            <a:ext cx="2276585" cy="707886"/>
          </a:xfrm>
          <a:prstGeom prst="rect">
            <a:avLst/>
          </a:prstGeom>
          <a:noFill/>
        </p:spPr>
        <p:txBody>
          <a:bodyPr wrap="none" rtlCol="0">
            <a:spAutoFit/>
          </a:bodyPr>
          <a:lstStyle/>
          <a:p>
            <a:r>
              <a:rPr lang="en-US" altLang="zh-CN" sz="2000" dirty="0">
                <a:latin typeface="Times New Roman" panose="02020603050405020304" pitchFamily="18" charset="0"/>
                <a:cs typeface="Times New Roman" panose="02020603050405020304" pitchFamily="18" charset="0"/>
              </a:rPr>
              <a:t>y=p1*x+p0</a:t>
            </a:r>
          </a:p>
          <a:p>
            <a:r>
              <a:rPr lang="en-US" sz="2000" dirty="0">
                <a:latin typeface="Times New Roman" panose="02020603050405020304" pitchFamily="18" charset="0"/>
                <a:cs typeface="Times New Roman" panose="02020603050405020304" pitchFamily="18" charset="0"/>
              </a:rPr>
              <a:t>y=p2*x^2+p1*x+p0</a:t>
            </a:r>
          </a:p>
        </p:txBody>
      </p:sp>
      <p:sp>
        <p:nvSpPr>
          <p:cNvPr id="7" name="文本框 6"/>
          <p:cNvSpPr txBox="1"/>
          <p:nvPr/>
        </p:nvSpPr>
        <p:spPr>
          <a:xfrm>
            <a:off x="5870712" y="4974313"/>
            <a:ext cx="3273287" cy="1477328"/>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Individual uncertainty will affect the trend of fitting curve.</a:t>
            </a:r>
          </a:p>
          <a:p>
            <a:r>
              <a:rPr lang="en-US" dirty="0">
                <a:latin typeface="Times New Roman" panose="02020603050405020304" pitchFamily="18" charset="0"/>
                <a:cs typeface="Times New Roman" panose="02020603050405020304" pitchFamily="18" charset="0"/>
              </a:rPr>
              <a:t>Better than excel </a:t>
            </a:r>
            <a:r>
              <a:rPr lang="en-US" dirty="0" err="1">
                <a:latin typeface="Times New Roman" panose="02020603050405020304" pitchFamily="18" charset="0"/>
                <a:cs typeface="Times New Roman" panose="02020603050405020304" pitchFamily="18" charset="0"/>
              </a:rPr>
              <a:t>linest</a:t>
            </a:r>
            <a:r>
              <a:rPr 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algorithm which doesn't take into account the uncertainties.</a:t>
            </a:r>
            <a:endParaRPr lang="en-US"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5214729" y="966112"/>
            <a:ext cx="631263" cy="369332"/>
          </a:xfrm>
          <a:prstGeom prst="rect">
            <a:avLst/>
          </a:prstGeom>
          <a:noFill/>
        </p:spPr>
        <p:txBody>
          <a:bodyPr wrap="none" rtlCol="0">
            <a:spAutoFit/>
          </a:bodyPr>
          <a:lstStyle/>
          <a:p>
            <a:r>
              <a:rPr lang="en-US" dirty="0"/>
              <a:t>Test!</a:t>
            </a:r>
          </a:p>
        </p:txBody>
      </p:sp>
      <p:sp>
        <p:nvSpPr>
          <p:cNvPr id="9" name="文本框 8"/>
          <p:cNvSpPr txBox="1"/>
          <p:nvPr/>
        </p:nvSpPr>
        <p:spPr>
          <a:xfrm>
            <a:off x="5214729" y="4313582"/>
            <a:ext cx="631263" cy="369332"/>
          </a:xfrm>
          <a:prstGeom prst="rect">
            <a:avLst/>
          </a:prstGeom>
          <a:noFill/>
        </p:spPr>
        <p:txBody>
          <a:bodyPr wrap="none" rtlCol="0">
            <a:spAutoFit/>
          </a:bodyPr>
          <a:lstStyle/>
          <a:p>
            <a:r>
              <a:rPr lang="en-US" dirty="0"/>
              <a:t>Test!</a:t>
            </a:r>
          </a:p>
        </p:txBody>
      </p:sp>
    </p:spTree>
    <p:extLst>
      <p:ext uri="{BB962C8B-B14F-4D97-AF65-F5344CB8AC3E}">
        <p14:creationId xmlns:p14="http://schemas.microsoft.com/office/powerpoint/2010/main" val="148521297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95275" y="695325"/>
            <a:ext cx="8553450" cy="5467350"/>
          </a:xfrm>
          <a:prstGeom prst="rect">
            <a:avLst/>
          </a:prstGeom>
        </p:spPr>
      </p:pic>
      <p:sp>
        <p:nvSpPr>
          <p:cNvPr id="5" name="文本框 4"/>
          <p:cNvSpPr txBox="1"/>
          <p:nvPr/>
        </p:nvSpPr>
        <p:spPr>
          <a:xfrm>
            <a:off x="5311091" y="5934670"/>
            <a:ext cx="3832909" cy="923330"/>
          </a:xfrm>
          <a:prstGeom prst="rect">
            <a:avLst/>
          </a:prstGeom>
          <a:noFill/>
        </p:spPr>
        <p:txBody>
          <a:bodyPr wrap="none" rtlCol="0">
            <a:spAutoFit/>
          </a:bodyPr>
          <a:lstStyle/>
          <a:p>
            <a:r>
              <a:rPr lang="en-US" dirty="0"/>
              <a:t>25</a:t>
            </a:r>
            <a:r>
              <a:rPr lang="en-US" altLang="zh-CN" dirty="0"/>
              <a:t>Si+</a:t>
            </a:r>
            <a:r>
              <a:rPr lang="en-US" dirty="0"/>
              <a:t>23</a:t>
            </a:r>
            <a:r>
              <a:rPr lang="en-US" altLang="zh-CN" dirty="0"/>
              <a:t>Al βγ</a:t>
            </a:r>
            <a:endParaRPr lang="en-US" dirty="0"/>
          </a:p>
          <a:p>
            <a:r>
              <a:rPr lang="en-US" dirty="0"/>
              <a:t>Free </a:t>
            </a:r>
            <a:r>
              <a:rPr lang="en-US" altLang="zh-CN" dirty="0"/>
              <a:t>τ</a:t>
            </a:r>
          </a:p>
          <a:p>
            <a:r>
              <a:rPr lang="en-US" dirty="0"/>
              <a:t>From graphpol1fit_band_energy_cali.C</a:t>
            </a:r>
          </a:p>
        </p:txBody>
      </p:sp>
      <p:sp>
        <p:nvSpPr>
          <p:cNvPr id="6" name="文本框 5"/>
          <p:cNvSpPr txBox="1"/>
          <p:nvPr/>
        </p:nvSpPr>
        <p:spPr>
          <a:xfrm>
            <a:off x="295275" y="304800"/>
            <a:ext cx="3809504" cy="369332"/>
          </a:xfrm>
          <a:prstGeom prst="rect">
            <a:avLst/>
          </a:prstGeom>
          <a:noFill/>
        </p:spPr>
        <p:txBody>
          <a:bodyPr wrap="none" rtlCol="0">
            <a:spAutoFit/>
          </a:bodyPr>
          <a:lstStyle/>
          <a:p>
            <a:r>
              <a:rPr lang="en-US" dirty="0"/>
              <a:t>Formal energy calibration with 8 peaks</a:t>
            </a:r>
          </a:p>
        </p:txBody>
      </p:sp>
    </p:spTree>
    <p:extLst>
      <p:ext uri="{BB962C8B-B14F-4D97-AF65-F5344CB8AC3E}">
        <p14:creationId xmlns:p14="http://schemas.microsoft.com/office/powerpoint/2010/main" val="225586573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5289299"/>
          </a:xfrm>
          <a:prstGeom prst="rect">
            <a:avLst/>
          </a:prstGeom>
        </p:spPr>
      </p:pic>
    </p:spTree>
    <p:extLst>
      <p:ext uri="{BB962C8B-B14F-4D97-AF65-F5344CB8AC3E}">
        <p14:creationId xmlns:p14="http://schemas.microsoft.com/office/powerpoint/2010/main" val="2684477364"/>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1"/>
            <a:ext cx="5740529" cy="3273287"/>
          </a:xfrm>
          <a:prstGeom prst="rect">
            <a:avLst/>
          </a:prstGeom>
        </p:spPr>
      </p:pic>
      <p:pic>
        <p:nvPicPr>
          <p:cNvPr id="4" name="图片 3"/>
          <p:cNvPicPr>
            <a:picLocks noChangeAspect="1"/>
          </p:cNvPicPr>
          <p:nvPr/>
        </p:nvPicPr>
        <p:blipFill>
          <a:blip r:embed="rId4"/>
          <a:stretch>
            <a:fillRect/>
          </a:stretch>
        </p:blipFill>
        <p:spPr>
          <a:xfrm>
            <a:off x="5039198" y="1"/>
            <a:ext cx="4104801" cy="2451652"/>
          </a:xfrm>
          <a:prstGeom prst="rect">
            <a:avLst/>
          </a:prstGeom>
        </p:spPr>
      </p:pic>
      <p:pic>
        <p:nvPicPr>
          <p:cNvPr id="5" name="图片 4"/>
          <p:cNvPicPr>
            <a:picLocks noChangeAspect="1"/>
          </p:cNvPicPr>
          <p:nvPr/>
        </p:nvPicPr>
        <p:blipFill rotWithShape="1">
          <a:blip r:embed="rId5"/>
          <a:srcRect r="8092"/>
          <a:stretch/>
        </p:blipFill>
        <p:spPr>
          <a:xfrm>
            <a:off x="5832821" y="4250976"/>
            <a:ext cx="3311179" cy="2607025"/>
          </a:xfrm>
          <a:prstGeom prst="rect">
            <a:avLst/>
          </a:prstGeom>
        </p:spPr>
      </p:pic>
      <p:pic>
        <p:nvPicPr>
          <p:cNvPr id="6" name="图片 5"/>
          <p:cNvPicPr>
            <a:picLocks noChangeAspect="1"/>
          </p:cNvPicPr>
          <p:nvPr/>
        </p:nvPicPr>
        <p:blipFill>
          <a:blip r:embed="rId6"/>
          <a:stretch>
            <a:fillRect/>
          </a:stretch>
        </p:blipFill>
        <p:spPr>
          <a:xfrm>
            <a:off x="-1" y="3622712"/>
            <a:ext cx="5832822" cy="3235289"/>
          </a:xfrm>
          <a:prstGeom prst="rect">
            <a:avLst/>
          </a:prstGeom>
        </p:spPr>
      </p:pic>
      <p:sp>
        <p:nvSpPr>
          <p:cNvPr id="3" name="文本框 2"/>
          <p:cNvSpPr txBox="1"/>
          <p:nvPr/>
        </p:nvSpPr>
        <p:spPr>
          <a:xfrm>
            <a:off x="5740528" y="2575453"/>
            <a:ext cx="3403471" cy="1815882"/>
          </a:xfrm>
          <a:prstGeom prst="rect">
            <a:avLst/>
          </a:prstGeom>
          <a:noFill/>
        </p:spPr>
        <p:txBody>
          <a:bodyPr wrap="square" rtlCol="0">
            <a:spAutoFit/>
          </a:bodyPr>
          <a:lstStyle/>
          <a:p>
            <a:r>
              <a:rPr lang="en-US" sz="1600" dirty="0"/>
              <a:t>After gain matching and new individual response function, t</a:t>
            </a:r>
            <a:r>
              <a:rPr lang="en-US" altLang="zh-CN" sz="1600" dirty="0"/>
              <a:t>he peak shape doesn't change, except a little energy shift due to the mean/maximum calibration.</a:t>
            </a:r>
          </a:p>
          <a:p>
            <a:r>
              <a:rPr lang="en-US" sz="1600" dirty="0">
                <a:solidFill>
                  <a:srgbClr val="0000FF"/>
                </a:solidFill>
              </a:rPr>
              <a:t>Aaron</a:t>
            </a:r>
          </a:p>
          <a:p>
            <a:r>
              <a:rPr lang="en-US" altLang="zh-CN" sz="1600" dirty="0">
                <a:solidFill>
                  <a:srgbClr val="FF0000"/>
                </a:solidFill>
              </a:rPr>
              <a:t>Sun</a:t>
            </a:r>
            <a:endParaRPr lang="en-US" sz="1600" dirty="0">
              <a:solidFill>
                <a:srgbClr val="FF0000"/>
              </a:solidFill>
            </a:endParaRPr>
          </a:p>
        </p:txBody>
      </p:sp>
    </p:spTree>
    <p:extLst>
      <p:ext uri="{BB962C8B-B14F-4D97-AF65-F5344CB8AC3E}">
        <p14:creationId xmlns:p14="http://schemas.microsoft.com/office/powerpoint/2010/main" val="186634618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012530" cy="3204000"/>
          </a:xfrm>
          <a:prstGeom prst="rect">
            <a:avLst/>
          </a:prstGeom>
        </p:spPr>
      </p:pic>
      <p:pic>
        <p:nvPicPr>
          <p:cNvPr id="3" name="图片 2"/>
          <p:cNvPicPr>
            <a:picLocks noChangeAspect="1"/>
          </p:cNvPicPr>
          <p:nvPr/>
        </p:nvPicPr>
        <p:blipFill rotWithShape="1">
          <a:blip r:embed="rId3"/>
          <a:srcRect r="8731"/>
          <a:stretch/>
        </p:blipFill>
        <p:spPr>
          <a:xfrm>
            <a:off x="4572000" y="0"/>
            <a:ext cx="4574903" cy="3204000"/>
          </a:xfrm>
          <a:prstGeom prst="rect">
            <a:avLst/>
          </a:prstGeom>
        </p:spPr>
      </p:pic>
      <p:pic>
        <p:nvPicPr>
          <p:cNvPr id="4" name="图片 3"/>
          <p:cNvPicPr>
            <a:picLocks noChangeAspect="1"/>
          </p:cNvPicPr>
          <p:nvPr/>
        </p:nvPicPr>
        <p:blipFill>
          <a:blip r:embed="rId4"/>
          <a:stretch>
            <a:fillRect/>
          </a:stretch>
        </p:blipFill>
        <p:spPr>
          <a:xfrm>
            <a:off x="0" y="3204000"/>
            <a:ext cx="5012530" cy="3204000"/>
          </a:xfrm>
          <a:prstGeom prst="rect">
            <a:avLst/>
          </a:prstGeom>
        </p:spPr>
      </p:pic>
      <p:pic>
        <p:nvPicPr>
          <p:cNvPr id="5" name="图片 4"/>
          <p:cNvPicPr>
            <a:picLocks noChangeAspect="1"/>
          </p:cNvPicPr>
          <p:nvPr/>
        </p:nvPicPr>
        <p:blipFill rotWithShape="1">
          <a:blip r:embed="rId5"/>
          <a:srcRect r="9177"/>
          <a:stretch/>
        </p:blipFill>
        <p:spPr>
          <a:xfrm>
            <a:off x="4572000" y="3204000"/>
            <a:ext cx="4552545" cy="3204000"/>
          </a:xfrm>
          <a:prstGeom prst="rect">
            <a:avLst/>
          </a:prstGeom>
        </p:spPr>
      </p:pic>
    </p:spTree>
    <p:extLst>
      <p:ext uri="{BB962C8B-B14F-4D97-AF65-F5344CB8AC3E}">
        <p14:creationId xmlns:p14="http://schemas.microsoft.com/office/powerpoint/2010/main" val="3302278244"/>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012530" cy="320400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04000"/>
            <a:ext cx="5012530" cy="3204000"/>
          </a:xfrm>
          <a:prstGeom prst="rect">
            <a:avLst/>
          </a:prstGeom>
        </p:spPr>
      </p:pic>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r="8794"/>
          <a:stretch/>
        </p:blipFill>
        <p:spPr>
          <a:xfrm>
            <a:off x="4572307" y="3204000"/>
            <a:ext cx="4571693" cy="3204000"/>
          </a:xfrm>
          <a:prstGeom prst="rect">
            <a:avLst/>
          </a:prstGeom>
        </p:spPr>
      </p:pic>
      <p:pic>
        <p:nvPicPr>
          <p:cNvPr id="3" name="图片 2"/>
          <p:cNvPicPr>
            <a:picLocks noChangeAspect="1"/>
          </p:cNvPicPr>
          <p:nvPr/>
        </p:nvPicPr>
        <p:blipFill rotWithShape="1">
          <a:blip r:embed="rId5">
            <a:extLst>
              <a:ext uri="{28A0092B-C50C-407E-A947-70E740481C1C}">
                <a14:useLocalDpi xmlns:a14="http://schemas.microsoft.com/office/drawing/2010/main" val="0"/>
              </a:ext>
            </a:extLst>
          </a:blip>
          <a:srcRect r="8789"/>
          <a:stretch/>
        </p:blipFill>
        <p:spPr>
          <a:xfrm>
            <a:off x="4572000" y="0"/>
            <a:ext cx="4572000" cy="3204000"/>
          </a:xfrm>
          <a:prstGeom prst="rect">
            <a:avLst/>
          </a:prstGeom>
        </p:spPr>
      </p:pic>
    </p:spTree>
    <p:extLst>
      <p:ext uri="{BB962C8B-B14F-4D97-AF65-F5344CB8AC3E}">
        <p14:creationId xmlns:p14="http://schemas.microsoft.com/office/powerpoint/2010/main" val="40456149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879548"/>
          </a:xfrm>
          <a:prstGeom prst="rect">
            <a:avLst/>
          </a:prstGeom>
        </p:spPr>
      </p:pic>
    </p:spTree>
    <p:extLst>
      <p:ext uri="{BB962C8B-B14F-4D97-AF65-F5344CB8AC3E}">
        <p14:creationId xmlns:p14="http://schemas.microsoft.com/office/powerpoint/2010/main" val="212042774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012530" cy="320400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04000"/>
            <a:ext cx="5012530" cy="3204000"/>
          </a:xfrm>
          <a:prstGeom prst="rect">
            <a:avLst/>
          </a:prstGeom>
        </p:spPr>
      </p:pic>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r="8794"/>
          <a:stretch/>
        </p:blipFill>
        <p:spPr>
          <a:xfrm>
            <a:off x="4572307" y="3204000"/>
            <a:ext cx="4571693" cy="3204000"/>
          </a:xfrm>
          <a:prstGeom prst="rect">
            <a:avLst/>
          </a:prstGeom>
        </p:spPr>
      </p:pic>
      <p:pic>
        <p:nvPicPr>
          <p:cNvPr id="3" name="图片 2"/>
          <p:cNvPicPr>
            <a:picLocks noChangeAspect="1"/>
          </p:cNvPicPr>
          <p:nvPr/>
        </p:nvPicPr>
        <p:blipFill rotWithShape="1">
          <a:blip r:embed="rId5">
            <a:extLst>
              <a:ext uri="{28A0092B-C50C-407E-A947-70E740481C1C}">
                <a14:useLocalDpi xmlns:a14="http://schemas.microsoft.com/office/drawing/2010/main" val="0"/>
              </a:ext>
            </a:extLst>
          </a:blip>
          <a:srcRect r="8789"/>
          <a:stretch/>
        </p:blipFill>
        <p:spPr>
          <a:xfrm>
            <a:off x="4572000" y="0"/>
            <a:ext cx="4572000" cy="3204000"/>
          </a:xfrm>
          <a:prstGeom prst="rect">
            <a:avLst/>
          </a:prstGeom>
        </p:spPr>
      </p:pic>
      <p:sp>
        <p:nvSpPr>
          <p:cNvPr id="6" name="椭圆 5"/>
          <p:cNvSpPr/>
          <p:nvPr/>
        </p:nvSpPr>
        <p:spPr>
          <a:xfrm>
            <a:off x="612842" y="2568101"/>
            <a:ext cx="214009" cy="21400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椭圆 6"/>
          <p:cNvSpPr/>
          <p:nvPr/>
        </p:nvSpPr>
        <p:spPr>
          <a:xfrm>
            <a:off x="1134893" y="2305452"/>
            <a:ext cx="214009" cy="21400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椭圆 7"/>
          <p:cNvSpPr/>
          <p:nvPr/>
        </p:nvSpPr>
        <p:spPr>
          <a:xfrm>
            <a:off x="1763948" y="2000651"/>
            <a:ext cx="214009" cy="21400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椭圆 8"/>
          <p:cNvSpPr/>
          <p:nvPr/>
        </p:nvSpPr>
        <p:spPr>
          <a:xfrm>
            <a:off x="4056434" y="577170"/>
            <a:ext cx="214009" cy="21400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椭圆 9"/>
          <p:cNvSpPr/>
          <p:nvPr/>
        </p:nvSpPr>
        <p:spPr>
          <a:xfrm>
            <a:off x="1134893" y="1932558"/>
            <a:ext cx="214009" cy="214009"/>
          </a:xfrm>
          <a:prstGeom prst="ellipse">
            <a:avLst/>
          </a:prstGeom>
          <a:noFill/>
          <a:ln>
            <a:solidFill>
              <a:srgbClr val="00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椭圆 10"/>
          <p:cNvSpPr/>
          <p:nvPr/>
        </p:nvSpPr>
        <p:spPr>
          <a:xfrm>
            <a:off x="836579" y="2165663"/>
            <a:ext cx="214009" cy="214009"/>
          </a:xfrm>
          <a:prstGeom prst="ellipse">
            <a:avLst/>
          </a:prstGeom>
          <a:noFill/>
          <a:ln>
            <a:solidFill>
              <a:srgbClr val="00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椭圆 11"/>
          <p:cNvSpPr/>
          <p:nvPr/>
        </p:nvSpPr>
        <p:spPr>
          <a:xfrm>
            <a:off x="599873" y="2395886"/>
            <a:ext cx="214009" cy="214009"/>
          </a:xfrm>
          <a:prstGeom prst="ellipse">
            <a:avLst/>
          </a:prstGeom>
          <a:noFill/>
          <a:ln>
            <a:solidFill>
              <a:srgbClr val="00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椭圆 12"/>
          <p:cNvSpPr/>
          <p:nvPr/>
        </p:nvSpPr>
        <p:spPr>
          <a:xfrm>
            <a:off x="5154746" y="2279153"/>
            <a:ext cx="214009" cy="21400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椭圆 13"/>
          <p:cNvSpPr/>
          <p:nvPr/>
        </p:nvSpPr>
        <p:spPr>
          <a:xfrm>
            <a:off x="5706893" y="2253662"/>
            <a:ext cx="214009" cy="21400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椭圆 14"/>
          <p:cNvSpPr/>
          <p:nvPr/>
        </p:nvSpPr>
        <p:spPr>
          <a:xfrm>
            <a:off x="6322519" y="1303324"/>
            <a:ext cx="214009" cy="21400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椭圆 15"/>
          <p:cNvSpPr/>
          <p:nvPr/>
        </p:nvSpPr>
        <p:spPr>
          <a:xfrm>
            <a:off x="8631218" y="829729"/>
            <a:ext cx="214009" cy="21400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椭圆 16"/>
          <p:cNvSpPr/>
          <p:nvPr/>
        </p:nvSpPr>
        <p:spPr>
          <a:xfrm>
            <a:off x="5723104" y="2058655"/>
            <a:ext cx="214009" cy="214009"/>
          </a:xfrm>
          <a:prstGeom prst="ellipse">
            <a:avLst/>
          </a:prstGeom>
          <a:noFill/>
          <a:ln>
            <a:solidFill>
              <a:srgbClr val="00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椭圆 17"/>
          <p:cNvSpPr/>
          <p:nvPr/>
        </p:nvSpPr>
        <p:spPr>
          <a:xfrm>
            <a:off x="5411364" y="2461096"/>
            <a:ext cx="214009" cy="214009"/>
          </a:xfrm>
          <a:prstGeom prst="ellipse">
            <a:avLst/>
          </a:prstGeom>
          <a:noFill/>
          <a:ln>
            <a:solidFill>
              <a:srgbClr val="00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椭圆 18"/>
          <p:cNvSpPr/>
          <p:nvPr/>
        </p:nvSpPr>
        <p:spPr>
          <a:xfrm>
            <a:off x="5176050" y="2477306"/>
            <a:ext cx="214009" cy="214009"/>
          </a:xfrm>
          <a:prstGeom prst="ellipse">
            <a:avLst/>
          </a:prstGeom>
          <a:noFill/>
          <a:ln>
            <a:solidFill>
              <a:srgbClr val="00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665287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012530" cy="3204000"/>
          </a:xfrm>
          <a:prstGeom prst="rect">
            <a:avLst/>
          </a:prstGeom>
        </p:spPr>
      </p:pic>
      <p:pic>
        <p:nvPicPr>
          <p:cNvPr id="3" name="图片 2"/>
          <p:cNvPicPr>
            <a:picLocks noChangeAspect="1"/>
          </p:cNvPicPr>
          <p:nvPr/>
        </p:nvPicPr>
        <p:blipFill rotWithShape="1">
          <a:blip r:embed="rId3"/>
          <a:srcRect r="8983"/>
          <a:stretch/>
        </p:blipFill>
        <p:spPr>
          <a:xfrm>
            <a:off x="4572000" y="0"/>
            <a:ext cx="4562272" cy="3204000"/>
          </a:xfrm>
          <a:prstGeom prst="rect">
            <a:avLst/>
          </a:prstGeom>
        </p:spPr>
      </p:pic>
      <p:pic>
        <p:nvPicPr>
          <p:cNvPr id="4" name="图片 3"/>
          <p:cNvPicPr>
            <a:picLocks noChangeAspect="1"/>
          </p:cNvPicPr>
          <p:nvPr/>
        </p:nvPicPr>
        <p:blipFill>
          <a:blip r:embed="rId4"/>
          <a:stretch>
            <a:fillRect/>
          </a:stretch>
        </p:blipFill>
        <p:spPr>
          <a:xfrm>
            <a:off x="0" y="3204000"/>
            <a:ext cx="5012530" cy="3204000"/>
          </a:xfrm>
          <a:prstGeom prst="rect">
            <a:avLst/>
          </a:prstGeom>
        </p:spPr>
      </p:pic>
      <p:pic>
        <p:nvPicPr>
          <p:cNvPr id="5" name="图片 4"/>
          <p:cNvPicPr>
            <a:picLocks noChangeAspect="1"/>
          </p:cNvPicPr>
          <p:nvPr/>
        </p:nvPicPr>
        <p:blipFill rotWithShape="1">
          <a:blip r:embed="rId5"/>
          <a:srcRect r="9177"/>
          <a:stretch/>
        </p:blipFill>
        <p:spPr>
          <a:xfrm>
            <a:off x="4572000" y="3204000"/>
            <a:ext cx="4552545" cy="3204000"/>
          </a:xfrm>
          <a:prstGeom prst="rect">
            <a:avLst/>
          </a:prstGeom>
        </p:spPr>
      </p:pic>
      <p:sp>
        <p:nvSpPr>
          <p:cNvPr id="6" name="椭圆 5"/>
          <p:cNvSpPr/>
          <p:nvPr/>
        </p:nvSpPr>
        <p:spPr>
          <a:xfrm>
            <a:off x="1073349" y="2366996"/>
            <a:ext cx="214009" cy="21400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椭圆 6"/>
          <p:cNvSpPr/>
          <p:nvPr/>
        </p:nvSpPr>
        <p:spPr>
          <a:xfrm>
            <a:off x="6186478" y="1628376"/>
            <a:ext cx="214009" cy="21400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椭圆 7"/>
          <p:cNvSpPr/>
          <p:nvPr/>
        </p:nvSpPr>
        <p:spPr>
          <a:xfrm>
            <a:off x="5630692" y="2065067"/>
            <a:ext cx="214009" cy="21400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椭圆 8"/>
          <p:cNvSpPr/>
          <p:nvPr/>
        </p:nvSpPr>
        <p:spPr>
          <a:xfrm>
            <a:off x="1621402" y="2109027"/>
            <a:ext cx="214009" cy="21400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椭圆 9"/>
          <p:cNvSpPr/>
          <p:nvPr/>
        </p:nvSpPr>
        <p:spPr>
          <a:xfrm>
            <a:off x="6186478" y="4832376"/>
            <a:ext cx="214009" cy="21400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椭圆 10"/>
          <p:cNvSpPr/>
          <p:nvPr/>
        </p:nvSpPr>
        <p:spPr>
          <a:xfrm>
            <a:off x="5630692" y="5269067"/>
            <a:ext cx="214009" cy="21400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椭圆 11"/>
          <p:cNvSpPr/>
          <p:nvPr/>
        </p:nvSpPr>
        <p:spPr>
          <a:xfrm>
            <a:off x="1621402" y="4832376"/>
            <a:ext cx="214009" cy="21400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椭圆 12"/>
          <p:cNvSpPr/>
          <p:nvPr/>
        </p:nvSpPr>
        <p:spPr>
          <a:xfrm>
            <a:off x="1065616" y="5269067"/>
            <a:ext cx="214009" cy="21400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840299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04000"/>
            <a:ext cx="5012530" cy="320400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012530" cy="3204000"/>
          </a:xfrm>
          <a:prstGeom prst="rect">
            <a:avLst/>
          </a:prstGeom>
        </p:spPr>
      </p:pic>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r="8983"/>
          <a:stretch/>
        </p:blipFill>
        <p:spPr>
          <a:xfrm>
            <a:off x="4572000" y="3204000"/>
            <a:ext cx="4562272" cy="3204000"/>
          </a:xfrm>
          <a:prstGeom prst="rect">
            <a:avLst/>
          </a:prstGeom>
        </p:spPr>
      </p:pic>
      <p:pic>
        <p:nvPicPr>
          <p:cNvPr id="5" name="图片 4"/>
          <p:cNvPicPr>
            <a:picLocks noChangeAspect="1"/>
          </p:cNvPicPr>
          <p:nvPr/>
        </p:nvPicPr>
        <p:blipFill rotWithShape="1">
          <a:blip r:embed="rId5">
            <a:extLst>
              <a:ext uri="{28A0092B-C50C-407E-A947-70E740481C1C}">
                <a14:useLocalDpi xmlns:a14="http://schemas.microsoft.com/office/drawing/2010/main" val="0"/>
              </a:ext>
            </a:extLst>
          </a:blip>
          <a:srcRect r="8983"/>
          <a:stretch/>
        </p:blipFill>
        <p:spPr>
          <a:xfrm>
            <a:off x="4572000" y="0"/>
            <a:ext cx="4562272" cy="3204000"/>
          </a:xfrm>
          <a:prstGeom prst="rect">
            <a:avLst/>
          </a:prstGeom>
        </p:spPr>
      </p:pic>
    </p:spTree>
    <p:extLst>
      <p:ext uri="{BB962C8B-B14F-4D97-AF65-F5344CB8AC3E}">
        <p14:creationId xmlns:p14="http://schemas.microsoft.com/office/powerpoint/2010/main" val="1496924583"/>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5012530" cy="3204000"/>
          </a:xfrm>
          <a:prstGeom prst="rect">
            <a:avLst/>
          </a:prstGeom>
        </p:spPr>
      </p:pic>
      <p:pic>
        <p:nvPicPr>
          <p:cNvPr id="4" name="图片 3"/>
          <p:cNvPicPr>
            <a:picLocks noChangeAspect="1"/>
          </p:cNvPicPr>
          <p:nvPr/>
        </p:nvPicPr>
        <p:blipFill rotWithShape="1">
          <a:blip r:embed="rId3"/>
          <a:srcRect r="8983"/>
          <a:stretch/>
        </p:blipFill>
        <p:spPr>
          <a:xfrm>
            <a:off x="4572000" y="0"/>
            <a:ext cx="4562272" cy="3204000"/>
          </a:xfrm>
          <a:prstGeom prst="rect">
            <a:avLst/>
          </a:prstGeom>
        </p:spPr>
      </p:pic>
      <p:pic>
        <p:nvPicPr>
          <p:cNvPr id="5" name="图片 4"/>
          <p:cNvPicPr>
            <a:picLocks noChangeAspect="1"/>
          </p:cNvPicPr>
          <p:nvPr/>
        </p:nvPicPr>
        <p:blipFill>
          <a:blip r:embed="rId4"/>
          <a:stretch>
            <a:fillRect/>
          </a:stretch>
        </p:blipFill>
        <p:spPr>
          <a:xfrm>
            <a:off x="0" y="3204000"/>
            <a:ext cx="5012530" cy="3204000"/>
          </a:xfrm>
          <a:prstGeom prst="rect">
            <a:avLst/>
          </a:prstGeom>
        </p:spPr>
      </p:pic>
      <p:pic>
        <p:nvPicPr>
          <p:cNvPr id="2" name="图片 1"/>
          <p:cNvPicPr>
            <a:picLocks noChangeAspect="1"/>
          </p:cNvPicPr>
          <p:nvPr/>
        </p:nvPicPr>
        <p:blipFill rotWithShape="1">
          <a:blip r:embed="rId5"/>
          <a:srcRect r="9176"/>
          <a:stretch/>
        </p:blipFill>
        <p:spPr>
          <a:xfrm>
            <a:off x="4572000" y="3204000"/>
            <a:ext cx="4552545" cy="3204000"/>
          </a:xfrm>
          <a:prstGeom prst="rect">
            <a:avLst/>
          </a:prstGeom>
        </p:spPr>
      </p:pic>
    </p:spTree>
    <p:extLst>
      <p:ext uri="{BB962C8B-B14F-4D97-AF65-F5344CB8AC3E}">
        <p14:creationId xmlns:p14="http://schemas.microsoft.com/office/powerpoint/2010/main" val="1450309726"/>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3204000"/>
            <a:ext cx="5012530" cy="3204000"/>
          </a:xfrm>
          <a:prstGeom prst="rect">
            <a:avLst/>
          </a:prstGeom>
        </p:spPr>
      </p:pic>
      <p:pic>
        <p:nvPicPr>
          <p:cNvPr id="4" name="图片 3"/>
          <p:cNvPicPr>
            <a:picLocks noChangeAspect="1"/>
          </p:cNvPicPr>
          <p:nvPr/>
        </p:nvPicPr>
        <p:blipFill>
          <a:blip r:embed="rId3"/>
          <a:stretch>
            <a:fillRect/>
          </a:stretch>
        </p:blipFill>
        <p:spPr>
          <a:xfrm>
            <a:off x="0" y="0"/>
            <a:ext cx="5012530" cy="3204000"/>
          </a:xfrm>
          <a:prstGeom prst="rect">
            <a:avLst/>
          </a:prstGeom>
        </p:spPr>
      </p:pic>
      <p:pic>
        <p:nvPicPr>
          <p:cNvPr id="5" name="图片 4"/>
          <p:cNvPicPr>
            <a:picLocks noChangeAspect="1"/>
          </p:cNvPicPr>
          <p:nvPr/>
        </p:nvPicPr>
        <p:blipFill rotWithShape="1">
          <a:blip r:embed="rId4"/>
          <a:srcRect r="8844"/>
          <a:stretch/>
        </p:blipFill>
        <p:spPr>
          <a:xfrm>
            <a:off x="4572000" y="3204000"/>
            <a:ext cx="4569215" cy="3204000"/>
          </a:xfrm>
          <a:prstGeom prst="rect">
            <a:avLst/>
          </a:prstGeom>
        </p:spPr>
      </p:pic>
      <p:pic>
        <p:nvPicPr>
          <p:cNvPr id="3" name="图片 2"/>
          <p:cNvPicPr>
            <a:picLocks noChangeAspect="1"/>
          </p:cNvPicPr>
          <p:nvPr/>
        </p:nvPicPr>
        <p:blipFill rotWithShape="1">
          <a:blip r:embed="rId5"/>
          <a:srcRect r="8844"/>
          <a:stretch/>
        </p:blipFill>
        <p:spPr>
          <a:xfrm>
            <a:off x="4572000" y="0"/>
            <a:ext cx="4569215" cy="3204000"/>
          </a:xfrm>
          <a:prstGeom prst="rect">
            <a:avLst/>
          </a:prstGeom>
        </p:spPr>
      </p:pic>
    </p:spTree>
    <p:extLst>
      <p:ext uri="{BB962C8B-B14F-4D97-AF65-F5344CB8AC3E}">
        <p14:creationId xmlns:p14="http://schemas.microsoft.com/office/powerpoint/2010/main" val="3372815984"/>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04000"/>
            <a:ext cx="5012530" cy="3204000"/>
          </a:xfrm>
          <a:prstGeom prst="rect">
            <a:avLst/>
          </a:prstGeom>
        </p:spPr>
      </p:pic>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r="9177"/>
          <a:stretch/>
        </p:blipFill>
        <p:spPr>
          <a:xfrm>
            <a:off x="4572000" y="3204000"/>
            <a:ext cx="4552545" cy="320400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5012530" cy="3204000"/>
          </a:xfrm>
          <a:prstGeom prst="rect">
            <a:avLst/>
          </a:prstGeom>
        </p:spPr>
      </p:pic>
      <p:pic>
        <p:nvPicPr>
          <p:cNvPr id="5" name="图片 4"/>
          <p:cNvPicPr>
            <a:picLocks noChangeAspect="1"/>
          </p:cNvPicPr>
          <p:nvPr/>
        </p:nvPicPr>
        <p:blipFill rotWithShape="1">
          <a:blip r:embed="rId5">
            <a:extLst>
              <a:ext uri="{28A0092B-C50C-407E-A947-70E740481C1C}">
                <a14:useLocalDpi xmlns:a14="http://schemas.microsoft.com/office/drawing/2010/main" val="0"/>
              </a:ext>
            </a:extLst>
          </a:blip>
          <a:srcRect r="8983"/>
          <a:stretch/>
        </p:blipFill>
        <p:spPr>
          <a:xfrm>
            <a:off x="4572000" y="0"/>
            <a:ext cx="4562272" cy="3204000"/>
          </a:xfrm>
          <a:prstGeom prst="rect">
            <a:avLst/>
          </a:prstGeom>
        </p:spPr>
      </p:pic>
    </p:spTree>
    <p:extLst>
      <p:ext uri="{BB962C8B-B14F-4D97-AF65-F5344CB8AC3E}">
        <p14:creationId xmlns:p14="http://schemas.microsoft.com/office/powerpoint/2010/main" val="4119496232"/>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r="9177"/>
          <a:stretch/>
        </p:blipFill>
        <p:spPr>
          <a:xfrm>
            <a:off x="4572000" y="3204000"/>
            <a:ext cx="4552545" cy="3204000"/>
          </a:xfrm>
          <a:prstGeom prst="rect">
            <a:avLst/>
          </a:prstGeom>
        </p:spPr>
      </p:pic>
      <p:pic>
        <p:nvPicPr>
          <p:cNvPr id="3" name="图片 2"/>
          <p:cNvPicPr>
            <a:picLocks noChangeAspect="1"/>
          </p:cNvPicPr>
          <p:nvPr/>
        </p:nvPicPr>
        <p:blipFill>
          <a:blip r:embed="rId3"/>
          <a:stretch>
            <a:fillRect/>
          </a:stretch>
        </p:blipFill>
        <p:spPr>
          <a:xfrm>
            <a:off x="0" y="0"/>
            <a:ext cx="5012530" cy="3204000"/>
          </a:xfrm>
          <a:prstGeom prst="rect">
            <a:avLst/>
          </a:prstGeom>
        </p:spPr>
      </p:pic>
      <p:pic>
        <p:nvPicPr>
          <p:cNvPr id="4" name="图片 3"/>
          <p:cNvPicPr>
            <a:picLocks noChangeAspect="1"/>
          </p:cNvPicPr>
          <p:nvPr/>
        </p:nvPicPr>
        <p:blipFill rotWithShape="1">
          <a:blip r:embed="rId4"/>
          <a:srcRect r="9177"/>
          <a:stretch/>
        </p:blipFill>
        <p:spPr>
          <a:xfrm>
            <a:off x="4572000" y="0"/>
            <a:ext cx="4552545" cy="3204000"/>
          </a:xfrm>
          <a:prstGeom prst="rect">
            <a:avLst/>
          </a:prstGeom>
        </p:spPr>
      </p:pic>
      <p:pic>
        <p:nvPicPr>
          <p:cNvPr id="5" name="图片 4"/>
          <p:cNvPicPr>
            <a:picLocks noChangeAspect="1"/>
          </p:cNvPicPr>
          <p:nvPr/>
        </p:nvPicPr>
        <p:blipFill>
          <a:blip r:embed="rId5"/>
          <a:stretch>
            <a:fillRect/>
          </a:stretch>
        </p:blipFill>
        <p:spPr>
          <a:xfrm>
            <a:off x="0" y="3204000"/>
            <a:ext cx="5012530" cy="3204000"/>
          </a:xfrm>
          <a:prstGeom prst="rect">
            <a:avLst/>
          </a:prstGeom>
        </p:spPr>
      </p:pic>
    </p:spTree>
    <p:extLst>
      <p:ext uri="{BB962C8B-B14F-4D97-AF65-F5344CB8AC3E}">
        <p14:creationId xmlns:p14="http://schemas.microsoft.com/office/powerpoint/2010/main" val="1619972996"/>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012530" cy="3204000"/>
          </a:xfrm>
          <a:prstGeom prst="rect">
            <a:avLst/>
          </a:prstGeom>
        </p:spPr>
      </p:pic>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r="8983"/>
          <a:stretch/>
        </p:blipFill>
        <p:spPr>
          <a:xfrm>
            <a:off x="4572000" y="3204000"/>
            <a:ext cx="4562272" cy="3204000"/>
          </a:xfrm>
          <a:prstGeom prst="rect">
            <a:avLst/>
          </a:prstGeom>
        </p:spPr>
      </p:pic>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r="8789"/>
          <a:stretch/>
        </p:blipFill>
        <p:spPr>
          <a:xfrm>
            <a:off x="4572000" y="0"/>
            <a:ext cx="4572000" cy="320400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204000"/>
            <a:ext cx="5012530" cy="3204000"/>
          </a:xfrm>
          <a:prstGeom prst="rect">
            <a:avLst/>
          </a:prstGeom>
        </p:spPr>
      </p:pic>
    </p:spTree>
    <p:extLst>
      <p:ext uri="{BB962C8B-B14F-4D97-AF65-F5344CB8AC3E}">
        <p14:creationId xmlns:p14="http://schemas.microsoft.com/office/powerpoint/2010/main" val="3658970459"/>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012530" cy="3204000"/>
          </a:xfrm>
          <a:prstGeom prst="rect">
            <a:avLst/>
          </a:prstGeom>
        </p:spPr>
      </p:pic>
      <p:pic>
        <p:nvPicPr>
          <p:cNvPr id="3" name="图片 2"/>
          <p:cNvPicPr>
            <a:picLocks noChangeAspect="1"/>
          </p:cNvPicPr>
          <p:nvPr/>
        </p:nvPicPr>
        <p:blipFill rotWithShape="1">
          <a:blip r:embed="rId3"/>
          <a:srcRect r="8983"/>
          <a:stretch/>
        </p:blipFill>
        <p:spPr>
          <a:xfrm>
            <a:off x="4572000" y="0"/>
            <a:ext cx="4562272" cy="3204000"/>
          </a:xfrm>
          <a:prstGeom prst="rect">
            <a:avLst/>
          </a:prstGeom>
        </p:spPr>
      </p:pic>
      <p:pic>
        <p:nvPicPr>
          <p:cNvPr id="4" name="图片 3"/>
          <p:cNvPicPr>
            <a:picLocks noChangeAspect="1"/>
          </p:cNvPicPr>
          <p:nvPr/>
        </p:nvPicPr>
        <p:blipFill>
          <a:blip r:embed="rId4"/>
          <a:stretch>
            <a:fillRect/>
          </a:stretch>
        </p:blipFill>
        <p:spPr>
          <a:xfrm>
            <a:off x="0" y="3204000"/>
            <a:ext cx="5012530" cy="3204000"/>
          </a:xfrm>
          <a:prstGeom prst="rect">
            <a:avLst/>
          </a:prstGeom>
        </p:spPr>
      </p:pic>
      <p:pic>
        <p:nvPicPr>
          <p:cNvPr id="5" name="图片 4"/>
          <p:cNvPicPr>
            <a:picLocks noChangeAspect="1"/>
          </p:cNvPicPr>
          <p:nvPr/>
        </p:nvPicPr>
        <p:blipFill rotWithShape="1">
          <a:blip r:embed="rId5"/>
          <a:srcRect r="8983"/>
          <a:stretch/>
        </p:blipFill>
        <p:spPr>
          <a:xfrm>
            <a:off x="4572000" y="3204000"/>
            <a:ext cx="4562272" cy="3204000"/>
          </a:xfrm>
          <a:prstGeom prst="rect">
            <a:avLst/>
          </a:prstGeom>
        </p:spPr>
      </p:pic>
    </p:spTree>
    <p:extLst>
      <p:ext uri="{BB962C8B-B14F-4D97-AF65-F5344CB8AC3E}">
        <p14:creationId xmlns:p14="http://schemas.microsoft.com/office/powerpoint/2010/main" val="100340685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04000"/>
            <a:ext cx="5012530" cy="3204000"/>
          </a:xfrm>
          <a:prstGeom prst="rect">
            <a:avLst/>
          </a:prstGeom>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r="8789"/>
          <a:stretch/>
        </p:blipFill>
        <p:spPr>
          <a:xfrm>
            <a:off x="4572000" y="3204000"/>
            <a:ext cx="4572000" cy="320400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5012530" cy="3204000"/>
          </a:xfrm>
          <a:prstGeom prst="rect">
            <a:avLst/>
          </a:prstGeom>
        </p:spPr>
      </p:pic>
      <p:pic>
        <p:nvPicPr>
          <p:cNvPr id="5" name="图片 4"/>
          <p:cNvPicPr>
            <a:picLocks noChangeAspect="1"/>
          </p:cNvPicPr>
          <p:nvPr/>
        </p:nvPicPr>
        <p:blipFill rotWithShape="1">
          <a:blip r:embed="rId5">
            <a:extLst>
              <a:ext uri="{28A0092B-C50C-407E-A947-70E740481C1C}">
                <a14:useLocalDpi xmlns:a14="http://schemas.microsoft.com/office/drawing/2010/main" val="0"/>
              </a:ext>
            </a:extLst>
          </a:blip>
          <a:srcRect r="8789"/>
          <a:stretch/>
        </p:blipFill>
        <p:spPr>
          <a:xfrm>
            <a:off x="4572000" y="0"/>
            <a:ext cx="4572000" cy="3204000"/>
          </a:xfrm>
          <a:prstGeom prst="rect">
            <a:avLst/>
          </a:prstGeom>
        </p:spPr>
      </p:pic>
    </p:spTree>
    <p:extLst>
      <p:ext uri="{BB962C8B-B14F-4D97-AF65-F5344CB8AC3E}">
        <p14:creationId xmlns:p14="http://schemas.microsoft.com/office/powerpoint/2010/main" val="35344421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75501" y="67112"/>
            <a:ext cx="9000000" cy="6731625"/>
          </a:xfrm>
          <a:prstGeom prst="rect">
            <a:avLst/>
          </a:prstGeom>
        </p:spPr>
      </p:pic>
    </p:spTree>
    <p:extLst>
      <p:ext uri="{BB962C8B-B14F-4D97-AF65-F5344CB8AC3E}">
        <p14:creationId xmlns:p14="http://schemas.microsoft.com/office/powerpoint/2010/main" val="4106536940"/>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012530" cy="3204000"/>
          </a:xfrm>
          <a:prstGeom prst="rect">
            <a:avLst/>
          </a:prstGeom>
        </p:spPr>
      </p:pic>
      <p:pic>
        <p:nvPicPr>
          <p:cNvPr id="3" name="图片 2"/>
          <p:cNvPicPr>
            <a:picLocks noChangeAspect="1"/>
          </p:cNvPicPr>
          <p:nvPr/>
        </p:nvPicPr>
        <p:blipFill rotWithShape="1">
          <a:blip r:embed="rId3"/>
          <a:srcRect r="8789"/>
          <a:stretch/>
        </p:blipFill>
        <p:spPr>
          <a:xfrm>
            <a:off x="4572000" y="0"/>
            <a:ext cx="4572000" cy="3204000"/>
          </a:xfrm>
          <a:prstGeom prst="rect">
            <a:avLst/>
          </a:prstGeom>
        </p:spPr>
      </p:pic>
      <p:pic>
        <p:nvPicPr>
          <p:cNvPr id="4" name="图片 3"/>
          <p:cNvPicPr>
            <a:picLocks noChangeAspect="1"/>
          </p:cNvPicPr>
          <p:nvPr/>
        </p:nvPicPr>
        <p:blipFill>
          <a:blip r:embed="rId4"/>
          <a:stretch>
            <a:fillRect/>
          </a:stretch>
        </p:blipFill>
        <p:spPr>
          <a:xfrm>
            <a:off x="0" y="3204000"/>
            <a:ext cx="5012530" cy="3204000"/>
          </a:xfrm>
          <a:prstGeom prst="rect">
            <a:avLst/>
          </a:prstGeom>
        </p:spPr>
      </p:pic>
      <p:pic>
        <p:nvPicPr>
          <p:cNvPr id="5" name="图片 4"/>
          <p:cNvPicPr>
            <a:picLocks noChangeAspect="1"/>
          </p:cNvPicPr>
          <p:nvPr/>
        </p:nvPicPr>
        <p:blipFill rotWithShape="1">
          <a:blip r:embed="rId5"/>
          <a:srcRect r="8789"/>
          <a:stretch/>
        </p:blipFill>
        <p:spPr>
          <a:xfrm>
            <a:off x="4572000" y="3204000"/>
            <a:ext cx="4572000" cy="3204000"/>
          </a:xfrm>
          <a:prstGeom prst="rect">
            <a:avLst/>
          </a:prstGeom>
        </p:spPr>
      </p:pic>
    </p:spTree>
    <p:extLst>
      <p:ext uri="{BB962C8B-B14F-4D97-AF65-F5344CB8AC3E}">
        <p14:creationId xmlns:p14="http://schemas.microsoft.com/office/powerpoint/2010/main" val="717645307"/>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stretch>
            <a:fillRect/>
          </a:stretch>
        </p:blipFill>
        <p:spPr>
          <a:xfrm>
            <a:off x="0" y="3204000"/>
            <a:ext cx="5012530" cy="3204000"/>
          </a:xfrm>
          <a:prstGeom prst="rect">
            <a:avLst/>
          </a:prstGeom>
        </p:spPr>
      </p:pic>
      <p:pic>
        <p:nvPicPr>
          <p:cNvPr id="10" name="图片 9"/>
          <p:cNvPicPr>
            <a:picLocks noChangeAspect="1"/>
          </p:cNvPicPr>
          <p:nvPr/>
        </p:nvPicPr>
        <p:blipFill rotWithShape="1">
          <a:blip r:embed="rId3"/>
          <a:srcRect r="8789"/>
          <a:stretch/>
        </p:blipFill>
        <p:spPr>
          <a:xfrm>
            <a:off x="4572000" y="0"/>
            <a:ext cx="4572000" cy="3204000"/>
          </a:xfrm>
          <a:prstGeom prst="rect">
            <a:avLst/>
          </a:prstGeom>
        </p:spPr>
      </p:pic>
      <p:pic>
        <p:nvPicPr>
          <p:cNvPr id="11" name="图片 10"/>
          <p:cNvPicPr>
            <a:picLocks noChangeAspect="1"/>
          </p:cNvPicPr>
          <p:nvPr/>
        </p:nvPicPr>
        <p:blipFill>
          <a:blip r:embed="rId4"/>
          <a:stretch>
            <a:fillRect/>
          </a:stretch>
        </p:blipFill>
        <p:spPr>
          <a:xfrm>
            <a:off x="0" y="0"/>
            <a:ext cx="5012530" cy="3204000"/>
          </a:xfrm>
          <a:prstGeom prst="rect">
            <a:avLst/>
          </a:prstGeom>
        </p:spPr>
      </p:pic>
      <p:pic>
        <p:nvPicPr>
          <p:cNvPr id="12" name="图片 11"/>
          <p:cNvPicPr>
            <a:picLocks noChangeAspect="1"/>
          </p:cNvPicPr>
          <p:nvPr/>
        </p:nvPicPr>
        <p:blipFill rotWithShape="1">
          <a:blip r:embed="rId5"/>
          <a:srcRect r="8789"/>
          <a:stretch/>
        </p:blipFill>
        <p:spPr>
          <a:xfrm>
            <a:off x="4572000" y="3204000"/>
            <a:ext cx="4572000" cy="3204000"/>
          </a:xfrm>
          <a:prstGeom prst="rect">
            <a:avLst/>
          </a:prstGeom>
        </p:spPr>
      </p:pic>
    </p:spTree>
    <p:extLst>
      <p:ext uri="{BB962C8B-B14F-4D97-AF65-F5344CB8AC3E}">
        <p14:creationId xmlns:p14="http://schemas.microsoft.com/office/powerpoint/2010/main" val="71564070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012530" cy="3204000"/>
          </a:xfrm>
          <a:prstGeom prst="rect">
            <a:avLst/>
          </a:prstGeom>
        </p:spPr>
      </p:pic>
      <p:pic>
        <p:nvPicPr>
          <p:cNvPr id="3" name="图片 2"/>
          <p:cNvPicPr>
            <a:picLocks noChangeAspect="1"/>
          </p:cNvPicPr>
          <p:nvPr/>
        </p:nvPicPr>
        <p:blipFill rotWithShape="1">
          <a:blip r:embed="rId3"/>
          <a:srcRect r="8789"/>
          <a:stretch/>
        </p:blipFill>
        <p:spPr>
          <a:xfrm>
            <a:off x="4572000" y="0"/>
            <a:ext cx="4572000" cy="3204000"/>
          </a:xfrm>
          <a:prstGeom prst="rect">
            <a:avLst/>
          </a:prstGeom>
        </p:spPr>
      </p:pic>
      <p:pic>
        <p:nvPicPr>
          <p:cNvPr id="4" name="图片 3"/>
          <p:cNvPicPr>
            <a:picLocks noChangeAspect="1"/>
          </p:cNvPicPr>
          <p:nvPr/>
        </p:nvPicPr>
        <p:blipFill>
          <a:blip r:embed="rId4"/>
          <a:stretch>
            <a:fillRect/>
          </a:stretch>
        </p:blipFill>
        <p:spPr>
          <a:xfrm>
            <a:off x="0" y="3204000"/>
            <a:ext cx="5012530" cy="3204000"/>
          </a:xfrm>
          <a:prstGeom prst="rect">
            <a:avLst/>
          </a:prstGeom>
        </p:spPr>
      </p:pic>
      <p:pic>
        <p:nvPicPr>
          <p:cNvPr id="5" name="图片 4"/>
          <p:cNvPicPr>
            <a:picLocks noChangeAspect="1"/>
          </p:cNvPicPr>
          <p:nvPr/>
        </p:nvPicPr>
        <p:blipFill rotWithShape="1">
          <a:blip r:embed="rId5"/>
          <a:srcRect r="9177"/>
          <a:stretch/>
        </p:blipFill>
        <p:spPr>
          <a:xfrm>
            <a:off x="4572000" y="3204000"/>
            <a:ext cx="4552545" cy="3204000"/>
          </a:xfrm>
          <a:prstGeom prst="rect">
            <a:avLst/>
          </a:prstGeom>
        </p:spPr>
      </p:pic>
    </p:spTree>
    <p:extLst>
      <p:ext uri="{BB962C8B-B14F-4D97-AF65-F5344CB8AC3E}">
        <p14:creationId xmlns:p14="http://schemas.microsoft.com/office/powerpoint/2010/main" val="3353379059"/>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04000"/>
            <a:ext cx="5012530" cy="3204000"/>
          </a:xfrm>
          <a:prstGeom prst="rect">
            <a:avLst/>
          </a:prstGeom>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r="8789"/>
          <a:stretch/>
        </p:blipFill>
        <p:spPr>
          <a:xfrm>
            <a:off x="4572000" y="3204000"/>
            <a:ext cx="4572000" cy="320400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5012530" cy="3204000"/>
          </a:xfrm>
          <a:prstGeom prst="rect">
            <a:avLst/>
          </a:prstGeom>
        </p:spPr>
      </p:pic>
      <p:pic>
        <p:nvPicPr>
          <p:cNvPr id="5" name="图片 4"/>
          <p:cNvPicPr>
            <a:picLocks noChangeAspect="1"/>
          </p:cNvPicPr>
          <p:nvPr/>
        </p:nvPicPr>
        <p:blipFill rotWithShape="1">
          <a:blip r:embed="rId5">
            <a:extLst>
              <a:ext uri="{28A0092B-C50C-407E-A947-70E740481C1C}">
                <a14:useLocalDpi xmlns:a14="http://schemas.microsoft.com/office/drawing/2010/main" val="0"/>
              </a:ext>
            </a:extLst>
          </a:blip>
          <a:srcRect r="8788"/>
          <a:stretch/>
        </p:blipFill>
        <p:spPr>
          <a:xfrm>
            <a:off x="4572000" y="0"/>
            <a:ext cx="4572000" cy="3204000"/>
          </a:xfrm>
          <a:prstGeom prst="rect">
            <a:avLst/>
          </a:prstGeom>
        </p:spPr>
      </p:pic>
    </p:spTree>
    <p:extLst>
      <p:ext uri="{BB962C8B-B14F-4D97-AF65-F5344CB8AC3E}">
        <p14:creationId xmlns:p14="http://schemas.microsoft.com/office/powerpoint/2010/main" val="130131235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012530" cy="3204000"/>
          </a:xfrm>
          <a:prstGeom prst="rect">
            <a:avLst/>
          </a:prstGeom>
        </p:spPr>
      </p:pic>
      <p:pic>
        <p:nvPicPr>
          <p:cNvPr id="6" name="图片 5"/>
          <p:cNvPicPr>
            <a:picLocks noChangeAspect="1"/>
          </p:cNvPicPr>
          <p:nvPr/>
        </p:nvPicPr>
        <p:blipFill rotWithShape="1">
          <a:blip r:embed="rId3"/>
          <a:srcRect r="8982"/>
          <a:stretch/>
        </p:blipFill>
        <p:spPr>
          <a:xfrm>
            <a:off x="4572001" y="0"/>
            <a:ext cx="4562272" cy="3204000"/>
          </a:xfrm>
          <a:prstGeom prst="rect">
            <a:avLst/>
          </a:prstGeom>
        </p:spPr>
      </p:pic>
      <p:pic>
        <p:nvPicPr>
          <p:cNvPr id="7" name="图片 6"/>
          <p:cNvPicPr>
            <a:picLocks noChangeAspect="1"/>
          </p:cNvPicPr>
          <p:nvPr/>
        </p:nvPicPr>
        <p:blipFill>
          <a:blip r:embed="rId4"/>
          <a:stretch>
            <a:fillRect/>
          </a:stretch>
        </p:blipFill>
        <p:spPr>
          <a:xfrm>
            <a:off x="0" y="3204000"/>
            <a:ext cx="5012530" cy="3204000"/>
          </a:xfrm>
          <a:prstGeom prst="rect">
            <a:avLst/>
          </a:prstGeom>
        </p:spPr>
      </p:pic>
      <p:pic>
        <p:nvPicPr>
          <p:cNvPr id="8" name="图片 7"/>
          <p:cNvPicPr>
            <a:picLocks noChangeAspect="1"/>
          </p:cNvPicPr>
          <p:nvPr/>
        </p:nvPicPr>
        <p:blipFill rotWithShape="1">
          <a:blip r:embed="rId5"/>
          <a:srcRect r="8983"/>
          <a:stretch/>
        </p:blipFill>
        <p:spPr>
          <a:xfrm>
            <a:off x="4572000" y="3204000"/>
            <a:ext cx="4562272" cy="3204000"/>
          </a:xfrm>
          <a:prstGeom prst="rect">
            <a:avLst/>
          </a:prstGeom>
        </p:spPr>
      </p:pic>
    </p:spTree>
    <p:extLst>
      <p:ext uri="{BB962C8B-B14F-4D97-AF65-F5344CB8AC3E}">
        <p14:creationId xmlns:p14="http://schemas.microsoft.com/office/powerpoint/2010/main" val="1715872891"/>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012530" cy="3204000"/>
          </a:xfrm>
          <a:prstGeom prst="rect">
            <a:avLst/>
          </a:prstGeom>
        </p:spPr>
      </p:pic>
      <p:pic>
        <p:nvPicPr>
          <p:cNvPr id="3" name="图片 2"/>
          <p:cNvPicPr>
            <a:picLocks noChangeAspect="1"/>
          </p:cNvPicPr>
          <p:nvPr/>
        </p:nvPicPr>
        <p:blipFill rotWithShape="1">
          <a:blip r:embed="rId3"/>
          <a:srcRect r="9091"/>
          <a:stretch/>
        </p:blipFill>
        <p:spPr>
          <a:xfrm>
            <a:off x="4572000" y="0"/>
            <a:ext cx="4556886" cy="3204000"/>
          </a:xfrm>
          <a:prstGeom prst="rect">
            <a:avLst/>
          </a:prstGeom>
        </p:spPr>
      </p:pic>
      <p:pic>
        <p:nvPicPr>
          <p:cNvPr id="4" name="图片 3"/>
          <p:cNvPicPr>
            <a:picLocks noChangeAspect="1"/>
          </p:cNvPicPr>
          <p:nvPr/>
        </p:nvPicPr>
        <p:blipFill rotWithShape="1">
          <a:blip r:embed="rId4"/>
          <a:srcRect r="8983"/>
          <a:stretch/>
        </p:blipFill>
        <p:spPr>
          <a:xfrm>
            <a:off x="0" y="3204000"/>
            <a:ext cx="4562272" cy="3204000"/>
          </a:xfrm>
          <a:prstGeom prst="rect">
            <a:avLst/>
          </a:prstGeom>
        </p:spPr>
      </p:pic>
      <p:pic>
        <p:nvPicPr>
          <p:cNvPr id="5" name="图片 4"/>
          <p:cNvPicPr>
            <a:picLocks noChangeAspect="1"/>
          </p:cNvPicPr>
          <p:nvPr/>
        </p:nvPicPr>
        <p:blipFill rotWithShape="1">
          <a:blip r:embed="rId5"/>
          <a:srcRect r="8789"/>
          <a:stretch/>
        </p:blipFill>
        <p:spPr>
          <a:xfrm>
            <a:off x="4572000" y="3204000"/>
            <a:ext cx="4572000" cy="3204000"/>
          </a:xfrm>
          <a:prstGeom prst="rect">
            <a:avLst/>
          </a:prstGeom>
        </p:spPr>
      </p:pic>
    </p:spTree>
    <p:extLst>
      <p:ext uri="{BB962C8B-B14F-4D97-AF65-F5344CB8AC3E}">
        <p14:creationId xmlns:p14="http://schemas.microsoft.com/office/powerpoint/2010/main" val="577782856"/>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012530" cy="3204000"/>
          </a:xfrm>
          <a:prstGeom prst="rect">
            <a:avLst/>
          </a:prstGeom>
        </p:spPr>
      </p:pic>
      <p:pic>
        <p:nvPicPr>
          <p:cNvPr id="3" name="图片 2"/>
          <p:cNvPicPr>
            <a:picLocks noChangeAspect="1"/>
          </p:cNvPicPr>
          <p:nvPr/>
        </p:nvPicPr>
        <p:blipFill rotWithShape="1">
          <a:blip r:embed="rId3"/>
          <a:srcRect r="8983"/>
          <a:stretch/>
        </p:blipFill>
        <p:spPr>
          <a:xfrm>
            <a:off x="4572000" y="0"/>
            <a:ext cx="4562272" cy="3204000"/>
          </a:xfrm>
          <a:prstGeom prst="rect">
            <a:avLst/>
          </a:prstGeom>
        </p:spPr>
      </p:pic>
      <p:pic>
        <p:nvPicPr>
          <p:cNvPr id="4" name="图片 3"/>
          <p:cNvPicPr>
            <a:picLocks noChangeAspect="1"/>
          </p:cNvPicPr>
          <p:nvPr/>
        </p:nvPicPr>
        <p:blipFill>
          <a:blip r:embed="rId4"/>
          <a:stretch>
            <a:fillRect/>
          </a:stretch>
        </p:blipFill>
        <p:spPr>
          <a:xfrm>
            <a:off x="0" y="3204000"/>
            <a:ext cx="5012530" cy="3204000"/>
          </a:xfrm>
          <a:prstGeom prst="rect">
            <a:avLst/>
          </a:prstGeom>
        </p:spPr>
      </p:pic>
      <p:pic>
        <p:nvPicPr>
          <p:cNvPr id="5" name="图片 4"/>
          <p:cNvPicPr>
            <a:picLocks noChangeAspect="1"/>
          </p:cNvPicPr>
          <p:nvPr/>
        </p:nvPicPr>
        <p:blipFill rotWithShape="1">
          <a:blip r:embed="rId5"/>
          <a:srcRect r="8983"/>
          <a:stretch/>
        </p:blipFill>
        <p:spPr>
          <a:xfrm>
            <a:off x="4572000" y="3204000"/>
            <a:ext cx="4562272" cy="3204000"/>
          </a:xfrm>
          <a:prstGeom prst="rect">
            <a:avLst/>
          </a:prstGeom>
        </p:spPr>
      </p:pic>
    </p:spTree>
    <p:extLst>
      <p:ext uri="{BB962C8B-B14F-4D97-AF65-F5344CB8AC3E}">
        <p14:creationId xmlns:p14="http://schemas.microsoft.com/office/powerpoint/2010/main" val="42186470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012530" cy="3204000"/>
          </a:xfrm>
          <a:prstGeom prst="rect">
            <a:avLst/>
          </a:prstGeom>
        </p:spPr>
      </p:pic>
      <p:pic>
        <p:nvPicPr>
          <p:cNvPr id="4" name="图片 3"/>
          <p:cNvPicPr>
            <a:picLocks noChangeAspect="1"/>
          </p:cNvPicPr>
          <p:nvPr/>
        </p:nvPicPr>
        <p:blipFill>
          <a:blip r:embed="rId3"/>
          <a:stretch>
            <a:fillRect/>
          </a:stretch>
        </p:blipFill>
        <p:spPr>
          <a:xfrm>
            <a:off x="0" y="3204000"/>
            <a:ext cx="5012530" cy="3204000"/>
          </a:xfrm>
          <a:prstGeom prst="rect">
            <a:avLst/>
          </a:prstGeom>
        </p:spPr>
      </p:pic>
      <p:pic>
        <p:nvPicPr>
          <p:cNvPr id="5" name="图片 4"/>
          <p:cNvPicPr>
            <a:picLocks noChangeAspect="1"/>
          </p:cNvPicPr>
          <p:nvPr/>
        </p:nvPicPr>
        <p:blipFill rotWithShape="1">
          <a:blip r:embed="rId4"/>
          <a:srcRect r="8789"/>
          <a:stretch/>
        </p:blipFill>
        <p:spPr>
          <a:xfrm>
            <a:off x="4572000" y="0"/>
            <a:ext cx="4571999" cy="3204000"/>
          </a:xfrm>
          <a:prstGeom prst="rect">
            <a:avLst/>
          </a:prstGeom>
        </p:spPr>
      </p:pic>
      <p:pic>
        <p:nvPicPr>
          <p:cNvPr id="3" name="图片 2"/>
          <p:cNvPicPr>
            <a:picLocks noChangeAspect="1"/>
          </p:cNvPicPr>
          <p:nvPr/>
        </p:nvPicPr>
        <p:blipFill rotWithShape="1">
          <a:blip r:embed="rId5"/>
          <a:srcRect r="8983"/>
          <a:stretch/>
        </p:blipFill>
        <p:spPr>
          <a:xfrm>
            <a:off x="4572000" y="3204000"/>
            <a:ext cx="4562272" cy="3204000"/>
          </a:xfrm>
          <a:prstGeom prst="rect">
            <a:avLst/>
          </a:prstGeom>
        </p:spPr>
      </p:pic>
    </p:spTree>
    <p:extLst>
      <p:ext uri="{BB962C8B-B14F-4D97-AF65-F5344CB8AC3E}">
        <p14:creationId xmlns:p14="http://schemas.microsoft.com/office/powerpoint/2010/main" val="127450114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012530" cy="3204000"/>
          </a:xfrm>
          <a:prstGeom prst="rect">
            <a:avLst/>
          </a:prstGeom>
        </p:spPr>
      </p:pic>
      <p:pic>
        <p:nvPicPr>
          <p:cNvPr id="4" name="图片 3"/>
          <p:cNvPicPr>
            <a:picLocks noChangeAspect="1"/>
          </p:cNvPicPr>
          <p:nvPr/>
        </p:nvPicPr>
        <p:blipFill rotWithShape="1">
          <a:blip r:embed="rId3"/>
          <a:srcRect r="8983"/>
          <a:stretch/>
        </p:blipFill>
        <p:spPr>
          <a:xfrm>
            <a:off x="4572000" y="0"/>
            <a:ext cx="4562272" cy="3204000"/>
          </a:xfrm>
          <a:prstGeom prst="rect">
            <a:avLst/>
          </a:prstGeom>
        </p:spPr>
      </p:pic>
      <p:pic>
        <p:nvPicPr>
          <p:cNvPr id="5" name="图片 4"/>
          <p:cNvPicPr>
            <a:picLocks noChangeAspect="1"/>
          </p:cNvPicPr>
          <p:nvPr/>
        </p:nvPicPr>
        <p:blipFill>
          <a:blip r:embed="rId4"/>
          <a:stretch>
            <a:fillRect/>
          </a:stretch>
        </p:blipFill>
        <p:spPr>
          <a:xfrm>
            <a:off x="0" y="3204000"/>
            <a:ext cx="5012530" cy="3204000"/>
          </a:xfrm>
          <a:prstGeom prst="rect">
            <a:avLst/>
          </a:prstGeom>
        </p:spPr>
      </p:pic>
      <p:pic>
        <p:nvPicPr>
          <p:cNvPr id="3" name="图片 2"/>
          <p:cNvPicPr>
            <a:picLocks noChangeAspect="1"/>
          </p:cNvPicPr>
          <p:nvPr/>
        </p:nvPicPr>
        <p:blipFill rotWithShape="1">
          <a:blip r:embed="rId5"/>
          <a:srcRect r="8982"/>
          <a:stretch/>
        </p:blipFill>
        <p:spPr>
          <a:xfrm>
            <a:off x="4572001" y="3204000"/>
            <a:ext cx="4562272" cy="3204000"/>
          </a:xfrm>
          <a:prstGeom prst="rect">
            <a:avLst/>
          </a:prstGeom>
        </p:spPr>
      </p:pic>
    </p:spTree>
    <p:extLst>
      <p:ext uri="{BB962C8B-B14F-4D97-AF65-F5344CB8AC3E}">
        <p14:creationId xmlns:p14="http://schemas.microsoft.com/office/powerpoint/2010/main" val="400500180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0" y="0"/>
            <a:ext cx="5012525" cy="3204000"/>
          </a:xfrm>
          <a:prstGeom prst="rect">
            <a:avLst/>
          </a:prstGeom>
        </p:spPr>
      </p:pic>
      <p:pic>
        <p:nvPicPr>
          <p:cNvPr id="3" name="图片 2"/>
          <p:cNvPicPr>
            <a:picLocks noChangeAspect="1"/>
          </p:cNvPicPr>
          <p:nvPr/>
        </p:nvPicPr>
        <p:blipFill>
          <a:blip r:embed="rId3"/>
          <a:stretch>
            <a:fillRect/>
          </a:stretch>
        </p:blipFill>
        <p:spPr>
          <a:xfrm>
            <a:off x="0" y="3204000"/>
            <a:ext cx="5012525" cy="3204000"/>
          </a:xfrm>
          <a:prstGeom prst="rect">
            <a:avLst/>
          </a:prstGeom>
        </p:spPr>
      </p:pic>
      <p:pic>
        <p:nvPicPr>
          <p:cNvPr id="4" name="图片 3"/>
          <p:cNvPicPr>
            <a:picLocks noChangeAspect="1"/>
          </p:cNvPicPr>
          <p:nvPr/>
        </p:nvPicPr>
        <p:blipFill rotWithShape="1">
          <a:blip r:embed="rId4"/>
          <a:srcRect r="8789"/>
          <a:stretch/>
        </p:blipFill>
        <p:spPr>
          <a:xfrm>
            <a:off x="4572001" y="0"/>
            <a:ext cx="4572000" cy="3204000"/>
          </a:xfrm>
          <a:prstGeom prst="rect">
            <a:avLst/>
          </a:prstGeom>
        </p:spPr>
      </p:pic>
      <p:pic>
        <p:nvPicPr>
          <p:cNvPr id="2" name="图片 1"/>
          <p:cNvPicPr>
            <a:picLocks noChangeAspect="1"/>
          </p:cNvPicPr>
          <p:nvPr/>
        </p:nvPicPr>
        <p:blipFill rotWithShape="1">
          <a:blip r:embed="rId5"/>
          <a:srcRect r="9176"/>
          <a:stretch/>
        </p:blipFill>
        <p:spPr>
          <a:xfrm>
            <a:off x="4572001" y="3204000"/>
            <a:ext cx="4552544" cy="3204000"/>
          </a:xfrm>
          <a:prstGeom prst="rect">
            <a:avLst/>
          </a:prstGeom>
        </p:spPr>
      </p:pic>
    </p:spTree>
    <p:extLst>
      <p:ext uri="{BB962C8B-B14F-4D97-AF65-F5344CB8AC3E}">
        <p14:creationId xmlns:p14="http://schemas.microsoft.com/office/powerpoint/2010/main" val="20627942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71443" y="100039"/>
            <a:ext cx="9000000" cy="6526163"/>
          </a:xfrm>
          <a:prstGeom prst="rect">
            <a:avLst/>
          </a:prstGeom>
        </p:spPr>
      </p:pic>
    </p:spTree>
    <p:extLst>
      <p:ext uri="{BB962C8B-B14F-4D97-AF65-F5344CB8AC3E}">
        <p14:creationId xmlns:p14="http://schemas.microsoft.com/office/powerpoint/2010/main" val="4214019612"/>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012530" cy="3204000"/>
          </a:xfrm>
          <a:prstGeom prst="rect">
            <a:avLst/>
          </a:prstGeom>
        </p:spPr>
      </p:pic>
      <p:pic>
        <p:nvPicPr>
          <p:cNvPr id="3" name="图片 2"/>
          <p:cNvPicPr>
            <a:picLocks noChangeAspect="1"/>
          </p:cNvPicPr>
          <p:nvPr/>
        </p:nvPicPr>
        <p:blipFill rotWithShape="1">
          <a:blip r:embed="rId3"/>
          <a:srcRect r="8983"/>
          <a:stretch/>
        </p:blipFill>
        <p:spPr>
          <a:xfrm>
            <a:off x="4572000" y="0"/>
            <a:ext cx="4562272" cy="3204000"/>
          </a:xfrm>
          <a:prstGeom prst="rect">
            <a:avLst/>
          </a:prstGeom>
        </p:spPr>
      </p:pic>
      <p:pic>
        <p:nvPicPr>
          <p:cNvPr id="5" name="图片 4"/>
          <p:cNvPicPr>
            <a:picLocks noChangeAspect="1"/>
          </p:cNvPicPr>
          <p:nvPr/>
        </p:nvPicPr>
        <p:blipFill>
          <a:blip r:embed="rId4"/>
          <a:stretch>
            <a:fillRect/>
          </a:stretch>
        </p:blipFill>
        <p:spPr>
          <a:xfrm>
            <a:off x="0" y="3204000"/>
            <a:ext cx="5012530" cy="3204000"/>
          </a:xfrm>
          <a:prstGeom prst="rect">
            <a:avLst/>
          </a:prstGeom>
        </p:spPr>
      </p:pic>
      <p:pic>
        <p:nvPicPr>
          <p:cNvPr id="4" name="图片 3"/>
          <p:cNvPicPr>
            <a:picLocks noChangeAspect="1"/>
          </p:cNvPicPr>
          <p:nvPr/>
        </p:nvPicPr>
        <p:blipFill rotWithShape="1">
          <a:blip r:embed="rId5"/>
          <a:srcRect r="8983"/>
          <a:stretch/>
        </p:blipFill>
        <p:spPr>
          <a:xfrm>
            <a:off x="4572000" y="3204000"/>
            <a:ext cx="4562272" cy="3204000"/>
          </a:xfrm>
          <a:prstGeom prst="rect">
            <a:avLst/>
          </a:prstGeom>
        </p:spPr>
      </p:pic>
    </p:spTree>
    <p:extLst>
      <p:ext uri="{BB962C8B-B14F-4D97-AF65-F5344CB8AC3E}">
        <p14:creationId xmlns:p14="http://schemas.microsoft.com/office/powerpoint/2010/main" val="1462761273"/>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012530" cy="3204000"/>
          </a:xfrm>
          <a:prstGeom prst="rect">
            <a:avLst/>
          </a:prstGeom>
        </p:spPr>
      </p:pic>
      <p:pic>
        <p:nvPicPr>
          <p:cNvPr id="4" name="图片 3"/>
          <p:cNvPicPr>
            <a:picLocks noChangeAspect="1"/>
          </p:cNvPicPr>
          <p:nvPr/>
        </p:nvPicPr>
        <p:blipFill>
          <a:blip r:embed="rId3"/>
          <a:stretch>
            <a:fillRect/>
          </a:stretch>
        </p:blipFill>
        <p:spPr>
          <a:xfrm>
            <a:off x="0" y="3204000"/>
            <a:ext cx="5012530" cy="3204000"/>
          </a:xfrm>
          <a:prstGeom prst="rect">
            <a:avLst/>
          </a:prstGeom>
        </p:spPr>
      </p:pic>
      <p:pic>
        <p:nvPicPr>
          <p:cNvPr id="5" name="图片 4"/>
          <p:cNvPicPr>
            <a:picLocks noChangeAspect="1"/>
          </p:cNvPicPr>
          <p:nvPr/>
        </p:nvPicPr>
        <p:blipFill rotWithShape="1">
          <a:blip r:embed="rId4"/>
          <a:srcRect r="8982"/>
          <a:stretch/>
        </p:blipFill>
        <p:spPr>
          <a:xfrm>
            <a:off x="4572000" y="0"/>
            <a:ext cx="4562272" cy="3204000"/>
          </a:xfrm>
          <a:prstGeom prst="rect">
            <a:avLst/>
          </a:prstGeom>
        </p:spPr>
      </p:pic>
      <p:pic>
        <p:nvPicPr>
          <p:cNvPr id="3" name="图片 2"/>
          <p:cNvPicPr>
            <a:picLocks noChangeAspect="1"/>
          </p:cNvPicPr>
          <p:nvPr/>
        </p:nvPicPr>
        <p:blipFill rotWithShape="1">
          <a:blip r:embed="rId5"/>
          <a:srcRect r="8789"/>
          <a:stretch/>
        </p:blipFill>
        <p:spPr>
          <a:xfrm>
            <a:off x="4572000" y="3204000"/>
            <a:ext cx="4572000" cy="3204000"/>
          </a:xfrm>
          <a:prstGeom prst="rect">
            <a:avLst/>
          </a:prstGeom>
        </p:spPr>
      </p:pic>
    </p:spTree>
    <p:extLst>
      <p:ext uri="{BB962C8B-B14F-4D97-AF65-F5344CB8AC3E}">
        <p14:creationId xmlns:p14="http://schemas.microsoft.com/office/powerpoint/2010/main" val="1502838666"/>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012530" cy="3204000"/>
          </a:xfrm>
          <a:prstGeom prst="rect">
            <a:avLst/>
          </a:prstGeom>
        </p:spPr>
      </p:pic>
      <p:pic>
        <p:nvPicPr>
          <p:cNvPr id="3" name="图片 2"/>
          <p:cNvPicPr>
            <a:picLocks noChangeAspect="1"/>
          </p:cNvPicPr>
          <p:nvPr/>
        </p:nvPicPr>
        <p:blipFill rotWithShape="1">
          <a:blip r:embed="rId3"/>
          <a:srcRect r="8857"/>
          <a:stretch/>
        </p:blipFill>
        <p:spPr>
          <a:xfrm>
            <a:off x="4572000" y="0"/>
            <a:ext cx="4568554" cy="3204000"/>
          </a:xfrm>
          <a:prstGeom prst="rect">
            <a:avLst/>
          </a:prstGeom>
        </p:spPr>
      </p:pic>
      <p:pic>
        <p:nvPicPr>
          <p:cNvPr id="4" name="图片 3"/>
          <p:cNvPicPr>
            <a:picLocks noChangeAspect="1"/>
          </p:cNvPicPr>
          <p:nvPr/>
        </p:nvPicPr>
        <p:blipFill>
          <a:blip r:embed="rId4"/>
          <a:stretch>
            <a:fillRect/>
          </a:stretch>
        </p:blipFill>
        <p:spPr>
          <a:xfrm>
            <a:off x="0" y="3204000"/>
            <a:ext cx="5012530" cy="3204000"/>
          </a:xfrm>
          <a:prstGeom prst="rect">
            <a:avLst/>
          </a:prstGeom>
        </p:spPr>
      </p:pic>
      <p:pic>
        <p:nvPicPr>
          <p:cNvPr id="5" name="图片 4"/>
          <p:cNvPicPr>
            <a:picLocks noChangeAspect="1"/>
          </p:cNvPicPr>
          <p:nvPr/>
        </p:nvPicPr>
        <p:blipFill rotWithShape="1">
          <a:blip r:embed="rId5"/>
          <a:srcRect r="8857"/>
          <a:stretch/>
        </p:blipFill>
        <p:spPr>
          <a:xfrm>
            <a:off x="4572000" y="3204000"/>
            <a:ext cx="4568554" cy="3204000"/>
          </a:xfrm>
          <a:prstGeom prst="rect">
            <a:avLst/>
          </a:prstGeom>
        </p:spPr>
      </p:pic>
    </p:spTree>
    <p:extLst>
      <p:ext uri="{BB962C8B-B14F-4D97-AF65-F5344CB8AC3E}">
        <p14:creationId xmlns:p14="http://schemas.microsoft.com/office/powerpoint/2010/main" val="2949805530"/>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012530" cy="3204000"/>
          </a:xfrm>
          <a:prstGeom prst="rect">
            <a:avLst/>
          </a:prstGeom>
        </p:spPr>
      </p:pic>
      <p:pic>
        <p:nvPicPr>
          <p:cNvPr id="4" name="图片 3"/>
          <p:cNvPicPr>
            <a:picLocks noChangeAspect="1"/>
          </p:cNvPicPr>
          <p:nvPr/>
        </p:nvPicPr>
        <p:blipFill rotWithShape="1">
          <a:blip r:embed="rId3"/>
          <a:srcRect r="9177"/>
          <a:stretch/>
        </p:blipFill>
        <p:spPr>
          <a:xfrm>
            <a:off x="4572000" y="0"/>
            <a:ext cx="4552545" cy="3204000"/>
          </a:xfrm>
          <a:prstGeom prst="rect">
            <a:avLst/>
          </a:prstGeom>
        </p:spPr>
      </p:pic>
      <p:pic>
        <p:nvPicPr>
          <p:cNvPr id="5" name="图片 4"/>
          <p:cNvPicPr>
            <a:picLocks noChangeAspect="1"/>
          </p:cNvPicPr>
          <p:nvPr/>
        </p:nvPicPr>
        <p:blipFill>
          <a:blip r:embed="rId4"/>
          <a:stretch>
            <a:fillRect/>
          </a:stretch>
        </p:blipFill>
        <p:spPr>
          <a:xfrm>
            <a:off x="0" y="3204000"/>
            <a:ext cx="5012530" cy="3204000"/>
          </a:xfrm>
          <a:prstGeom prst="rect">
            <a:avLst/>
          </a:prstGeom>
        </p:spPr>
      </p:pic>
      <p:pic>
        <p:nvPicPr>
          <p:cNvPr id="3" name="图片 2"/>
          <p:cNvPicPr>
            <a:picLocks noChangeAspect="1"/>
          </p:cNvPicPr>
          <p:nvPr/>
        </p:nvPicPr>
        <p:blipFill rotWithShape="1">
          <a:blip r:embed="rId5"/>
          <a:srcRect r="8789"/>
          <a:stretch/>
        </p:blipFill>
        <p:spPr>
          <a:xfrm>
            <a:off x="4572000" y="3204000"/>
            <a:ext cx="4572000" cy="3204000"/>
          </a:xfrm>
          <a:prstGeom prst="rect">
            <a:avLst/>
          </a:prstGeom>
        </p:spPr>
      </p:pic>
    </p:spTree>
    <p:extLst>
      <p:ext uri="{BB962C8B-B14F-4D97-AF65-F5344CB8AC3E}">
        <p14:creationId xmlns:p14="http://schemas.microsoft.com/office/powerpoint/2010/main" val="1013505405"/>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4287"/>
            <a:ext cx="4572000" cy="292241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3146701"/>
            <a:ext cx="4572000" cy="292241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224287"/>
            <a:ext cx="4572000" cy="2922414"/>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146701"/>
            <a:ext cx="4572000" cy="2922414"/>
          </a:xfrm>
          <a:prstGeom prst="rect">
            <a:avLst/>
          </a:prstGeom>
        </p:spPr>
      </p:pic>
      <mc:AlternateContent xmlns:mc="http://schemas.openxmlformats.org/markup-compatibility/2006" xmlns:a14="http://schemas.microsoft.com/office/drawing/2010/main">
        <mc:Choice Requires="a14">
          <p:sp>
            <p:nvSpPr>
              <p:cNvPr id="7" name="矩形 6"/>
              <p:cNvSpPr/>
              <p:nvPr/>
            </p:nvSpPr>
            <p:spPr>
              <a:xfrm>
                <a:off x="0" y="6069115"/>
                <a:ext cx="8352692" cy="427746"/>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The uncertainties were inflated by multiplying them by a scaling factor of </a:t>
                </a:r>
                <a14:m>
                  <m:oMath xmlns:m="http://schemas.openxmlformats.org/officeDocument/2006/math">
                    <m:rad>
                      <m:radPr>
                        <m:degHide m:val="on"/>
                        <m:ctrlPr>
                          <a:rPr lang="en-US" altLang="zh-CN" i="1" smtClean="0">
                            <a:latin typeface="Cambria Math" panose="02040503050406030204" pitchFamily="18" charset="0"/>
                            <a:cs typeface="Times New Roman" panose="02020603050405020304" pitchFamily="18" charset="0"/>
                          </a:rPr>
                        </m:ctrlPr>
                      </m:radPr>
                      <m:deg/>
                      <m:e>
                        <m:f>
                          <m:fPr>
                            <m:type m:val="lin"/>
                            <m:ctrlPr>
                              <a:rPr lang="en-US" altLang="zh-CN" i="1" smtClean="0">
                                <a:latin typeface="Cambria Math" panose="02040503050406030204" pitchFamily="18" charset="0"/>
                                <a:cs typeface="Times New Roman" panose="02020603050405020304" pitchFamily="18" charset="0"/>
                              </a:rPr>
                            </m:ctrlPr>
                          </m:fPr>
                          <m:num>
                            <m:sSup>
                              <m:sSupPr>
                                <m:ctrlPr>
                                  <a:rPr lang="en-US" altLang="zh-CN" i="1" smtClean="0">
                                    <a:latin typeface="Cambria Math" panose="02040503050406030204" pitchFamily="18" charset="0"/>
                                    <a:cs typeface="Times New Roman" panose="02020603050405020304" pitchFamily="18" charset="0"/>
                                  </a:rPr>
                                </m:ctrlPr>
                              </m:sSupPr>
                              <m:e>
                                <m:r>
                                  <a:rPr lang="zh-CN" altLang="en-US" i="1" smtClean="0">
                                    <a:latin typeface="Cambria Math" panose="02040503050406030204" pitchFamily="18" charset="0"/>
                                    <a:cs typeface="Times New Roman" panose="02020603050405020304" pitchFamily="18" charset="0"/>
                                  </a:rPr>
                                  <m:t>𝜒</m:t>
                                </m:r>
                              </m:e>
                              <m:sup>
                                <m:r>
                                  <a:rPr lang="en-US" altLang="zh-CN" b="0" i="1" smtClean="0">
                                    <a:latin typeface="Cambria Math" panose="02040503050406030204" pitchFamily="18" charset="0"/>
                                    <a:cs typeface="Times New Roman" panose="02020603050405020304" pitchFamily="18" charset="0"/>
                                  </a:rPr>
                                  <m:t>2</m:t>
                                </m:r>
                              </m:sup>
                            </m:sSup>
                          </m:num>
                          <m:den>
                            <m:r>
                              <m:rPr>
                                <m:sty m:val="p"/>
                              </m:rPr>
                              <a:rPr lang="en-US" altLang="zh-CN" i="1">
                                <a:latin typeface="Cambria Math" panose="02040503050406030204" pitchFamily="18" charset="0"/>
                                <a:cs typeface="Times New Roman" panose="02020603050405020304" pitchFamily="18" charset="0"/>
                              </a:rPr>
                              <m:t>ndf</m:t>
                            </m:r>
                          </m:den>
                        </m:f>
                      </m:e>
                    </m:rad>
                  </m:oMath>
                </a14:m>
                <a:r>
                  <a:rPr lang="en-US" dirty="0">
                    <a:latin typeface="Times New Roman" panose="02020603050405020304" pitchFamily="18" charset="0"/>
                    <a:cs typeface="Times New Roman" panose="02020603050405020304" pitchFamily="18" charset="0"/>
                  </a:rPr>
                  <a:t>.</a:t>
                </a:r>
              </a:p>
            </p:txBody>
          </p:sp>
        </mc:Choice>
        <mc:Fallback xmlns="">
          <p:sp>
            <p:nvSpPr>
              <p:cNvPr id="7" name="矩形 6"/>
              <p:cNvSpPr>
                <a:spLocks noRot="1" noChangeAspect="1" noMove="1" noResize="1" noEditPoints="1" noAdjustHandles="1" noChangeArrowheads="1" noChangeShapeType="1" noTextEdit="1"/>
              </p:cNvSpPr>
              <p:nvPr/>
            </p:nvSpPr>
            <p:spPr>
              <a:xfrm>
                <a:off x="0" y="6069115"/>
                <a:ext cx="8352692" cy="427746"/>
              </a:xfrm>
              <a:prstGeom prst="rect">
                <a:avLst/>
              </a:prstGeom>
              <a:blipFill rotWithShape="0">
                <a:blip r:embed="rId6"/>
                <a:stretch>
                  <a:fillRect l="-584" t="-88571" b="-152857"/>
                </a:stretch>
              </a:blipFill>
            </p:spPr>
            <p:txBody>
              <a:bodyPr/>
              <a:lstStyle/>
              <a:p>
                <a:r>
                  <a:rPr lang="en-US">
                    <a:noFill/>
                  </a:rPr>
                  <a:t> </a:t>
                </a:r>
              </a:p>
            </p:txBody>
          </p:sp>
        </mc:Fallback>
      </mc:AlternateContent>
    </p:spTree>
    <p:extLst>
      <p:ext uri="{BB962C8B-B14F-4D97-AF65-F5344CB8AC3E}">
        <p14:creationId xmlns:p14="http://schemas.microsoft.com/office/powerpoint/2010/main" val="3796752712"/>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72000" cy="292241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922414"/>
            <a:ext cx="4572000" cy="292241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922414"/>
            <a:ext cx="4572000" cy="2922414"/>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0"/>
            <a:ext cx="4572000" cy="2922414"/>
          </a:xfrm>
          <a:prstGeom prst="rect">
            <a:avLst/>
          </a:prstGeom>
        </p:spPr>
      </p:pic>
    </p:spTree>
    <p:extLst>
      <p:ext uri="{BB962C8B-B14F-4D97-AF65-F5344CB8AC3E}">
        <p14:creationId xmlns:p14="http://schemas.microsoft.com/office/powerpoint/2010/main" val="3588654757"/>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72000" cy="292241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922414"/>
            <a:ext cx="4572000" cy="292241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922414"/>
            <a:ext cx="4572000" cy="2922414"/>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0"/>
            <a:ext cx="4572000" cy="2922414"/>
          </a:xfrm>
          <a:prstGeom prst="rect">
            <a:avLst/>
          </a:prstGeom>
        </p:spPr>
      </p:pic>
    </p:spTree>
    <p:extLst>
      <p:ext uri="{BB962C8B-B14F-4D97-AF65-F5344CB8AC3E}">
        <p14:creationId xmlns:p14="http://schemas.microsoft.com/office/powerpoint/2010/main" val="1452811108"/>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72000" cy="292241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922414"/>
            <a:ext cx="4572000" cy="292241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0"/>
            <a:ext cx="4572000" cy="2922414"/>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922414"/>
            <a:ext cx="4572000" cy="2922414"/>
          </a:xfrm>
          <a:prstGeom prst="rect">
            <a:avLst/>
          </a:prstGeom>
        </p:spPr>
      </p:pic>
    </p:spTree>
    <p:extLst>
      <p:ext uri="{BB962C8B-B14F-4D97-AF65-F5344CB8AC3E}">
        <p14:creationId xmlns:p14="http://schemas.microsoft.com/office/powerpoint/2010/main" val="3263421395"/>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0"/>
            <a:ext cx="4572000" cy="292241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922414"/>
            <a:ext cx="4572000" cy="292241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922414"/>
            <a:ext cx="4572000" cy="2922414"/>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4572000" cy="2922414"/>
          </a:xfrm>
          <a:prstGeom prst="rect">
            <a:avLst/>
          </a:prstGeom>
        </p:spPr>
      </p:pic>
    </p:spTree>
    <p:extLst>
      <p:ext uri="{BB962C8B-B14F-4D97-AF65-F5344CB8AC3E}">
        <p14:creationId xmlns:p14="http://schemas.microsoft.com/office/powerpoint/2010/main" val="764486517"/>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72000" cy="292241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927466"/>
            <a:ext cx="4572000" cy="292241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0"/>
            <a:ext cx="4572000" cy="2922414"/>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922414"/>
            <a:ext cx="4572000" cy="2922414"/>
          </a:xfrm>
          <a:prstGeom prst="rect">
            <a:avLst/>
          </a:prstGeom>
        </p:spPr>
      </p:pic>
    </p:spTree>
    <p:extLst>
      <p:ext uri="{BB962C8B-B14F-4D97-AF65-F5344CB8AC3E}">
        <p14:creationId xmlns:p14="http://schemas.microsoft.com/office/powerpoint/2010/main" val="35968561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6820740"/>
          </a:xfrm>
          <a:prstGeom prst="rect">
            <a:avLst/>
          </a:prstGeom>
        </p:spPr>
      </p:pic>
    </p:spTree>
    <p:extLst>
      <p:ext uri="{BB962C8B-B14F-4D97-AF65-F5344CB8AC3E}">
        <p14:creationId xmlns:p14="http://schemas.microsoft.com/office/powerpoint/2010/main" val="2161820903"/>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0"/>
            <a:ext cx="4572000" cy="292241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922414"/>
            <a:ext cx="4572000" cy="292241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922414"/>
            <a:ext cx="4572000" cy="2922414"/>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4572000" cy="2922414"/>
          </a:xfrm>
          <a:prstGeom prst="rect">
            <a:avLst/>
          </a:prstGeom>
        </p:spPr>
      </p:pic>
    </p:spTree>
    <p:extLst>
      <p:ext uri="{BB962C8B-B14F-4D97-AF65-F5344CB8AC3E}">
        <p14:creationId xmlns:p14="http://schemas.microsoft.com/office/powerpoint/2010/main" val="2604892562"/>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72000" cy="292241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922414"/>
            <a:ext cx="4572000" cy="292241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922414"/>
            <a:ext cx="4572000" cy="2922414"/>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0"/>
            <a:ext cx="4572000" cy="2922414"/>
          </a:xfrm>
          <a:prstGeom prst="rect">
            <a:avLst/>
          </a:prstGeom>
        </p:spPr>
      </p:pic>
    </p:spTree>
    <p:extLst>
      <p:ext uri="{BB962C8B-B14F-4D97-AF65-F5344CB8AC3E}">
        <p14:creationId xmlns:p14="http://schemas.microsoft.com/office/powerpoint/2010/main" val="731807060"/>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72000" cy="292241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922414"/>
            <a:ext cx="4572000" cy="292241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922414"/>
            <a:ext cx="4572000" cy="2922414"/>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0"/>
            <a:ext cx="4572000" cy="2922414"/>
          </a:xfrm>
          <a:prstGeom prst="rect">
            <a:avLst/>
          </a:prstGeom>
        </p:spPr>
      </p:pic>
    </p:spTree>
    <p:extLst>
      <p:ext uri="{BB962C8B-B14F-4D97-AF65-F5344CB8AC3E}">
        <p14:creationId xmlns:p14="http://schemas.microsoft.com/office/powerpoint/2010/main" val="99511295"/>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72000" cy="292241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922414"/>
            <a:ext cx="4572000" cy="292241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922414"/>
            <a:ext cx="4572000" cy="2922414"/>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0"/>
            <a:ext cx="4572000" cy="2922414"/>
          </a:xfrm>
          <a:prstGeom prst="rect">
            <a:avLst/>
          </a:prstGeom>
        </p:spPr>
      </p:pic>
    </p:spTree>
    <p:extLst>
      <p:ext uri="{BB962C8B-B14F-4D97-AF65-F5344CB8AC3E}">
        <p14:creationId xmlns:p14="http://schemas.microsoft.com/office/powerpoint/2010/main" val="888565290"/>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72000" cy="292241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922414"/>
            <a:ext cx="4572000" cy="2922414"/>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0"/>
            <a:ext cx="4572000" cy="2922414"/>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922414"/>
            <a:ext cx="4572000" cy="2922414"/>
          </a:xfrm>
          <a:prstGeom prst="rect">
            <a:avLst/>
          </a:prstGeom>
        </p:spPr>
      </p:pic>
    </p:spTree>
    <p:extLst>
      <p:ext uri="{BB962C8B-B14F-4D97-AF65-F5344CB8AC3E}">
        <p14:creationId xmlns:p14="http://schemas.microsoft.com/office/powerpoint/2010/main" val="939128966"/>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4"/>
            <a:ext cx="4572000" cy="2922415"/>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922418"/>
            <a:ext cx="4572000" cy="2922415"/>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922419"/>
            <a:ext cx="4572000" cy="2922415"/>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
            <a:ext cx="4572000" cy="2922415"/>
          </a:xfrm>
          <a:prstGeom prst="rect">
            <a:avLst/>
          </a:prstGeom>
        </p:spPr>
      </p:pic>
    </p:spTree>
    <p:extLst>
      <p:ext uri="{BB962C8B-B14F-4D97-AF65-F5344CB8AC3E}">
        <p14:creationId xmlns:p14="http://schemas.microsoft.com/office/powerpoint/2010/main" val="2484214979"/>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9144000" cy="4734838"/>
          </a:xfrm>
          <a:prstGeom prst="rect">
            <a:avLst/>
          </a:prstGeom>
        </p:spPr>
      </p:pic>
      <p:cxnSp>
        <p:nvCxnSpPr>
          <p:cNvPr id="4" name="直接箭头连接符 3"/>
          <p:cNvCxnSpPr/>
          <p:nvPr/>
        </p:nvCxnSpPr>
        <p:spPr>
          <a:xfrm>
            <a:off x="1491916" y="952901"/>
            <a:ext cx="0" cy="12416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6707204" y="1644316"/>
            <a:ext cx="0" cy="12416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165544" y="583569"/>
            <a:ext cx="652743" cy="369332"/>
          </a:xfrm>
          <a:prstGeom prst="rect">
            <a:avLst/>
          </a:prstGeom>
          <a:noFill/>
        </p:spPr>
        <p:txBody>
          <a:bodyPr wrap="none" rtlCol="0">
            <a:spAutoFit/>
          </a:bodyPr>
          <a:lstStyle/>
          <a:p>
            <a:r>
              <a:rPr lang="en-US" dirty="0"/>
              <a:t>1173</a:t>
            </a:r>
          </a:p>
        </p:txBody>
      </p:sp>
      <p:sp>
        <p:nvSpPr>
          <p:cNvPr id="7" name="文本框 6"/>
          <p:cNvSpPr txBox="1"/>
          <p:nvPr/>
        </p:nvSpPr>
        <p:spPr>
          <a:xfrm>
            <a:off x="6380832" y="1274984"/>
            <a:ext cx="652743" cy="369332"/>
          </a:xfrm>
          <a:prstGeom prst="rect">
            <a:avLst/>
          </a:prstGeom>
          <a:noFill/>
        </p:spPr>
        <p:txBody>
          <a:bodyPr wrap="none" rtlCol="0">
            <a:spAutoFit/>
          </a:bodyPr>
          <a:lstStyle/>
          <a:p>
            <a:r>
              <a:rPr lang="en-US" dirty="0"/>
              <a:t>1332</a:t>
            </a:r>
          </a:p>
        </p:txBody>
      </p:sp>
      <p:sp>
        <p:nvSpPr>
          <p:cNvPr id="8" name="文本框 7"/>
          <p:cNvSpPr txBox="1"/>
          <p:nvPr/>
        </p:nvSpPr>
        <p:spPr>
          <a:xfrm>
            <a:off x="7033575" y="98916"/>
            <a:ext cx="1965282" cy="923330"/>
          </a:xfrm>
          <a:prstGeom prst="rect">
            <a:avLst/>
          </a:prstGeom>
          <a:noFill/>
        </p:spPr>
        <p:txBody>
          <a:bodyPr wrap="none" rtlCol="0">
            <a:spAutoFit/>
          </a:bodyPr>
          <a:lstStyle/>
          <a:p>
            <a:r>
              <a:rPr lang="en-US" dirty="0"/>
              <a:t>Background run</a:t>
            </a:r>
          </a:p>
          <a:p>
            <a:r>
              <a:rPr lang="en-US" dirty="0"/>
              <a:t>run-0141-all.root</a:t>
            </a:r>
          </a:p>
          <a:p>
            <a:r>
              <a:rPr lang="en-US" dirty="0"/>
              <a:t>All SeGA combined</a:t>
            </a:r>
          </a:p>
        </p:txBody>
      </p:sp>
      <p:cxnSp>
        <p:nvCxnSpPr>
          <p:cNvPr id="9" name="直接箭头连接符 8"/>
          <p:cNvCxnSpPr/>
          <p:nvPr/>
        </p:nvCxnSpPr>
        <p:spPr>
          <a:xfrm>
            <a:off x="7573477" y="2077453"/>
            <a:ext cx="0" cy="12416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7247105" y="1708121"/>
            <a:ext cx="652743" cy="369332"/>
          </a:xfrm>
          <a:prstGeom prst="rect">
            <a:avLst/>
          </a:prstGeom>
          <a:noFill/>
        </p:spPr>
        <p:txBody>
          <a:bodyPr wrap="none" rtlCol="0">
            <a:spAutoFit/>
          </a:bodyPr>
          <a:lstStyle/>
          <a:p>
            <a:r>
              <a:rPr lang="en-US" dirty="0"/>
              <a:t>1358</a:t>
            </a:r>
          </a:p>
        </p:txBody>
      </p:sp>
      <p:sp>
        <p:nvSpPr>
          <p:cNvPr id="11" name="矩形 10"/>
          <p:cNvSpPr/>
          <p:nvPr/>
        </p:nvSpPr>
        <p:spPr>
          <a:xfrm>
            <a:off x="46637" y="6441140"/>
            <a:ext cx="2519216" cy="369332"/>
          </a:xfrm>
          <a:prstGeom prst="rect">
            <a:avLst/>
          </a:prstGeom>
        </p:spPr>
        <p:txBody>
          <a:bodyPr wrap="none">
            <a:spAutoFit/>
          </a:bodyPr>
          <a:lstStyle/>
          <a:p>
            <a:r>
              <a:rPr lang="en-US" dirty="0"/>
              <a:t>60Co: 1173.2,1332.5 keV</a:t>
            </a:r>
          </a:p>
        </p:txBody>
      </p:sp>
    </p:spTree>
    <p:extLst>
      <p:ext uri="{BB962C8B-B14F-4D97-AF65-F5344CB8AC3E}">
        <p14:creationId xmlns:p14="http://schemas.microsoft.com/office/powerpoint/2010/main" val="3029569536"/>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4787601"/>
          </a:xfrm>
          <a:prstGeom prst="rect">
            <a:avLst/>
          </a:prstGeom>
        </p:spPr>
      </p:pic>
      <p:sp>
        <p:nvSpPr>
          <p:cNvPr id="3" name="矩形 2"/>
          <p:cNvSpPr/>
          <p:nvPr/>
        </p:nvSpPr>
        <p:spPr>
          <a:xfrm>
            <a:off x="6251670" y="0"/>
            <a:ext cx="2892330" cy="369332"/>
          </a:xfrm>
          <a:prstGeom prst="rect">
            <a:avLst/>
          </a:prstGeom>
        </p:spPr>
        <p:txBody>
          <a:bodyPr wrap="none">
            <a:spAutoFit/>
          </a:bodyPr>
          <a:lstStyle/>
          <a:p>
            <a:r>
              <a:rPr lang="en-US" dirty="0"/>
              <a:t>100eV-bin-ungated_sun.root</a:t>
            </a:r>
          </a:p>
        </p:txBody>
      </p:sp>
    </p:spTree>
    <p:extLst>
      <p:ext uri="{BB962C8B-B14F-4D97-AF65-F5344CB8AC3E}">
        <p14:creationId xmlns:p14="http://schemas.microsoft.com/office/powerpoint/2010/main" val="1438320546"/>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5241950"/>
          </a:xfrm>
          <a:prstGeom prst="rect">
            <a:avLst/>
          </a:prstGeom>
        </p:spPr>
      </p:pic>
      <p:sp>
        <p:nvSpPr>
          <p:cNvPr id="3" name="矩形 2"/>
          <p:cNvSpPr/>
          <p:nvPr/>
        </p:nvSpPr>
        <p:spPr>
          <a:xfrm>
            <a:off x="6495326" y="0"/>
            <a:ext cx="2648674" cy="369332"/>
          </a:xfrm>
          <a:prstGeom prst="rect">
            <a:avLst/>
          </a:prstGeom>
        </p:spPr>
        <p:txBody>
          <a:bodyPr wrap="none">
            <a:spAutoFit/>
          </a:bodyPr>
          <a:lstStyle/>
          <a:p>
            <a:r>
              <a:rPr lang="en-US" dirty="0"/>
              <a:t>100eV-bin-gated_sun.root</a:t>
            </a:r>
          </a:p>
        </p:txBody>
      </p:sp>
    </p:spTree>
    <p:extLst>
      <p:ext uri="{BB962C8B-B14F-4D97-AF65-F5344CB8AC3E}">
        <p14:creationId xmlns:p14="http://schemas.microsoft.com/office/powerpoint/2010/main" val="3564217853"/>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47385" y="150929"/>
          <a:ext cx="7056000" cy="4536000"/>
        </p:xfrm>
        <a:graphic>
          <a:graphicData uri="http://schemas.openxmlformats.org/drawingml/2006/table">
            <a:tbl>
              <a:tblPr>
                <a:tableStyleId>{5C22544A-7EE6-4342-B048-85BDC9FD1C3A}</a:tableStyleId>
              </a:tblPr>
              <a:tblGrid>
                <a:gridCol w="504000">
                  <a:extLst>
                    <a:ext uri="{9D8B030D-6E8A-4147-A177-3AD203B41FA5}">
                      <a16:colId xmlns:a16="http://schemas.microsoft.com/office/drawing/2014/main" val="20000"/>
                    </a:ext>
                  </a:extLst>
                </a:gridCol>
                <a:gridCol w="504000">
                  <a:extLst>
                    <a:ext uri="{9D8B030D-6E8A-4147-A177-3AD203B41FA5}">
                      <a16:colId xmlns:a16="http://schemas.microsoft.com/office/drawing/2014/main" val="20001"/>
                    </a:ext>
                  </a:extLst>
                </a:gridCol>
                <a:gridCol w="504000">
                  <a:extLst>
                    <a:ext uri="{9D8B030D-6E8A-4147-A177-3AD203B41FA5}">
                      <a16:colId xmlns:a16="http://schemas.microsoft.com/office/drawing/2014/main" val="20002"/>
                    </a:ext>
                  </a:extLst>
                </a:gridCol>
                <a:gridCol w="504000">
                  <a:extLst>
                    <a:ext uri="{9D8B030D-6E8A-4147-A177-3AD203B41FA5}">
                      <a16:colId xmlns:a16="http://schemas.microsoft.com/office/drawing/2014/main" val="20003"/>
                    </a:ext>
                  </a:extLst>
                </a:gridCol>
                <a:gridCol w="504000">
                  <a:extLst>
                    <a:ext uri="{9D8B030D-6E8A-4147-A177-3AD203B41FA5}">
                      <a16:colId xmlns:a16="http://schemas.microsoft.com/office/drawing/2014/main" val="20004"/>
                    </a:ext>
                  </a:extLst>
                </a:gridCol>
                <a:gridCol w="504000">
                  <a:extLst>
                    <a:ext uri="{9D8B030D-6E8A-4147-A177-3AD203B41FA5}">
                      <a16:colId xmlns:a16="http://schemas.microsoft.com/office/drawing/2014/main" val="20005"/>
                    </a:ext>
                  </a:extLst>
                </a:gridCol>
                <a:gridCol w="504000">
                  <a:extLst>
                    <a:ext uri="{9D8B030D-6E8A-4147-A177-3AD203B41FA5}">
                      <a16:colId xmlns:a16="http://schemas.microsoft.com/office/drawing/2014/main" val="20006"/>
                    </a:ext>
                  </a:extLst>
                </a:gridCol>
                <a:gridCol w="504000">
                  <a:extLst>
                    <a:ext uri="{9D8B030D-6E8A-4147-A177-3AD203B41FA5}">
                      <a16:colId xmlns:a16="http://schemas.microsoft.com/office/drawing/2014/main" val="20007"/>
                    </a:ext>
                  </a:extLst>
                </a:gridCol>
                <a:gridCol w="504000">
                  <a:extLst>
                    <a:ext uri="{9D8B030D-6E8A-4147-A177-3AD203B41FA5}">
                      <a16:colId xmlns:a16="http://schemas.microsoft.com/office/drawing/2014/main" val="20008"/>
                    </a:ext>
                  </a:extLst>
                </a:gridCol>
                <a:gridCol w="504000">
                  <a:extLst>
                    <a:ext uri="{9D8B030D-6E8A-4147-A177-3AD203B41FA5}">
                      <a16:colId xmlns:a16="http://schemas.microsoft.com/office/drawing/2014/main" val="20009"/>
                    </a:ext>
                  </a:extLst>
                </a:gridCol>
                <a:gridCol w="504000">
                  <a:extLst>
                    <a:ext uri="{9D8B030D-6E8A-4147-A177-3AD203B41FA5}">
                      <a16:colId xmlns:a16="http://schemas.microsoft.com/office/drawing/2014/main" val="20010"/>
                    </a:ext>
                  </a:extLst>
                </a:gridCol>
                <a:gridCol w="504000">
                  <a:extLst>
                    <a:ext uri="{9D8B030D-6E8A-4147-A177-3AD203B41FA5}">
                      <a16:colId xmlns:a16="http://schemas.microsoft.com/office/drawing/2014/main" val="20011"/>
                    </a:ext>
                  </a:extLst>
                </a:gridCol>
                <a:gridCol w="504000">
                  <a:extLst>
                    <a:ext uri="{9D8B030D-6E8A-4147-A177-3AD203B41FA5}">
                      <a16:colId xmlns:a16="http://schemas.microsoft.com/office/drawing/2014/main" val="20012"/>
                    </a:ext>
                  </a:extLst>
                </a:gridCol>
                <a:gridCol w="504000">
                  <a:extLst>
                    <a:ext uri="{9D8B030D-6E8A-4147-A177-3AD203B41FA5}">
                      <a16:colId xmlns:a16="http://schemas.microsoft.com/office/drawing/2014/main" val="20013"/>
                    </a:ext>
                  </a:extLst>
                </a:gridCol>
              </a:tblGrid>
              <a:tr h="324000">
                <a:tc>
                  <a:txBody>
                    <a:bodyPr/>
                    <a:lstStyle/>
                    <a:p>
                      <a:pPr algn="ctr" fontAlgn="ctr"/>
                      <a:r>
                        <a:rPr lang="en-US" altLang="zh-CN" sz="1400" b="0" i="0" u="none" strike="noStrike" dirty="0" err="1">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γ+γ</a:t>
                      </a:r>
                      <a:endParaRPr lang="en-US" sz="14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-1022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-511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452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493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511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945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1022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1369</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1461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dirty="0">
                          <a:effectLst/>
                          <a:latin typeface="Times New Roman" panose="02020603050405020304" pitchFamily="18" charset="0"/>
                          <a:ea typeface="Tahoma" panose="020B0604030504040204" pitchFamily="34" charset="0"/>
                          <a:cs typeface="Times New Roman" panose="02020603050405020304" pitchFamily="18" charset="0"/>
                        </a:rPr>
                        <a:t>1612</a:t>
                      </a:r>
                      <a:endParaRPr lang="en-US" sz="14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2616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2754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2870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24000">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-1022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-2044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-1533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-570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-529</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-511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-77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347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439</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590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1594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1732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1848</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24000">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-511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-1533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-1022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-59</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-18</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434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511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858</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950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1101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2105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2243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2359</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24000">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452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-570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-59</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903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945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963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1397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1474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1821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1913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2064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3067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3206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3322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24000">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493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-529</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-18</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945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987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1004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1438</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1515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1862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1954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2106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3109</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3247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3363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24000">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511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-511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963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1004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1022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1456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1533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1880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1972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2123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3127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3265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3381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24000">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945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-77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434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1397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1438</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1456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1890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1967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2314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2406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2557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3560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3699</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3815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24000">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1022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511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1474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1515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1533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1967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2044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2391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2483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2634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3638</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3776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3892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24000">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1369</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347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858</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1821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1862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1880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2314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2391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2738</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2830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2981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3985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4123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4239</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324000">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1461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439</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950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1913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1954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1972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2406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2483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2830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2922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3073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4076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4215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4331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324000">
                <a:tc>
                  <a:txBody>
                    <a:bodyPr/>
                    <a:lstStyle/>
                    <a:p>
                      <a:pPr algn="ctr" fontAlgn="ctr"/>
                      <a:r>
                        <a:rPr lang="en-US" sz="1400" u="none" strike="noStrike" dirty="0">
                          <a:effectLst/>
                          <a:latin typeface="Times New Roman" panose="02020603050405020304" pitchFamily="18" charset="0"/>
                          <a:ea typeface="Tahoma" panose="020B0604030504040204" pitchFamily="34" charset="0"/>
                          <a:cs typeface="Times New Roman" panose="02020603050405020304" pitchFamily="18" charset="0"/>
                        </a:rPr>
                        <a:t>1612</a:t>
                      </a:r>
                      <a:endParaRPr lang="en-US" sz="14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590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1101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2064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2106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2123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2557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2634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2981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3073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3225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4228</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4366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4482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324000">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2616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1594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2105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3067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3109</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3127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3560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3638</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3985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4076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4228</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5231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5370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5486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324000">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2754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1732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2243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3206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3247</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3265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3699</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3776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4123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4215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4366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5370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5508</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5624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324000">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2870</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1848</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2359</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3322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3363</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3381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3815</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3892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4239</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4331</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4482</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5486</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a:effectLst/>
                          <a:latin typeface="Times New Roman" panose="02020603050405020304" pitchFamily="18" charset="0"/>
                          <a:ea typeface="Tahoma" panose="020B0604030504040204" pitchFamily="34" charset="0"/>
                          <a:cs typeface="Times New Roman" panose="02020603050405020304" pitchFamily="18" charset="0"/>
                        </a:rPr>
                        <a:t>5624</a:t>
                      </a:r>
                      <a:endParaRPr lang="en-US" sz="14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400" u="none" strike="noStrike" dirty="0">
                          <a:effectLst/>
                          <a:latin typeface="Times New Roman" panose="02020603050405020304" pitchFamily="18" charset="0"/>
                          <a:ea typeface="Tahoma" panose="020B0604030504040204" pitchFamily="34" charset="0"/>
                          <a:cs typeface="Times New Roman" panose="02020603050405020304" pitchFamily="18" charset="0"/>
                        </a:rPr>
                        <a:t>5740</a:t>
                      </a:r>
                      <a:endParaRPr lang="en-US" sz="14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8802" marR="8802" marT="88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bl>
          </a:graphicData>
        </a:graphic>
      </p:graphicFrame>
      <p:sp>
        <p:nvSpPr>
          <p:cNvPr id="2" name="文本框 1"/>
          <p:cNvSpPr txBox="1"/>
          <p:nvPr/>
        </p:nvSpPr>
        <p:spPr>
          <a:xfrm>
            <a:off x="114300" y="4900613"/>
            <a:ext cx="3832844" cy="646331"/>
          </a:xfrm>
          <a:prstGeom prst="rect">
            <a:avLst/>
          </a:prstGeom>
          <a:noFill/>
        </p:spPr>
        <p:txBody>
          <a:bodyPr wrap="none" rtlCol="0">
            <a:spAutoFit/>
          </a:bodyPr>
          <a:lstStyle/>
          <a:p>
            <a:r>
              <a:rPr lang="en-US" dirty="0"/>
              <a:t>No escape or sum peak is at ~1358 keV</a:t>
            </a:r>
          </a:p>
          <a:p>
            <a:r>
              <a:rPr lang="en-US" dirty="0"/>
              <a:t>No background peak is at ~1358 keV</a:t>
            </a:r>
          </a:p>
        </p:txBody>
      </p:sp>
    </p:spTree>
    <p:extLst>
      <p:ext uri="{BB962C8B-B14F-4D97-AF65-F5344CB8AC3E}">
        <p14:creationId xmlns:p14="http://schemas.microsoft.com/office/powerpoint/2010/main" val="11851662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2188"/>
            <a:ext cx="9144000" cy="6860188"/>
          </a:xfrm>
          <a:prstGeom prst="rect">
            <a:avLst/>
          </a:prstGeom>
        </p:spPr>
      </p:pic>
    </p:spTree>
    <p:extLst>
      <p:ext uri="{BB962C8B-B14F-4D97-AF65-F5344CB8AC3E}">
        <p14:creationId xmlns:p14="http://schemas.microsoft.com/office/powerpoint/2010/main" val="3115422290"/>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379" y="457200"/>
            <a:ext cx="8999621" cy="4247317"/>
          </a:xfrm>
          <a:prstGeom prst="rect">
            <a:avLst/>
          </a:prstGeom>
          <a:noFill/>
        </p:spPr>
        <p:txBody>
          <a:bodyPr wrap="square" rtlCol="0">
            <a:spAutoFit/>
          </a:bodyPr>
          <a:lstStyle/>
          <a:p>
            <a:pPr>
              <a:lnSpc>
                <a:spcPct val="150000"/>
              </a:lnSpc>
            </a:pPr>
            <a:r>
              <a:rPr lang="en-US" altLang="zh-CN"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Si γ-ray peaks: 451-keV βγ, 1612-keV βγ, 1369-keV β</a:t>
            </a:r>
            <a:r>
              <a:rPr lang="en-US" altLang="zh-CN" sz="2000" dirty="0" err="1">
                <a:latin typeface="Times New Roman" panose="02020603050405020304" pitchFamily="18" charset="0"/>
                <a:cs typeface="Times New Roman" panose="02020603050405020304" pitchFamily="18" charset="0"/>
              </a:rPr>
              <a:t>pγ</a:t>
            </a:r>
            <a:r>
              <a:rPr lang="en-US" altLang="zh-CN" sz="2000" dirty="0">
                <a:latin typeface="Times New Roman" panose="02020603050405020304" pitchFamily="18" charset="0"/>
                <a:cs typeface="Times New Roman" panose="02020603050405020304" pitchFamily="18" charset="0"/>
              </a:rPr>
              <a:t>, 2754-keV β</a:t>
            </a:r>
            <a:r>
              <a:rPr lang="en-US" altLang="zh-CN" sz="2000" dirty="0" err="1">
                <a:latin typeface="Times New Roman" panose="02020603050405020304" pitchFamily="18" charset="0"/>
                <a:cs typeface="Times New Roman" panose="02020603050405020304" pitchFamily="18" charset="0"/>
              </a:rPr>
              <a:t>pγ</a:t>
            </a:r>
            <a:endParaRPr lang="en-US" altLang="zh-CN" sz="2000" dirty="0">
              <a:latin typeface="Times New Roman" panose="02020603050405020304" pitchFamily="18" charset="0"/>
              <a:cs typeface="Times New Roman" panose="02020603050405020304" pitchFamily="18" charset="0"/>
            </a:endParaRPr>
          </a:p>
          <a:p>
            <a:pPr>
              <a:lnSpc>
                <a:spcPct val="150000"/>
              </a:lnSpc>
            </a:pPr>
            <a:r>
              <a:rPr lang="en-US" altLang="zh-CN" sz="2000" dirty="0">
                <a:latin typeface="Times New Roman" panose="02020603050405020304" pitchFamily="18" charset="0"/>
                <a:cs typeface="Times New Roman" panose="02020603050405020304" pitchFamily="18" charset="0"/>
              </a:rPr>
              <a:t>1) I obtained the counts (</a:t>
            </a:r>
            <a:r>
              <a:rPr lang="en-US" altLang="zh-CN" sz="2000" i="1" dirty="0">
                <a:latin typeface="Times New Roman" panose="02020603050405020304" pitchFamily="18" charset="0"/>
                <a:cs typeface="Times New Roman" panose="02020603050405020304" pitchFamily="18" charset="0"/>
              </a:rPr>
              <a:t>N</a:t>
            </a:r>
            <a:r>
              <a:rPr lang="en-US" altLang="zh-CN" sz="2000" i="1" baseline="-25000" dirty="0">
                <a:latin typeface="Times New Roman" panose="02020603050405020304" pitchFamily="18" charset="0"/>
                <a:cs typeface="Times New Roman" panose="02020603050405020304" pitchFamily="18" charset="0"/>
              </a:rPr>
              <a:t>g</a:t>
            </a:r>
            <a:r>
              <a:rPr lang="en-US" altLang="zh-CN" sz="2000" dirty="0">
                <a:latin typeface="Times New Roman" panose="02020603050405020304" pitchFamily="18" charset="0"/>
                <a:cs typeface="Times New Roman" panose="02020603050405020304" pitchFamily="18" charset="0"/>
              </a:rPr>
              <a:t>) in these peaks from the gated spectrum for each individual SeGA detector.</a:t>
            </a:r>
            <a:endParaRPr lang="en-US" sz="2000" dirty="0">
              <a:latin typeface="Times New Roman" panose="02020603050405020304" pitchFamily="18" charset="0"/>
              <a:cs typeface="Times New Roman" panose="02020603050405020304" pitchFamily="18" charset="0"/>
            </a:endParaRPr>
          </a:p>
          <a:p>
            <a:pPr>
              <a:lnSpc>
                <a:spcPct val="150000"/>
              </a:lnSpc>
            </a:pPr>
            <a:r>
              <a:rPr lang="en-US" sz="2000" dirty="0">
                <a:latin typeface="Times New Roman" panose="02020603050405020304" pitchFamily="18" charset="0"/>
                <a:cs typeface="Times New Roman" panose="02020603050405020304" pitchFamily="18" charset="0"/>
              </a:rPr>
              <a:t>2) </a:t>
            </a:r>
            <a:r>
              <a:rPr lang="en-US" altLang="zh-CN" sz="2000" dirty="0">
                <a:latin typeface="Times New Roman" panose="02020603050405020304" pitchFamily="18" charset="0"/>
                <a:cs typeface="Times New Roman" panose="02020603050405020304" pitchFamily="18" charset="0"/>
              </a:rPr>
              <a:t>I obtained the counts (</a:t>
            </a:r>
            <a:r>
              <a:rPr lang="en-US" altLang="zh-CN" sz="2000" i="1" dirty="0">
                <a:latin typeface="Times New Roman" panose="02020603050405020304" pitchFamily="18" charset="0"/>
                <a:cs typeface="Times New Roman" panose="02020603050405020304" pitchFamily="18" charset="0"/>
              </a:rPr>
              <a:t>N</a:t>
            </a:r>
            <a:r>
              <a:rPr lang="en-US" altLang="zh-CN" sz="2000" i="1" baseline="-25000" dirty="0">
                <a:latin typeface="Times New Roman" panose="02020603050405020304" pitchFamily="18" charset="0"/>
                <a:cs typeface="Times New Roman" panose="02020603050405020304" pitchFamily="18" charset="0"/>
              </a:rPr>
              <a:t>u</a:t>
            </a:r>
            <a:r>
              <a:rPr lang="en-US" altLang="zh-CN" sz="2000" dirty="0">
                <a:latin typeface="Times New Roman" panose="02020603050405020304" pitchFamily="18" charset="0"/>
                <a:cs typeface="Times New Roman" panose="02020603050405020304" pitchFamily="18" charset="0"/>
              </a:rPr>
              <a:t>) in these peaks from the </a:t>
            </a:r>
            <a:r>
              <a:rPr lang="en-US" altLang="zh-CN" sz="2000" dirty="0" err="1">
                <a:latin typeface="Times New Roman" panose="02020603050405020304" pitchFamily="18" charset="0"/>
                <a:cs typeface="Times New Roman" panose="02020603050405020304" pitchFamily="18" charset="0"/>
              </a:rPr>
              <a:t>ungated</a:t>
            </a:r>
            <a:r>
              <a:rPr lang="en-US" altLang="zh-CN" sz="2000" dirty="0">
                <a:latin typeface="Times New Roman" panose="02020603050405020304" pitchFamily="18" charset="0"/>
                <a:cs typeface="Times New Roman" panose="02020603050405020304" pitchFamily="18" charset="0"/>
              </a:rPr>
              <a:t> spectrum for each individual SeGA detector.</a:t>
            </a:r>
          </a:p>
          <a:p>
            <a:pPr>
              <a:lnSpc>
                <a:spcPct val="150000"/>
              </a:lnSpc>
            </a:pPr>
            <a:r>
              <a:rPr lang="en-US" sz="2000" dirty="0">
                <a:latin typeface="Times New Roman" panose="02020603050405020304" pitchFamily="18" charset="0"/>
                <a:cs typeface="Times New Roman" panose="02020603050405020304" pitchFamily="18" charset="0"/>
              </a:rPr>
              <a:t>3) I drew the ratios of gated/</a:t>
            </a:r>
            <a:r>
              <a:rPr lang="en-US" sz="2000" dirty="0" err="1">
                <a:latin typeface="Times New Roman" panose="02020603050405020304" pitchFamily="18" charset="0"/>
                <a:cs typeface="Times New Roman" panose="02020603050405020304" pitchFamily="18" charset="0"/>
              </a:rPr>
              <a:t>ungated</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N</a:t>
            </a:r>
            <a:r>
              <a:rPr lang="en-US" sz="2000" i="1" baseline="-25000" dirty="0">
                <a:latin typeface="Times New Roman" panose="02020603050405020304" pitchFamily="18" charset="0"/>
                <a:cs typeface="Times New Roman" panose="02020603050405020304" pitchFamily="18" charset="0"/>
              </a:rPr>
              <a:t>g</a:t>
            </a:r>
            <a:r>
              <a:rPr lang="en-US" sz="2000" dirty="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rPr>
              <a:t>N</a:t>
            </a:r>
            <a:r>
              <a:rPr lang="en-US" sz="2000" i="1" baseline="-25000" dirty="0">
                <a:latin typeface="Times New Roman" panose="02020603050405020304" pitchFamily="18" charset="0"/>
                <a:cs typeface="Times New Roman" panose="02020603050405020304" pitchFamily="18" charset="0"/>
              </a:rPr>
              <a:t>u</a:t>
            </a:r>
            <a:r>
              <a:rPr lang="en-US" sz="2000" dirty="0">
                <a:latin typeface="Times New Roman" panose="02020603050405020304" pitchFamily="18" charset="0"/>
                <a:cs typeface="Times New Roman" panose="02020603050405020304" pitchFamily="18" charset="0"/>
              </a:rPr>
              <a:t>, see the next two pages).</a:t>
            </a:r>
          </a:p>
          <a:p>
            <a:pPr>
              <a:lnSpc>
                <a:spcPct val="150000"/>
              </a:lnSpc>
            </a:pPr>
            <a:endParaRPr lang="en-US" sz="2000" dirty="0">
              <a:latin typeface="Times New Roman" panose="02020603050405020304" pitchFamily="18" charset="0"/>
              <a:cs typeface="Times New Roman" panose="02020603050405020304" pitchFamily="18" charset="0"/>
            </a:endParaRPr>
          </a:p>
          <a:p>
            <a:pPr>
              <a:lnSpc>
                <a:spcPct val="150000"/>
              </a:lnSpc>
            </a:pPr>
            <a:r>
              <a:rPr lang="en-US" sz="2000" dirty="0">
                <a:latin typeface="Times New Roman" panose="02020603050405020304" pitchFamily="18" charset="0"/>
                <a:cs typeface="Times New Roman" panose="02020603050405020304" pitchFamily="18" charset="0"/>
              </a:rPr>
              <a:t>If the ratios for all 15 SeGA detectors are consistent, the contribution from </a:t>
            </a:r>
            <a:r>
              <a:rPr lang="en-US"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Si stopped in the </a:t>
            </a:r>
            <a:r>
              <a:rPr lang="en-US" sz="2000" dirty="0">
                <a:latin typeface="Times New Roman" panose="02020603050405020304" pitchFamily="18" charset="0"/>
                <a:cs typeface="Times New Roman" panose="02020603050405020304" pitchFamily="18" charset="0"/>
              </a:rPr>
              <a:t>collimator should be negligible.</a:t>
            </a:r>
          </a:p>
        </p:txBody>
      </p:sp>
    </p:spTree>
    <p:extLst>
      <p:ext uri="{BB962C8B-B14F-4D97-AF65-F5344CB8AC3E}">
        <p14:creationId xmlns:p14="http://schemas.microsoft.com/office/powerpoint/2010/main" val="3491452332"/>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5280528" y="4122000"/>
            <a:ext cx="3863472" cy="2736000"/>
          </a:xfrm>
          <a:prstGeom prst="rect">
            <a:avLst/>
          </a:prstGeom>
        </p:spPr>
      </p:pic>
      <p:pic>
        <p:nvPicPr>
          <p:cNvPr id="5" name="图片 4"/>
          <p:cNvPicPr>
            <a:picLocks noChangeAspect="1"/>
          </p:cNvPicPr>
          <p:nvPr/>
        </p:nvPicPr>
        <p:blipFill>
          <a:blip r:embed="rId3"/>
          <a:stretch>
            <a:fillRect/>
          </a:stretch>
        </p:blipFill>
        <p:spPr>
          <a:xfrm>
            <a:off x="5280527" y="0"/>
            <a:ext cx="3863473" cy="2736000"/>
          </a:xfrm>
          <a:prstGeom prst="rect">
            <a:avLst/>
          </a:prstGeom>
        </p:spPr>
      </p:pic>
      <p:graphicFrame>
        <p:nvGraphicFramePr>
          <p:cNvPr id="3" name="图表 2"/>
          <p:cNvGraphicFramePr>
            <a:graphicFrameLocks/>
          </p:cNvGraphicFramePr>
          <p:nvPr/>
        </p:nvGraphicFramePr>
        <p:xfrm>
          <a:off x="0" y="3803063"/>
          <a:ext cx="5772150" cy="30765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图表 5"/>
          <p:cNvGraphicFramePr>
            <a:graphicFrameLocks/>
          </p:cNvGraphicFramePr>
          <p:nvPr/>
        </p:nvGraphicFramePr>
        <p:xfrm>
          <a:off x="0" y="0"/>
          <a:ext cx="5772150" cy="30765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967633552"/>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a:stretch>
            <a:fillRect/>
          </a:stretch>
        </p:blipFill>
        <p:spPr>
          <a:xfrm>
            <a:off x="5280527" y="4122000"/>
            <a:ext cx="3863473" cy="2736000"/>
          </a:xfrm>
          <a:prstGeom prst="rect">
            <a:avLst/>
          </a:prstGeom>
        </p:spPr>
      </p:pic>
      <p:pic>
        <p:nvPicPr>
          <p:cNvPr id="3" name="图片 2"/>
          <p:cNvPicPr>
            <a:picLocks noChangeAspect="1"/>
          </p:cNvPicPr>
          <p:nvPr/>
        </p:nvPicPr>
        <p:blipFill>
          <a:blip r:embed="rId3"/>
          <a:stretch>
            <a:fillRect/>
          </a:stretch>
        </p:blipFill>
        <p:spPr>
          <a:xfrm>
            <a:off x="5280516" y="0"/>
            <a:ext cx="3863474" cy="2736000"/>
          </a:xfrm>
          <a:prstGeom prst="rect">
            <a:avLst/>
          </a:prstGeom>
        </p:spPr>
      </p:pic>
      <p:graphicFrame>
        <p:nvGraphicFramePr>
          <p:cNvPr id="9" name="图表 8"/>
          <p:cNvGraphicFramePr>
            <a:graphicFrameLocks/>
          </p:cNvGraphicFramePr>
          <p:nvPr/>
        </p:nvGraphicFramePr>
        <p:xfrm>
          <a:off x="0" y="0"/>
          <a:ext cx="5772150" cy="30765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图表 13"/>
          <p:cNvGraphicFramePr>
            <a:graphicFrameLocks/>
          </p:cNvGraphicFramePr>
          <p:nvPr/>
        </p:nvGraphicFramePr>
        <p:xfrm>
          <a:off x="0" y="3781425"/>
          <a:ext cx="5772150" cy="30765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816669596"/>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a:graphicFrameLocks/>
          </p:cNvGraphicFramePr>
          <p:nvPr/>
        </p:nvGraphicFramePr>
        <p:xfrm>
          <a:off x="0" y="0"/>
          <a:ext cx="5772710" cy="30765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53497215"/>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a:graphicFrameLocks/>
          </p:cNvGraphicFramePr>
          <p:nvPr/>
        </p:nvGraphicFramePr>
        <p:xfrm>
          <a:off x="0" y="0"/>
          <a:ext cx="5772710" cy="307657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图表 2"/>
          <p:cNvGraphicFramePr>
            <a:graphicFrameLocks/>
          </p:cNvGraphicFramePr>
          <p:nvPr/>
        </p:nvGraphicFramePr>
        <p:xfrm>
          <a:off x="0" y="3781425"/>
          <a:ext cx="5772710" cy="30765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77733995"/>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9144000" cy="6275051"/>
          </a:xfrm>
          <a:prstGeom prst="rect">
            <a:avLst/>
          </a:prstGeom>
          <a:noFill/>
        </p:spPr>
        <p:txBody>
          <a:bodyPr wrap="square" rtlCol="0">
            <a:spAutoFit/>
          </a:bodyPr>
          <a:lstStyle/>
          <a:p>
            <a:pPr>
              <a:lnSpc>
                <a:spcPct val="150000"/>
              </a:lnSpc>
            </a:pPr>
            <a:r>
              <a:rPr lang="en-US" altLang="zh-CN"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 γ-ray peaks: 451-keV βγ, 1612-keV βγ, 1369-keV β</a:t>
            </a:r>
            <a:r>
              <a:rPr lang="en-US" altLang="zh-CN" dirty="0" err="1">
                <a:latin typeface="Times New Roman" panose="02020603050405020304" pitchFamily="18" charset="0"/>
                <a:cs typeface="Times New Roman" panose="02020603050405020304" pitchFamily="18" charset="0"/>
              </a:rPr>
              <a:t>pγ</a:t>
            </a:r>
            <a:r>
              <a:rPr lang="en-US" altLang="zh-CN" dirty="0">
                <a:latin typeface="Times New Roman" panose="02020603050405020304" pitchFamily="18" charset="0"/>
                <a:cs typeface="Times New Roman" panose="02020603050405020304" pitchFamily="18" charset="0"/>
              </a:rPr>
              <a:t>, 2754-keV β</a:t>
            </a:r>
            <a:r>
              <a:rPr lang="en-US" altLang="zh-CN" dirty="0" err="1">
                <a:latin typeface="Times New Roman" panose="02020603050405020304" pitchFamily="18" charset="0"/>
                <a:cs typeface="Times New Roman" panose="02020603050405020304" pitchFamily="18" charset="0"/>
              </a:rPr>
              <a:t>pγ</a:t>
            </a:r>
            <a:endParaRPr lang="en-US" altLang="zh-CN" dirty="0">
              <a:latin typeface="Times New Roman" panose="02020603050405020304" pitchFamily="18" charset="0"/>
              <a:cs typeface="Times New Roman" panose="02020603050405020304" pitchFamily="18" charset="0"/>
            </a:endParaRPr>
          </a:p>
          <a:p>
            <a:pPr>
              <a:lnSpc>
                <a:spcPct val="150000"/>
              </a:lnSpc>
            </a:pPr>
            <a:r>
              <a:rPr lang="en-US" altLang="zh-CN" dirty="0">
                <a:latin typeface="Times New Roman" panose="02020603050405020304" pitchFamily="18" charset="0"/>
                <a:cs typeface="Times New Roman" panose="02020603050405020304" pitchFamily="18" charset="0"/>
              </a:rPr>
              <a:t>1) I obtained the counts (</a:t>
            </a:r>
            <a:r>
              <a:rPr lang="en-US" altLang="zh-CN" i="1" dirty="0">
                <a:latin typeface="Times New Roman" panose="02020603050405020304" pitchFamily="18" charset="0"/>
                <a:cs typeface="Times New Roman" panose="02020603050405020304" pitchFamily="18" charset="0"/>
              </a:rPr>
              <a:t>N</a:t>
            </a:r>
            <a:r>
              <a:rPr lang="en-US" altLang="zh-CN" i="1" baseline="-25000" dirty="0">
                <a:latin typeface="Times New Roman" panose="02020603050405020304" pitchFamily="18" charset="0"/>
                <a:cs typeface="Times New Roman" panose="02020603050405020304" pitchFamily="18" charset="0"/>
              </a:rPr>
              <a:t>g</a:t>
            </a:r>
            <a:r>
              <a:rPr lang="en-US" altLang="zh-CN" dirty="0">
                <a:latin typeface="Times New Roman" panose="02020603050405020304" pitchFamily="18" charset="0"/>
                <a:cs typeface="Times New Roman" panose="02020603050405020304" pitchFamily="18" charset="0"/>
              </a:rPr>
              <a:t>) in these peaks from the gated spectrum for each individual SeGA detector and the total counts (</a:t>
            </a:r>
            <a:r>
              <a:rPr lang="en-US" altLang="zh-CN" i="1" dirty="0" err="1">
                <a:latin typeface="Times New Roman" panose="02020603050405020304" pitchFamily="18" charset="0"/>
                <a:cs typeface="Times New Roman" panose="02020603050405020304" pitchFamily="18" charset="0"/>
              </a:rPr>
              <a:t>N</a:t>
            </a:r>
            <a:r>
              <a:rPr lang="en-US" altLang="zh-CN" i="1" baseline="-25000" dirty="0" err="1">
                <a:latin typeface="Times New Roman" panose="02020603050405020304" pitchFamily="18" charset="0"/>
                <a:cs typeface="Times New Roman" panose="02020603050405020304" pitchFamily="18" charset="0"/>
              </a:rPr>
              <a:t>gtot</a:t>
            </a:r>
            <a:r>
              <a:rPr lang="en-US" altLang="zh-CN" dirty="0">
                <a:latin typeface="Times New Roman" panose="02020603050405020304" pitchFamily="18" charset="0"/>
                <a:cs typeface="Times New Roman" panose="02020603050405020304" pitchFamily="18" charset="0"/>
              </a:rPr>
              <a:t>) in these peaks from the total gated spectrum for SeGA array.</a:t>
            </a:r>
            <a:endParaRPr lang="en-US" dirty="0">
              <a:latin typeface="Times New Roman" panose="02020603050405020304" pitchFamily="18" charset="0"/>
              <a:cs typeface="Times New Roman" panose="02020603050405020304" pitchFamily="18" charset="0"/>
            </a:endParaRPr>
          </a:p>
          <a:p>
            <a:pPr>
              <a:lnSpc>
                <a:spcPct val="150000"/>
              </a:lnSpc>
            </a:pPr>
            <a:r>
              <a:rPr lang="en-US" dirty="0">
                <a:latin typeface="Times New Roman" panose="02020603050405020304" pitchFamily="18" charset="0"/>
                <a:cs typeface="Times New Roman" panose="02020603050405020304" pitchFamily="18" charset="0"/>
              </a:rPr>
              <a:t>2) </a:t>
            </a:r>
            <a:r>
              <a:rPr lang="en-US" altLang="zh-CN" dirty="0">
                <a:latin typeface="Times New Roman" panose="02020603050405020304" pitchFamily="18" charset="0"/>
                <a:cs typeface="Times New Roman" panose="02020603050405020304" pitchFamily="18" charset="0"/>
              </a:rPr>
              <a:t>I obtained the counts (</a:t>
            </a:r>
            <a:r>
              <a:rPr lang="en-US" altLang="zh-CN" i="1" dirty="0">
                <a:latin typeface="Times New Roman" panose="02020603050405020304" pitchFamily="18" charset="0"/>
                <a:cs typeface="Times New Roman" panose="02020603050405020304" pitchFamily="18" charset="0"/>
              </a:rPr>
              <a:t>N</a:t>
            </a:r>
            <a:r>
              <a:rPr lang="en-US" altLang="zh-CN" i="1" baseline="-25000" dirty="0">
                <a:latin typeface="Times New Roman" panose="02020603050405020304" pitchFamily="18" charset="0"/>
                <a:cs typeface="Times New Roman" panose="02020603050405020304" pitchFamily="18" charset="0"/>
              </a:rPr>
              <a:t>u</a:t>
            </a:r>
            <a:r>
              <a:rPr lang="en-US" altLang="zh-CN" dirty="0">
                <a:latin typeface="Times New Roman" panose="02020603050405020304" pitchFamily="18" charset="0"/>
                <a:cs typeface="Times New Roman" panose="02020603050405020304" pitchFamily="18" charset="0"/>
              </a:rPr>
              <a:t>) in these peaks from the </a:t>
            </a:r>
            <a:r>
              <a:rPr lang="en-US" altLang="zh-CN" dirty="0" err="1">
                <a:latin typeface="Times New Roman" panose="02020603050405020304" pitchFamily="18" charset="0"/>
                <a:cs typeface="Times New Roman" panose="02020603050405020304" pitchFamily="18" charset="0"/>
              </a:rPr>
              <a:t>ungated</a:t>
            </a:r>
            <a:r>
              <a:rPr lang="en-US" altLang="zh-CN" dirty="0">
                <a:latin typeface="Times New Roman" panose="02020603050405020304" pitchFamily="18" charset="0"/>
                <a:cs typeface="Times New Roman" panose="02020603050405020304" pitchFamily="18" charset="0"/>
              </a:rPr>
              <a:t> spectrum for each individual SeGA detector and the total counts (</a:t>
            </a:r>
            <a:r>
              <a:rPr lang="en-US" altLang="zh-CN" i="1" dirty="0" err="1">
                <a:latin typeface="Times New Roman" panose="02020603050405020304" pitchFamily="18" charset="0"/>
                <a:cs typeface="Times New Roman" panose="02020603050405020304" pitchFamily="18" charset="0"/>
              </a:rPr>
              <a:t>N</a:t>
            </a:r>
            <a:r>
              <a:rPr lang="en-US" altLang="zh-CN" i="1" baseline="-25000" dirty="0" err="1">
                <a:latin typeface="Times New Roman" panose="02020603050405020304" pitchFamily="18" charset="0"/>
                <a:cs typeface="Times New Roman" panose="02020603050405020304" pitchFamily="18" charset="0"/>
              </a:rPr>
              <a:t>utot</a:t>
            </a:r>
            <a:r>
              <a:rPr lang="en-US" altLang="zh-CN" dirty="0">
                <a:latin typeface="Times New Roman" panose="02020603050405020304" pitchFamily="18" charset="0"/>
                <a:cs typeface="Times New Roman" panose="02020603050405020304" pitchFamily="18" charset="0"/>
              </a:rPr>
              <a:t>) in these peaks from the total </a:t>
            </a:r>
            <a:r>
              <a:rPr lang="en-US" altLang="zh-CN" dirty="0" err="1">
                <a:latin typeface="Times New Roman" panose="02020603050405020304" pitchFamily="18" charset="0"/>
                <a:cs typeface="Times New Roman" panose="02020603050405020304" pitchFamily="18" charset="0"/>
              </a:rPr>
              <a:t>ungated</a:t>
            </a:r>
            <a:r>
              <a:rPr lang="en-US" altLang="zh-CN" dirty="0">
                <a:latin typeface="Times New Roman" panose="02020603050405020304" pitchFamily="18" charset="0"/>
                <a:cs typeface="Times New Roman" panose="02020603050405020304" pitchFamily="18" charset="0"/>
              </a:rPr>
              <a:t> spectrum for SeGA array.</a:t>
            </a:r>
          </a:p>
          <a:p>
            <a:pPr>
              <a:lnSpc>
                <a:spcPct val="150000"/>
              </a:lnSpc>
            </a:pPr>
            <a:r>
              <a:rPr lang="en-US" dirty="0">
                <a:latin typeface="Times New Roman" panose="02020603050405020304" pitchFamily="18" charset="0"/>
                <a:cs typeface="Times New Roman" panose="02020603050405020304" pitchFamily="18" charset="0"/>
              </a:rPr>
              <a:t>3) I drew the ratios of individual/total for both </a:t>
            </a:r>
            <a:r>
              <a:rPr lang="en-US" dirty="0" err="1">
                <a:latin typeface="Times New Roman" panose="02020603050405020304" pitchFamily="18" charset="0"/>
                <a:cs typeface="Times New Roman" panose="02020603050405020304" pitchFamily="18" charset="0"/>
              </a:rPr>
              <a:t>ungated</a:t>
            </a:r>
            <a:r>
              <a:rPr lang="en-US" dirty="0">
                <a:latin typeface="Times New Roman" panose="02020603050405020304" pitchFamily="18" charset="0"/>
                <a:cs typeface="Times New Roman" panose="02020603050405020304" pitchFamily="18" charset="0"/>
              </a:rPr>
              <a:t> and gated spectra (</a:t>
            </a:r>
            <a:r>
              <a:rPr lang="en-US" i="1" dirty="0">
                <a:latin typeface="Times New Roman" panose="02020603050405020304" pitchFamily="18" charset="0"/>
                <a:cs typeface="Times New Roman" panose="02020603050405020304" pitchFamily="18" charset="0"/>
              </a:rPr>
              <a:t>N</a:t>
            </a:r>
            <a:r>
              <a:rPr lang="en-US" i="1" baseline="-25000" dirty="0">
                <a:latin typeface="Times New Roman" panose="02020603050405020304" pitchFamily="18" charset="0"/>
                <a:cs typeface="Times New Roman" panose="02020603050405020304" pitchFamily="18" charset="0"/>
              </a:rPr>
              <a:t>g</a:t>
            </a:r>
            <a:r>
              <a:rPr lang="en-US" dirty="0">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N</a:t>
            </a:r>
            <a:r>
              <a:rPr lang="en-US" i="1" baseline="-25000" dirty="0" err="1">
                <a:latin typeface="Times New Roman" panose="02020603050405020304" pitchFamily="18" charset="0"/>
                <a:cs typeface="Times New Roman" panose="02020603050405020304" pitchFamily="18" charset="0"/>
              </a:rPr>
              <a:t>gtot</a:t>
            </a:r>
            <a:r>
              <a:rPr lang="en-US"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N</a:t>
            </a:r>
            <a:r>
              <a:rPr lang="en-US" i="1" baseline="-25000" dirty="0">
                <a:latin typeface="Times New Roman" panose="02020603050405020304" pitchFamily="18" charset="0"/>
                <a:cs typeface="Times New Roman" panose="02020603050405020304" pitchFamily="18" charset="0"/>
              </a:rPr>
              <a:t>u</a:t>
            </a:r>
            <a:r>
              <a:rPr lang="en-US" dirty="0">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N</a:t>
            </a:r>
            <a:r>
              <a:rPr lang="en-US" i="1" baseline="-25000" dirty="0" err="1">
                <a:latin typeface="Times New Roman" panose="02020603050405020304" pitchFamily="18" charset="0"/>
                <a:cs typeface="Times New Roman" panose="02020603050405020304" pitchFamily="18" charset="0"/>
              </a:rPr>
              <a:t>utot</a:t>
            </a:r>
            <a:r>
              <a:rPr lang="en-US" dirty="0">
                <a:latin typeface="Times New Roman" panose="02020603050405020304" pitchFamily="18" charset="0"/>
                <a:cs typeface="Times New Roman" panose="02020603050405020304" pitchFamily="18" charset="0"/>
              </a:rPr>
              <a:t>, see the next two pages).</a:t>
            </a:r>
          </a:p>
          <a:p>
            <a:pPr>
              <a:lnSpc>
                <a:spcPct val="150000"/>
              </a:lnSpc>
            </a:pPr>
            <a:endParaRPr lang="en-US" dirty="0">
              <a:latin typeface="Times New Roman" panose="02020603050405020304" pitchFamily="18" charset="0"/>
              <a:cs typeface="Times New Roman" panose="02020603050405020304" pitchFamily="18" charset="0"/>
            </a:endParaRPr>
          </a:p>
          <a:p>
            <a:pPr>
              <a:lnSpc>
                <a:spcPct val="150000"/>
              </a:lnSpc>
            </a:pPr>
            <a:r>
              <a:rPr lang="en-US" dirty="0">
                <a:latin typeface="Times New Roman" panose="02020603050405020304" pitchFamily="18" charset="0"/>
                <a:cs typeface="Times New Roman" panose="02020603050405020304" pitchFamily="18" charset="0"/>
              </a:rPr>
              <a:t>If the counts from the 8 upstream SeGA detectors are higher than that from the 7 downstream SeGA detectors, the position of </a:t>
            </a:r>
            <a:r>
              <a:rPr lang="en-US"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 stopped in the proton detector should</a:t>
            </a:r>
            <a:r>
              <a:rPr lang="en-US" dirty="0">
                <a:latin typeface="Times New Roman" panose="02020603050405020304" pitchFamily="18" charset="0"/>
                <a:cs typeface="Times New Roman" panose="02020603050405020304" pitchFamily="18" charset="0"/>
              </a:rPr>
              <a:t> be closer to the entrance window (consistent with your drift time distribution in the NIMA paper).</a:t>
            </a:r>
          </a:p>
          <a:p>
            <a:pPr>
              <a:lnSpc>
                <a:spcPct val="150000"/>
              </a:lnSpc>
            </a:pPr>
            <a:endParaRPr lang="en-US" dirty="0">
              <a:latin typeface="Times New Roman" panose="02020603050405020304" pitchFamily="18" charset="0"/>
              <a:cs typeface="Times New Roman" panose="02020603050405020304" pitchFamily="18" charset="0"/>
            </a:endParaRPr>
          </a:p>
          <a:p>
            <a:pPr>
              <a:lnSpc>
                <a:spcPct val="150000"/>
              </a:lnSpc>
            </a:pPr>
            <a:r>
              <a:rPr lang="en-US" dirty="0">
                <a:latin typeface="Times New Roman" panose="02020603050405020304" pitchFamily="18" charset="0"/>
                <a:cs typeface="Times New Roman" panose="02020603050405020304" pitchFamily="18" charset="0"/>
              </a:rPr>
              <a:t>In addition, the counts from SeGA 0,7,9,15 are relative</a:t>
            </a:r>
            <a:r>
              <a:rPr lang="en-US" altLang="zh-CN" dirty="0">
                <a:latin typeface="Times New Roman" panose="02020603050405020304" pitchFamily="18" charset="0"/>
                <a:cs typeface="Times New Roman" panose="02020603050405020304" pitchFamily="18" charset="0"/>
              </a:rPr>
              <a:t>ly</a:t>
            </a:r>
            <a:r>
              <a:rPr lang="en-US" dirty="0">
                <a:latin typeface="Times New Roman" panose="02020603050405020304" pitchFamily="18" charset="0"/>
                <a:cs typeface="Times New Roman" panose="02020603050405020304" pitchFamily="18" charset="0"/>
              </a:rPr>
              <a:t> higher, so the beam position in the </a:t>
            </a:r>
            <a:r>
              <a:rPr lang="en-US" altLang="zh-CN" dirty="0">
                <a:latin typeface="Times New Roman" panose="02020603050405020304" pitchFamily="18" charset="0"/>
                <a:cs typeface="Times New Roman" panose="02020603050405020304" pitchFamily="18" charset="0"/>
              </a:rPr>
              <a:t>transverse direction might be closer to that side</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616338591"/>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a:graphicFrameLocks/>
          </p:cNvGraphicFramePr>
          <p:nvPr/>
        </p:nvGraphicFramePr>
        <p:xfrm>
          <a:off x="-1" y="1"/>
          <a:ext cx="6948000" cy="2628000"/>
        </p:xfrm>
        <a:graphic>
          <a:graphicData uri="http://schemas.openxmlformats.org/drawingml/2006/chart">
            <c:chart xmlns:c="http://schemas.openxmlformats.org/drawingml/2006/chart" xmlns:r="http://schemas.openxmlformats.org/officeDocument/2006/relationships" r:id="rId2"/>
          </a:graphicData>
        </a:graphic>
      </p:graphicFrame>
      <p:pic>
        <p:nvPicPr>
          <p:cNvPr id="4" name="图片 3"/>
          <p:cNvPicPr>
            <a:picLocks noChangeAspect="1"/>
          </p:cNvPicPr>
          <p:nvPr/>
        </p:nvPicPr>
        <p:blipFill>
          <a:blip r:embed="rId3"/>
          <a:stretch>
            <a:fillRect/>
          </a:stretch>
        </p:blipFill>
        <p:spPr>
          <a:xfrm>
            <a:off x="5254509" y="4090737"/>
            <a:ext cx="3889492" cy="2767263"/>
          </a:xfrm>
          <a:prstGeom prst="rect">
            <a:avLst/>
          </a:prstGeom>
        </p:spPr>
      </p:pic>
      <p:graphicFrame>
        <p:nvGraphicFramePr>
          <p:cNvPr id="5" name="图表 4"/>
          <p:cNvGraphicFramePr>
            <a:graphicFrameLocks/>
          </p:cNvGraphicFramePr>
          <p:nvPr/>
        </p:nvGraphicFramePr>
        <p:xfrm>
          <a:off x="0" y="2377098"/>
          <a:ext cx="6948000" cy="2628000"/>
        </p:xfrm>
        <a:graphic>
          <a:graphicData uri="http://schemas.openxmlformats.org/drawingml/2006/chart">
            <c:chart xmlns:c="http://schemas.openxmlformats.org/drawingml/2006/chart" xmlns:r="http://schemas.openxmlformats.org/officeDocument/2006/relationships" r:id="rId4"/>
          </a:graphicData>
        </a:graphic>
      </p:graphicFrame>
      <p:sp>
        <p:nvSpPr>
          <p:cNvPr id="6" name="文本框 5"/>
          <p:cNvSpPr txBox="1"/>
          <p:nvPr/>
        </p:nvSpPr>
        <p:spPr>
          <a:xfrm>
            <a:off x="5390148" y="644893"/>
            <a:ext cx="1031051" cy="369332"/>
          </a:xfrm>
          <a:prstGeom prst="rect">
            <a:avLst/>
          </a:prstGeom>
          <a:noFill/>
        </p:spPr>
        <p:txBody>
          <a:bodyPr wrap="none" rtlCol="0">
            <a:spAutoFit/>
          </a:bodyPr>
          <a:lstStyle/>
          <a:p>
            <a:r>
              <a:rPr lang="en-US" dirty="0"/>
              <a:t>25Si</a:t>
            </a:r>
            <a:r>
              <a:rPr lang="en-US" altLang="zh-CN" dirty="0"/>
              <a:t> β</a:t>
            </a:r>
            <a:r>
              <a:rPr lang="en-US" altLang="zh-CN" dirty="0" err="1"/>
              <a:t>pγ</a:t>
            </a:r>
            <a:r>
              <a:rPr lang="en-US" altLang="zh-CN" dirty="0"/>
              <a:t> </a:t>
            </a:r>
            <a:endParaRPr lang="en-US" dirty="0"/>
          </a:p>
        </p:txBody>
      </p:sp>
      <p:sp>
        <p:nvSpPr>
          <p:cNvPr id="7" name="文本框 6"/>
          <p:cNvSpPr txBox="1"/>
          <p:nvPr/>
        </p:nvSpPr>
        <p:spPr>
          <a:xfrm>
            <a:off x="5362897" y="3003083"/>
            <a:ext cx="1031051" cy="369332"/>
          </a:xfrm>
          <a:prstGeom prst="rect">
            <a:avLst/>
          </a:prstGeom>
          <a:noFill/>
        </p:spPr>
        <p:txBody>
          <a:bodyPr wrap="none" rtlCol="0">
            <a:spAutoFit/>
          </a:bodyPr>
          <a:lstStyle/>
          <a:p>
            <a:r>
              <a:rPr lang="en-US" dirty="0"/>
              <a:t>25Si</a:t>
            </a:r>
            <a:r>
              <a:rPr lang="en-US" altLang="zh-CN" dirty="0"/>
              <a:t> β</a:t>
            </a:r>
            <a:r>
              <a:rPr lang="en-US" altLang="zh-CN" dirty="0" err="1"/>
              <a:t>pγ</a:t>
            </a:r>
            <a:r>
              <a:rPr lang="en-US" altLang="zh-CN" dirty="0"/>
              <a:t> </a:t>
            </a:r>
            <a:endParaRPr lang="en-US" dirty="0"/>
          </a:p>
        </p:txBody>
      </p:sp>
    </p:spTree>
    <p:extLst>
      <p:ext uri="{BB962C8B-B14F-4D97-AF65-F5344CB8AC3E}">
        <p14:creationId xmlns:p14="http://schemas.microsoft.com/office/powerpoint/2010/main" val="2335824792"/>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a:graphicFrameLocks/>
          </p:cNvGraphicFramePr>
          <p:nvPr/>
        </p:nvGraphicFramePr>
        <p:xfrm>
          <a:off x="0" y="2385761"/>
          <a:ext cx="6948000" cy="2592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图表 2"/>
          <p:cNvGraphicFramePr>
            <a:graphicFrameLocks/>
          </p:cNvGraphicFramePr>
          <p:nvPr/>
        </p:nvGraphicFramePr>
        <p:xfrm>
          <a:off x="-1" y="0"/>
          <a:ext cx="6948000" cy="2592000"/>
        </p:xfrm>
        <a:graphic>
          <a:graphicData uri="http://schemas.openxmlformats.org/drawingml/2006/chart">
            <c:chart xmlns:c="http://schemas.openxmlformats.org/drawingml/2006/chart" xmlns:r="http://schemas.openxmlformats.org/officeDocument/2006/relationships" r:id="rId3"/>
          </a:graphicData>
        </a:graphic>
      </p:graphicFrame>
      <p:pic>
        <p:nvPicPr>
          <p:cNvPr id="4" name="图片 3"/>
          <p:cNvPicPr>
            <a:picLocks noChangeAspect="1"/>
          </p:cNvPicPr>
          <p:nvPr/>
        </p:nvPicPr>
        <p:blipFill>
          <a:blip r:embed="rId4"/>
          <a:stretch>
            <a:fillRect/>
          </a:stretch>
        </p:blipFill>
        <p:spPr>
          <a:xfrm>
            <a:off x="5254509" y="4090737"/>
            <a:ext cx="3889492" cy="2767263"/>
          </a:xfrm>
          <a:prstGeom prst="rect">
            <a:avLst/>
          </a:prstGeom>
        </p:spPr>
      </p:pic>
      <p:sp>
        <p:nvSpPr>
          <p:cNvPr id="5" name="文本框 4"/>
          <p:cNvSpPr txBox="1"/>
          <p:nvPr/>
        </p:nvSpPr>
        <p:spPr>
          <a:xfrm>
            <a:off x="5390148" y="644893"/>
            <a:ext cx="908518" cy="369332"/>
          </a:xfrm>
          <a:prstGeom prst="rect">
            <a:avLst/>
          </a:prstGeom>
          <a:noFill/>
        </p:spPr>
        <p:txBody>
          <a:bodyPr wrap="none" rtlCol="0">
            <a:spAutoFit/>
          </a:bodyPr>
          <a:lstStyle/>
          <a:p>
            <a:r>
              <a:rPr lang="en-US" dirty="0"/>
              <a:t>25Si</a:t>
            </a:r>
            <a:r>
              <a:rPr lang="en-US" altLang="zh-CN" dirty="0"/>
              <a:t> βγ </a:t>
            </a:r>
            <a:endParaRPr lang="en-US" dirty="0"/>
          </a:p>
        </p:txBody>
      </p:sp>
      <p:sp>
        <p:nvSpPr>
          <p:cNvPr id="6" name="文本框 5"/>
          <p:cNvSpPr txBox="1"/>
          <p:nvPr/>
        </p:nvSpPr>
        <p:spPr>
          <a:xfrm>
            <a:off x="5362897" y="3003083"/>
            <a:ext cx="908518" cy="369332"/>
          </a:xfrm>
          <a:prstGeom prst="rect">
            <a:avLst/>
          </a:prstGeom>
          <a:noFill/>
        </p:spPr>
        <p:txBody>
          <a:bodyPr wrap="none" rtlCol="0">
            <a:spAutoFit/>
          </a:bodyPr>
          <a:lstStyle/>
          <a:p>
            <a:r>
              <a:rPr lang="en-US" dirty="0"/>
              <a:t>25Si</a:t>
            </a:r>
            <a:r>
              <a:rPr lang="en-US" altLang="zh-CN" dirty="0"/>
              <a:t> βγ </a:t>
            </a:r>
            <a:endParaRPr lang="en-US" dirty="0"/>
          </a:p>
        </p:txBody>
      </p:sp>
    </p:spTree>
    <p:extLst>
      <p:ext uri="{BB962C8B-B14F-4D97-AF65-F5344CB8AC3E}">
        <p14:creationId xmlns:p14="http://schemas.microsoft.com/office/powerpoint/2010/main" val="2353936031"/>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a:graphicFrameLocks/>
          </p:cNvGraphicFramePr>
          <p:nvPr/>
        </p:nvGraphicFramePr>
        <p:xfrm>
          <a:off x="0" y="0"/>
          <a:ext cx="6948000" cy="2592000"/>
        </p:xfrm>
        <a:graphic>
          <a:graphicData uri="http://schemas.openxmlformats.org/drawingml/2006/chart">
            <c:chart xmlns:c="http://schemas.openxmlformats.org/drawingml/2006/chart" xmlns:r="http://schemas.openxmlformats.org/officeDocument/2006/relationships" r:id="rId2"/>
          </a:graphicData>
        </a:graphic>
      </p:graphicFrame>
      <p:sp>
        <p:nvSpPr>
          <p:cNvPr id="3" name="文本框 2"/>
          <p:cNvSpPr txBox="1"/>
          <p:nvPr/>
        </p:nvSpPr>
        <p:spPr>
          <a:xfrm>
            <a:off x="5390148" y="644893"/>
            <a:ext cx="935769" cy="369332"/>
          </a:xfrm>
          <a:prstGeom prst="rect">
            <a:avLst/>
          </a:prstGeom>
          <a:noFill/>
        </p:spPr>
        <p:txBody>
          <a:bodyPr wrap="none" rtlCol="0">
            <a:spAutoFit/>
          </a:bodyPr>
          <a:lstStyle/>
          <a:p>
            <a:r>
              <a:rPr lang="en-US" dirty="0"/>
              <a:t>23</a:t>
            </a:r>
            <a:r>
              <a:rPr lang="en-US" altLang="zh-CN" dirty="0"/>
              <a:t>Al βγ </a:t>
            </a:r>
            <a:endParaRPr lang="en-US" dirty="0"/>
          </a:p>
        </p:txBody>
      </p:sp>
    </p:spTree>
    <p:extLst>
      <p:ext uri="{BB962C8B-B14F-4D97-AF65-F5344CB8AC3E}">
        <p14:creationId xmlns:p14="http://schemas.microsoft.com/office/powerpoint/2010/main" val="4072797699"/>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a:graphicFrameLocks/>
          </p:cNvGraphicFramePr>
          <p:nvPr/>
        </p:nvGraphicFramePr>
        <p:xfrm>
          <a:off x="0" y="0"/>
          <a:ext cx="6948000" cy="2592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图表 2"/>
          <p:cNvGraphicFramePr>
            <a:graphicFrameLocks/>
          </p:cNvGraphicFramePr>
          <p:nvPr/>
        </p:nvGraphicFramePr>
        <p:xfrm>
          <a:off x="0" y="2506729"/>
          <a:ext cx="6948000" cy="2592000"/>
        </p:xfrm>
        <a:graphic>
          <a:graphicData uri="http://schemas.openxmlformats.org/drawingml/2006/chart">
            <c:chart xmlns:c="http://schemas.openxmlformats.org/drawingml/2006/chart" xmlns:r="http://schemas.openxmlformats.org/officeDocument/2006/relationships" r:id="rId3"/>
          </a:graphicData>
        </a:graphic>
      </p:graphicFrame>
      <p:sp>
        <p:nvSpPr>
          <p:cNvPr id="4" name="文本框 3"/>
          <p:cNvSpPr txBox="1"/>
          <p:nvPr/>
        </p:nvSpPr>
        <p:spPr>
          <a:xfrm>
            <a:off x="5390148" y="644893"/>
            <a:ext cx="935769" cy="369332"/>
          </a:xfrm>
          <a:prstGeom prst="rect">
            <a:avLst/>
          </a:prstGeom>
          <a:noFill/>
        </p:spPr>
        <p:txBody>
          <a:bodyPr wrap="none" rtlCol="0">
            <a:spAutoFit/>
          </a:bodyPr>
          <a:lstStyle/>
          <a:p>
            <a:r>
              <a:rPr lang="en-US" dirty="0"/>
              <a:t>23</a:t>
            </a:r>
            <a:r>
              <a:rPr lang="en-US" altLang="zh-CN" dirty="0"/>
              <a:t>Al βγ </a:t>
            </a:r>
            <a:endParaRPr lang="en-US" dirty="0"/>
          </a:p>
        </p:txBody>
      </p:sp>
      <p:sp>
        <p:nvSpPr>
          <p:cNvPr id="5" name="文本框 4"/>
          <p:cNvSpPr txBox="1"/>
          <p:nvPr/>
        </p:nvSpPr>
        <p:spPr>
          <a:xfrm>
            <a:off x="5390147" y="3136232"/>
            <a:ext cx="935769" cy="369332"/>
          </a:xfrm>
          <a:prstGeom prst="rect">
            <a:avLst/>
          </a:prstGeom>
          <a:noFill/>
        </p:spPr>
        <p:txBody>
          <a:bodyPr wrap="none" rtlCol="0">
            <a:spAutoFit/>
          </a:bodyPr>
          <a:lstStyle/>
          <a:p>
            <a:r>
              <a:rPr lang="en-US" dirty="0"/>
              <a:t>23</a:t>
            </a:r>
            <a:r>
              <a:rPr lang="en-US" altLang="zh-CN" dirty="0"/>
              <a:t>Al βγ </a:t>
            </a:r>
            <a:endParaRPr lang="en-US" dirty="0"/>
          </a:p>
        </p:txBody>
      </p:sp>
    </p:spTree>
    <p:extLst>
      <p:ext uri="{BB962C8B-B14F-4D97-AF65-F5344CB8AC3E}">
        <p14:creationId xmlns:p14="http://schemas.microsoft.com/office/powerpoint/2010/main" val="21791174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666742" y="0"/>
            <a:ext cx="7855536" cy="4087523"/>
          </a:xfrm>
          <a:prstGeom prst="rect">
            <a:avLst/>
          </a:prstGeom>
        </p:spPr>
      </p:pic>
      <p:sp>
        <p:nvSpPr>
          <p:cNvPr id="3" name="文本框 2"/>
          <p:cNvSpPr txBox="1"/>
          <p:nvPr/>
        </p:nvSpPr>
        <p:spPr>
          <a:xfrm>
            <a:off x="1" y="4286250"/>
            <a:ext cx="9144000" cy="1200329"/>
          </a:xfrm>
          <a:prstGeom prst="rect">
            <a:avLst/>
          </a:prstGeom>
          <a:noFill/>
        </p:spPr>
        <p:txBody>
          <a:bodyPr wrap="square" rtlCol="0">
            <a:spAutoFit/>
          </a:bodyPr>
          <a:lstStyle/>
          <a:p>
            <a:pPr algn="just"/>
            <a:r>
              <a:rPr lang="en-US" altLang="zh-CN" dirty="0">
                <a:latin typeface="Times New Roman" panose="02020603050405020304" pitchFamily="18" charset="0"/>
                <a:cs typeface="Times New Roman" panose="02020603050405020304" pitchFamily="18" charset="0"/>
              </a:rPr>
              <a:t>Systematic uncertainty associated with calibration cannot be reduced by more measurements.</a:t>
            </a:r>
          </a:p>
          <a:p>
            <a:pPr algn="just"/>
            <a:r>
              <a:rPr lang="en-US" dirty="0">
                <a:latin typeface="Times New Roman" panose="02020603050405020304" pitchFamily="18" charset="0"/>
                <a:cs typeface="Times New Roman" panose="02020603050405020304" pitchFamily="18" charset="0"/>
              </a:rPr>
              <a:t>It's reasonable to adopt the weighted average of all 12 systematic uncertainties of 12 SeGA detectors as the total calibration </a:t>
            </a:r>
            <a:r>
              <a:rPr lang="en-US" altLang="zh-CN" dirty="0">
                <a:latin typeface="Times New Roman" panose="02020603050405020304" pitchFamily="18" charset="0"/>
                <a:cs typeface="Times New Roman" panose="02020603050405020304" pitchFamily="18" charset="0"/>
              </a:rPr>
              <a:t>systematic </a:t>
            </a:r>
            <a:r>
              <a:rPr lang="en-US" dirty="0">
                <a:latin typeface="Times New Roman" panose="02020603050405020304" pitchFamily="18" charset="0"/>
                <a:cs typeface="Times New Roman" panose="02020603050405020304" pitchFamily="18" charset="0"/>
              </a:rPr>
              <a:t>uncertainty.</a:t>
            </a:r>
          </a:p>
          <a:p>
            <a:pPr algn="just"/>
            <a:r>
              <a:rPr lang="en-US" altLang="zh-CN" dirty="0">
                <a:latin typeface="Times New Roman" panose="02020603050405020304" pitchFamily="18" charset="0"/>
                <a:cs typeface="Times New Roman" panose="02020603050405020304" pitchFamily="18" charset="0"/>
              </a:rPr>
              <a:t>The weight is the relative counts of each SeGA detector.</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26421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8759"/>
            <a:ext cx="9144000" cy="6866759"/>
          </a:xfrm>
          <a:prstGeom prst="rect">
            <a:avLst/>
          </a:prstGeom>
        </p:spPr>
      </p:pic>
    </p:spTree>
    <p:extLst>
      <p:ext uri="{BB962C8B-B14F-4D97-AF65-F5344CB8AC3E}">
        <p14:creationId xmlns:p14="http://schemas.microsoft.com/office/powerpoint/2010/main" val="846302319"/>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1"/>
            <a:ext cx="4729163" cy="5951824"/>
          </a:xfrm>
          <a:prstGeom prst="rect">
            <a:avLst/>
          </a:prstGeom>
        </p:spPr>
      </p:pic>
      <p:pic>
        <p:nvPicPr>
          <p:cNvPr id="3" name="图片 2"/>
          <p:cNvPicPr>
            <a:picLocks noChangeAspect="1"/>
          </p:cNvPicPr>
          <p:nvPr/>
        </p:nvPicPr>
        <p:blipFill rotWithShape="1">
          <a:blip r:embed="rId3"/>
          <a:srcRect t="8183" r="6856"/>
          <a:stretch/>
        </p:blipFill>
        <p:spPr>
          <a:xfrm>
            <a:off x="4732339" y="1"/>
            <a:ext cx="4411661" cy="4043362"/>
          </a:xfrm>
          <a:prstGeom prst="rect">
            <a:avLst/>
          </a:prstGeom>
        </p:spPr>
      </p:pic>
      <p:sp>
        <p:nvSpPr>
          <p:cNvPr id="4" name="文本框 3"/>
          <p:cNvSpPr txBox="1"/>
          <p:nvPr/>
        </p:nvSpPr>
        <p:spPr>
          <a:xfrm>
            <a:off x="2136809" y="2011680"/>
            <a:ext cx="766557" cy="369332"/>
          </a:xfrm>
          <a:prstGeom prst="rect">
            <a:avLst/>
          </a:prstGeom>
          <a:noFill/>
        </p:spPr>
        <p:txBody>
          <a:bodyPr wrap="none" rtlCol="0">
            <a:spAutoFit/>
          </a:bodyPr>
          <a:lstStyle/>
          <a:p>
            <a:r>
              <a:rPr lang="en-US" dirty="0"/>
              <a:t>30</a:t>
            </a:r>
            <a:r>
              <a:rPr lang="en-US" altLang="zh-CN" dirty="0"/>
              <a:t>±4</a:t>
            </a:r>
            <a:endParaRPr lang="en-US" dirty="0"/>
          </a:p>
        </p:txBody>
      </p:sp>
      <p:sp>
        <p:nvSpPr>
          <p:cNvPr id="5" name="文本框 4"/>
          <p:cNvSpPr txBox="1"/>
          <p:nvPr/>
        </p:nvSpPr>
        <p:spPr>
          <a:xfrm>
            <a:off x="2364581" y="4820652"/>
            <a:ext cx="766557" cy="369332"/>
          </a:xfrm>
          <a:prstGeom prst="rect">
            <a:avLst/>
          </a:prstGeom>
          <a:noFill/>
        </p:spPr>
        <p:txBody>
          <a:bodyPr wrap="none" rtlCol="0">
            <a:spAutoFit/>
          </a:bodyPr>
          <a:lstStyle/>
          <a:p>
            <a:r>
              <a:rPr lang="en-US" dirty="0"/>
              <a:t>40</a:t>
            </a:r>
            <a:r>
              <a:rPr lang="en-US" altLang="zh-CN" dirty="0"/>
              <a:t>±3</a:t>
            </a:r>
            <a:endParaRPr lang="en-US" dirty="0"/>
          </a:p>
        </p:txBody>
      </p:sp>
      <p:sp>
        <p:nvSpPr>
          <p:cNvPr id="6" name="文本框 5"/>
          <p:cNvSpPr txBox="1"/>
          <p:nvPr/>
        </p:nvSpPr>
        <p:spPr>
          <a:xfrm>
            <a:off x="5444665" y="2606581"/>
            <a:ext cx="766557" cy="369332"/>
          </a:xfrm>
          <a:prstGeom prst="rect">
            <a:avLst/>
          </a:prstGeom>
          <a:noFill/>
        </p:spPr>
        <p:txBody>
          <a:bodyPr wrap="none" rtlCol="0">
            <a:spAutoFit/>
          </a:bodyPr>
          <a:lstStyle/>
          <a:p>
            <a:r>
              <a:rPr lang="en-US" dirty="0"/>
              <a:t>70</a:t>
            </a:r>
            <a:r>
              <a:rPr lang="en-US" altLang="zh-CN" dirty="0"/>
              <a:t>±5</a:t>
            </a:r>
            <a:endParaRPr lang="en-US" dirty="0"/>
          </a:p>
        </p:txBody>
      </p:sp>
      <p:sp>
        <p:nvSpPr>
          <p:cNvPr id="7" name="文本框 6"/>
          <p:cNvSpPr txBox="1"/>
          <p:nvPr/>
        </p:nvSpPr>
        <p:spPr>
          <a:xfrm>
            <a:off x="5079181" y="4023090"/>
            <a:ext cx="3360856" cy="1200329"/>
          </a:xfrm>
          <a:prstGeom prst="rect">
            <a:avLst/>
          </a:prstGeom>
          <a:noFill/>
        </p:spPr>
        <p:txBody>
          <a:bodyPr wrap="none" rtlCol="0">
            <a:spAutoFit/>
          </a:bodyPr>
          <a:lstStyle/>
          <a:p>
            <a:r>
              <a:rPr lang="en-US" altLang="zh-CN" sz="2400" dirty="0"/>
              <a:t>c=</a:t>
            </a:r>
            <a:r>
              <a:rPr lang="en-US" altLang="zh-CN" sz="2400" dirty="0" err="1"/>
              <a:t>a+b</a:t>
            </a:r>
            <a:endParaRPr lang="en-US" altLang="zh-CN" sz="2400" dirty="0"/>
          </a:p>
          <a:p>
            <a:r>
              <a:rPr lang="en-US" altLang="zh-CN" sz="2400" dirty="0"/>
              <a:t>Uncertainty propagation:</a:t>
            </a:r>
          </a:p>
          <a:p>
            <a:r>
              <a:rPr lang="en-US" sz="2400" dirty="0"/>
              <a:t>c=70</a:t>
            </a:r>
            <a:r>
              <a:rPr lang="en-US" altLang="zh-CN" sz="2400" dirty="0"/>
              <a:t>±5</a:t>
            </a:r>
            <a:endParaRPr lang="en-US" sz="2400" dirty="0"/>
          </a:p>
        </p:txBody>
      </p:sp>
    </p:spTree>
    <p:extLst>
      <p:ext uri="{BB962C8B-B14F-4D97-AF65-F5344CB8AC3E}">
        <p14:creationId xmlns:p14="http://schemas.microsoft.com/office/powerpoint/2010/main" val="3966876947"/>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4797572" y="0"/>
            <a:ext cx="4346428" cy="5100638"/>
          </a:xfrm>
          <a:prstGeom prst="rect">
            <a:avLst/>
          </a:prstGeom>
        </p:spPr>
      </p:pic>
      <p:sp>
        <p:nvSpPr>
          <p:cNvPr id="6" name="文本框 5"/>
          <p:cNvSpPr txBox="1"/>
          <p:nvPr/>
        </p:nvSpPr>
        <p:spPr>
          <a:xfrm>
            <a:off x="5444665" y="2606581"/>
            <a:ext cx="1234633" cy="369332"/>
          </a:xfrm>
          <a:prstGeom prst="rect">
            <a:avLst/>
          </a:prstGeom>
          <a:noFill/>
        </p:spPr>
        <p:txBody>
          <a:bodyPr wrap="none" rtlCol="0">
            <a:spAutoFit/>
          </a:bodyPr>
          <a:lstStyle/>
          <a:p>
            <a:r>
              <a:rPr lang="en-US" dirty="0"/>
              <a:t>1200</a:t>
            </a:r>
            <a:r>
              <a:rPr lang="en-US" altLang="zh-CN" dirty="0"/>
              <a:t>±184</a:t>
            </a:r>
            <a:endParaRPr lang="en-US" dirty="0"/>
          </a:p>
        </p:txBody>
      </p:sp>
      <p:sp>
        <p:nvSpPr>
          <p:cNvPr id="8" name="文本框 7"/>
          <p:cNvSpPr txBox="1"/>
          <p:nvPr/>
        </p:nvSpPr>
        <p:spPr>
          <a:xfrm>
            <a:off x="4998870" y="5199579"/>
            <a:ext cx="3360856" cy="1200329"/>
          </a:xfrm>
          <a:prstGeom prst="rect">
            <a:avLst/>
          </a:prstGeom>
          <a:noFill/>
        </p:spPr>
        <p:txBody>
          <a:bodyPr wrap="none" rtlCol="0">
            <a:spAutoFit/>
          </a:bodyPr>
          <a:lstStyle/>
          <a:p>
            <a:r>
              <a:rPr lang="en-US" altLang="zh-CN" sz="2400" dirty="0"/>
              <a:t>c=a*b</a:t>
            </a:r>
          </a:p>
          <a:p>
            <a:r>
              <a:rPr lang="en-US" altLang="zh-CN" sz="2400" dirty="0"/>
              <a:t>Uncertainty propagation:</a:t>
            </a:r>
          </a:p>
          <a:p>
            <a:r>
              <a:rPr lang="en-US" sz="2400" dirty="0"/>
              <a:t>c=1200</a:t>
            </a:r>
            <a:r>
              <a:rPr lang="en-US" altLang="zh-CN" sz="2400" dirty="0"/>
              <a:t>±184</a:t>
            </a:r>
            <a:endParaRPr lang="en-US" sz="2400" dirty="0"/>
          </a:p>
        </p:txBody>
      </p:sp>
      <p:sp>
        <p:nvSpPr>
          <p:cNvPr id="9" name="文本框 8"/>
          <p:cNvSpPr txBox="1"/>
          <p:nvPr/>
        </p:nvSpPr>
        <p:spPr>
          <a:xfrm>
            <a:off x="169695" y="5305575"/>
            <a:ext cx="3360856" cy="1200329"/>
          </a:xfrm>
          <a:prstGeom prst="rect">
            <a:avLst/>
          </a:prstGeom>
          <a:noFill/>
        </p:spPr>
        <p:txBody>
          <a:bodyPr wrap="none" rtlCol="0">
            <a:spAutoFit/>
          </a:bodyPr>
          <a:lstStyle/>
          <a:p>
            <a:r>
              <a:rPr lang="en-US" altLang="zh-CN" sz="2400" dirty="0"/>
              <a:t>c=a/b</a:t>
            </a:r>
          </a:p>
          <a:p>
            <a:r>
              <a:rPr lang="en-US" altLang="zh-CN" sz="2400" dirty="0"/>
              <a:t>Uncertainty propagation:</a:t>
            </a:r>
          </a:p>
          <a:p>
            <a:r>
              <a:rPr lang="en-US" sz="2400" dirty="0"/>
              <a:t>c=0.75</a:t>
            </a:r>
            <a:r>
              <a:rPr lang="en-US" altLang="zh-CN" sz="2400" dirty="0"/>
              <a:t>±0.12</a:t>
            </a:r>
            <a:endParaRPr lang="en-US" sz="2400" dirty="0"/>
          </a:p>
        </p:txBody>
      </p:sp>
      <p:pic>
        <p:nvPicPr>
          <p:cNvPr id="10" name="图片 9"/>
          <p:cNvPicPr>
            <a:picLocks noChangeAspect="1"/>
          </p:cNvPicPr>
          <p:nvPr/>
        </p:nvPicPr>
        <p:blipFill>
          <a:blip r:embed="rId3"/>
          <a:stretch>
            <a:fillRect/>
          </a:stretch>
        </p:blipFill>
        <p:spPr>
          <a:xfrm>
            <a:off x="1" y="1"/>
            <a:ext cx="4643438" cy="5305574"/>
          </a:xfrm>
          <a:prstGeom prst="rect">
            <a:avLst/>
          </a:prstGeom>
        </p:spPr>
      </p:pic>
      <p:sp>
        <p:nvSpPr>
          <p:cNvPr id="11" name="文本框 10"/>
          <p:cNvSpPr txBox="1"/>
          <p:nvPr/>
        </p:nvSpPr>
        <p:spPr>
          <a:xfrm>
            <a:off x="2487153" y="2791247"/>
            <a:ext cx="1233030" cy="369332"/>
          </a:xfrm>
          <a:prstGeom prst="rect">
            <a:avLst/>
          </a:prstGeom>
          <a:noFill/>
        </p:spPr>
        <p:txBody>
          <a:bodyPr wrap="none" rtlCol="0">
            <a:spAutoFit/>
          </a:bodyPr>
          <a:lstStyle/>
          <a:p>
            <a:r>
              <a:rPr lang="en-US" altLang="zh-CN" dirty="0"/>
              <a:t>0.75±0.12</a:t>
            </a:r>
            <a:endParaRPr lang="en-US" dirty="0"/>
          </a:p>
        </p:txBody>
      </p:sp>
    </p:spTree>
    <p:extLst>
      <p:ext uri="{BB962C8B-B14F-4D97-AF65-F5344CB8AC3E}">
        <p14:creationId xmlns:p14="http://schemas.microsoft.com/office/powerpoint/2010/main" val="539632377"/>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0"/>
            <a:ext cx="4729163" cy="5568997"/>
          </a:xfrm>
          <a:prstGeom prst="rect">
            <a:avLst/>
          </a:prstGeom>
        </p:spPr>
      </p:pic>
      <p:sp>
        <p:nvSpPr>
          <p:cNvPr id="5" name="文本框 4"/>
          <p:cNvSpPr txBox="1"/>
          <p:nvPr/>
        </p:nvSpPr>
        <p:spPr>
          <a:xfrm>
            <a:off x="5079181" y="4023090"/>
            <a:ext cx="3935821" cy="1200329"/>
          </a:xfrm>
          <a:prstGeom prst="rect">
            <a:avLst/>
          </a:prstGeom>
          <a:noFill/>
        </p:spPr>
        <p:txBody>
          <a:bodyPr wrap="none" rtlCol="0">
            <a:spAutoFit/>
          </a:bodyPr>
          <a:lstStyle/>
          <a:p>
            <a:r>
              <a:rPr lang="en-US" altLang="zh-CN" sz="2400" dirty="0"/>
              <a:t>c=(</a:t>
            </a:r>
            <a:r>
              <a:rPr lang="en-US" altLang="zh-CN" sz="2400" dirty="0" err="1"/>
              <a:t>a+b</a:t>
            </a:r>
            <a:r>
              <a:rPr lang="en-US" altLang="zh-CN" sz="2400" dirty="0"/>
              <a:t>)/2</a:t>
            </a:r>
          </a:p>
          <a:p>
            <a:r>
              <a:rPr lang="en-US" altLang="zh-CN" sz="2400" dirty="0"/>
              <a:t>Weighted average calculation:</a:t>
            </a:r>
          </a:p>
          <a:p>
            <a:r>
              <a:rPr lang="en-US" sz="2400" dirty="0"/>
              <a:t>c=36.4</a:t>
            </a:r>
            <a:r>
              <a:rPr lang="en-US" altLang="zh-CN" sz="2400" dirty="0"/>
              <a:t>±2.4</a:t>
            </a:r>
            <a:endParaRPr lang="en-US" sz="2400" dirty="0"/>
          </a:p>
        </p:txBody>
      </p:sp>
      <p:sp>
        <p:nvSpPr>
          <p:cNvPr id="6" name="文本框 5"/>
          <p:cNvSpPr txBox="1"/>
          <p:nvPr/>
        </p:nvSpPr>
        <p:spPr>
          <a:xfrm>
            <a:off x="5079181" y="2784498"/>
            <a:ext cx="1475084" cy="830997"/>
          </a:xfrm>
          <a:prstGeom prst="rect">
            <a:avLst/>
          </a:prstGeom>
          <a:noFill/>
        </p:spPr>
        <p:txBody>
          <a:bodyPr wrap="none" rtlCol="0">
            <a:spAutoFit/>
          </a:bodyPr>
          <a:lstStyle/>
          <a:p>
            <a:r>
              <a:rPr lang="en-US" altLang="zh-CN" sz="2400" dirty="0"/>
              <a:t>Fitting:</a:t>
            </a:r>
          </a:p>
          <a:p>
            <a:r>
              <a:rPr lang="en-US" sz="2400" dirty="0"/>
              <a:t>c=35</a:t>
            </a:r>
            <a:r>
              <a:rPr lang="en-US" altLang="zh-CN" sz="2400" dirty="0"/>
              <a:t>±0.5</a:t>
            </a:r>
            <a:endParaRPr lang="en-US" sz="2400" dirty="0"/>
          </a:p>
        </p:txBody>
      </p:sp>
    </p:spTree>
    <p:extLst>
      <p:ext uri="{BB962C8B-B14F-4D97-AF65-F5344CB8AC3E}">
        <p14:creationId xmlns:p14="http://schemas.microsoft.com/office/powerpoint/2010/main" val="3858895601"/>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4572000"/>
            <a:ext cx="4504458" cy="2268000"/>
          </a:xfrm>
          <a:prstGeom prst="rect">
            <a:avLst/>
          </a:prstGeom>
        </p:spPr>
      </p:pic>
      <p:pic>
        <p:nvPicPr>
          <p:cNvPr id="4" name="图片 3"/>
          <p:cNvPicPr>
            <a:picLocks noChangeAspect="1"/>
          </p:cNvPicPr>
          <p:nvPr/>
        </p:nvPicPr>
        <p:blipFill>
          <a:blip r:embed="rId3"/>
          <a:stretch>
            <a:fillRect/>
          </a:stretch>
        </p:blipFill>
        <p:spPr>
          <a:xfrm>
            <a:off x="0" y="2304000"/>
            <a:ext cx="4396624" cy="2268000"/>
          </a:xfrm>
          <a:prstGeom prst="rect">
            <a:avLst/>
          </a:prstGeom>
        </p:spPr>
      </p:pic>
      <p:pic>
        <p:nvPicPr>
          <p:cNvPr id="5" name="图片 4"/>
          <p:cNvPicPr>
            <a:picLocks noChangeAspect="1"/>
          </p:cNvPicPr>
          <p:nvPr/>
        </p:nvPicPr>
        <p:blipFill>
          <a:blip r:embed="rId4"/>
          <a:stretch>
            <a:fillRect/>
          </a:stretch>
        </p:blipFill>
        <p:spPr>
          <a:xfrm>
            <a:off x="0" y="0"/>
            <a:ext cx="4404329" cy="2304000"/>
          </a:xfrm>
          <a:prstGeom prst="rect">
            <a:avLst/>
          </a:prstGeom>
        </p:spPr>
      </p:pic>
    </p:spTree>
    <p:extLst>
      <p:ext uri="{BB962C8B-B14F-4D97-AF65-F5344CB8AC3E}">
        <p14:creationId xmlns:p14="http://schemas.microsoft.com/office/powerpoint/2010/main" val="2390824785"/>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4657156" y="0"/>
            <a:ext cx="4321627" cy="2268000"/>
          </a:xfrm>
          <a:prstGeom prst="rect">
            <a:avLst/>
          </a:prstGeom>
        </p:spPr>
      </p:pic>
      <p:pic>
        <p:nvPicPr>
          <p:cNvPr id="8" name="图片 7"/>
          <p:cNvPicPr>
            <a:picLocks noChangeAspect="1"/>
          </p:cNvPicPr>
          <p:nvPr/>
        </p:nvPicPr>
        <p:blipFill>
          <a:blip r:embed="rId4"/>
          <a:stretch>
            <a:fillRect/>
          </a:stretch>
        </p:blipFill>
        <p:spPr>
          <a:xfrm>
            <a:off x="1" y="0"/>
            <a:ext cx="4513857" cy="2268000"/>
          </a:xfrm>
          <a:prstGeom prst="rect">
            <a:avLst/>
          </a:prstGeom>
        </p:spPr>
      </p:pic>
      <p:pic>
        <p:nvPicPr>
          <p:cNvPr id="10" name="图片 9"/>
          <p:cNvPicPr>
            <a:picLocks noChangeAspect="1"/>
          </p:cNvPicPr>
          <p:nvPr/>
        </p:nvPicPr>
        <p:blipFill rotWithShape="1">
          <a:blip r:embed="rId5"/>
          <a:srcRect l="2803"/>
          <a:stretch/>
        </p:blipFill>
        <p:spPr>
          <a:xfrm>
            <a:off x="-1" y="2275477"/>
            <a:ext cx="4408384" cy="2304000"/>
          </a:xfrm>
          <a:prstGeom prst="rect">
            <a:avLst/>
          </a:prstGeom>
        </p:spPr>
      </p:pic>
      <p:pic>
        <p:nvPicPr>
          <p:cNvPr id="11" name="图片 10"/>
          <p:cNvPicPr>
            <a:picLocks noChangeAspect="1"/>
          </p:cNvPicPr>
          <p:nvPr/>
        </p:nvPicPr>
        <p:blipFill>
          <a:blip r:embed="rId6"/>
          <a:stretch>
            <a:fillRect/>
          </a:stretch>
        </p:blipFill>
        <p:spPr>
          <a:xfrm>
            <a:off x="4602320" y="4579477"/>
            <a:ext cx="4376463" cy="2268000"/>
          </a:xfrm>
          <a:prstGeom prst="rect">
            <a:avLst/>
          </a:prstGeom>
        </p:spPr>
      </p:pic>
      <p:pic>
        <p:nvPicPr>
          <p:cNvPr id="12" name="图片 11"/>
          <p:cNvPicPr>
            <a:picLocks noChangeAspect="1"/>
          </p:cNvPicPr>
          <p:nvPr/>
        </p:nvPicPr>
        <p:blipFill>
          <a:blip r:embed="rId7"/>
          <a:stretch>
            <a:fillRect/>
          </a:stretch>
        </p:blipFill>
        <p:spPr>
          <a:xfrm>
            <a:off x="0" y="4579829"/>
            <a:ext cx="4416129" cy="2268000"/>
          </a:xfrm>
          <a:prstGeom prst="rect">
            <a:avLst/>
          </a:prstGeom>
        </p:spPr>
      </p:pic>
      <p:pic>
        <p:nvPicPr>
          <p:cNvPr id="13" name="图片 12"/>
          <p:cNvPicPr>
            <a:picLocks noChangeAspect="1"/>
          </p:cNvPicPr>
          <p:nvPr/>
        </p:nvPicPr>
        <p:blipFill>
          <a:blip r:embed="rId8"/>
          <a:stretch>
            <a:fillRect/>
          </a:stretch>
        </p:blipFill>
        <p:spPr>
          <a:xfrm>
            <a:off x="4647531" y="2268000"/>
            <a:ext cx="4342316" cy="2268000"/>
          </a:xfrm>
          <a:prstGeom prst="rect">
            <a:avLst/>
          </a:prstGeom>
        </p:spPr>
      </p:pic>
      <p:sp>
        <p:nvSpPr>
          <p:cNvPr id="9" name="文本框 8"/>
          <p:cNvSpPr txBox="1"/>
          <p:nvPr/>
        </p:nvSpPr>
        <p:spPr>
          <a:xfrm>
            <a:off x="359444" y="159419"/>
            <a:ext cx="1306448" cy="369332"/>
          </a:xfrm>
          <a:prstGeom prst="rect">
            <a:avLst/>
          </a:prstGeom>
          <a:noFill/>
        </p:spPr>
        <p:txBody>
          <a:bodyPr wrap="none" rtlCol="0">
            <a:spAutoFit/>
          </a:bodyPr>
          <a:lstStyle/>
          <a:p>
            <a:r>
              <a:rPr lang="en-US" dirty="0">
                <a:solidFill>
                  <a:srgbClr val="FF0000"/>
                </a:solidFill>
              </a:rPr>
              <a:t>10-</a:t>
            </a:r>
            <a:r>
              <a:rPr lang="en-US" altLang="zh-CN" dirty="0">
                <a:solidFill>
                  <a:srgbClr val="FF0000"/>
                </a:solidFill>
              </a:rPr>
              <a:t>peak </a:t>
            </a:r>
            <a:r>
              <a:rPr lang="en-US" altLang="zh-CN" dirty="0" err="1">
                <a:solidFill>
                  <a:srgbClr val="FF0000"/>
                </a:solidFill>
              </a:rPr>
              <a:t>cali</a:t>
            </a:r>
            <a:endParaRPr lang="en-US" altLang="zh-CN" dirty="0">
              <a:solidFill>
                <a:srgbClr val="FF0000"/>
              </a:solidFill>
            </a:endParaRPr>
          </a:p>
        </p:txBody>
      </p:sp>
    </p:spTree>
    <p:extLst>
      <p:ext uri="{BB962C8B-B14F-4D97-AF65-F5344CB8AC3E}">
        <p14:creationId xmlns:p14="http://schemas.microsoft.com/office/powerpoint/2010/main" val="1928087580"/>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4394240" y="4570790"/>
            <a:ext cx="3565246" cy="2268000"/>
          </a:xfrm>
          <a:prstGeom prst="rect">
            <a:avLst/>
          </a:prstGeom>
        </p:spPr>
      </p:pic>
      <p:pic>
        <p:nvPicPr>
          <p:cNvPr id="4" name="图片 3"/>
          <p:cNvPicPr>
            <a:picLocks noChangeAspect="1"/>
          </p:cNvPicPr>
          <p:nvPr/>
        </p:nvPicPr>
        <p:blipFill>
          <a:blip r:embed="rId4"/>
          <a:stretch>
            <a:fillRect/>
          </a:stretch>
        </p:blipFill>
        <p:spPr>
          <a:xfrm>
            <a:off x="0" y="4590000"/>
            <a:ext cx="3599027" cy="2268000"/>
          </a:xfrm>
          <a:prstGeom prst="rect">
            <a:avLst/>
          </a:prstGeom>
        </p:spPr>
      </p:pic>
      <p:pic>
        <p:nvPicPr>
          <p:cNvPr id="5" name="图片 4"/>
          <p:cNvPicPr>
            <a:picLocks noChangeAspect="1"/>
          </p:cNvPicPr>
          <p:nvPr/>
        </p:nvPicPr>
        <p:blipFill>
          <a:blip r:embed="rId5"/>
          <a:stretch>
            <a:fillRect/>
          </a:stretch>
        </p:blipFill>
        <p:spPr>
          <a:xfrm>
            <a:off x="28875" y="2287250"/>
            <a:ext cx="3516918" cy="2268000"/>
          </a:xfrm>
          <a:prstGeom prst="rect">
            <a:avLst/>
          </a:prstGeom>
        </p:spPr>
      </p:pic>
      <p:pic>
        <p:nvPicPr>
          <p:cNvPr id="6" name="图片 5"/>
          <p:cNvPicPr>
            <a:picLocks noChangeAspect="1"/>
          </p:cNvPicPr>
          <p:nvPr/>
        </p:nvPicPr>
        <p:blipFill>
          <a:blip r:embed="rId6"/>
          <a:stretch>
            <a:fillRect/>
          </a:stretch>
        </p:blipFill>
        <p:spPr>
          <a:xfrm>
            <a:off x="4394240" y="2304641"/>
            <a:ext cx="3532345" cy="2268000"/>
          </a:xfrm>
          <a:prstGeom prst="rect">
            <a:avLst/>
          </a:prstGeom>
        </p:spPr>
      </p:pic>
      <p:pic>
        <p:nvPicPr>
          <p:cNvPr id="7" name="图片 6"/>
          <p:cNvPicPr>
            <a:picLocks noChangeAspect="1"/>
          </p:cNvPicPr>
          <p:nvPr/>
        </p:nvPicPr>
        <p:blipFill>
          <a:blip r:embed="rId7"/>
          <a:stretch>
            <a:fillRect/>
          </a:stretch>
        </p:blipFill>
        <p:spPr>
          <a:xfrm>
            <a:off x="0" y="0"/>
            <a:ext cx="3655946" cy="2268000"/>
          </a:xfrm>
          <a:prstGeom prst="rect">
            <a:avLst/>
          </a:prstGeom>
        </p:spPr>
      </p:pic>
      <p:pic>
        <p:nvPicPr>
          <p:cNvPr id="8" name="图片 7"/>
          <p:cNvPicPr>
            <a:picLocks noChangeAspect="1"/>
          </p:cNvPicPr>
          <p:nvPr/>
        </p:nvPicPr>
        <p:blipFill>
          <a:blip r:embed="rId8"/>
          <a:stretch>
            <a:fillRect/>
          </a:stretch>
        </p:blipFill>
        <p:spPr>
          <a:xfrm>
            <a:off x="4394240" y="0"/>
            <a:ext cx="3647189" cy="2268000"/>
          </a:xfrm>
          <a:prstGeom prst="rect">
            <a:avLst/>
          </a:prstGeom>
        </p:spPr>
      </p:pic>
      <p:sp>
        <p:nvSpPr>
          <p:cNvPr id="9" name="文本框 8"/>
          <p:cNvSpPr txBox="1"/>
          <p:nvPr/>
        </p:nvSpPr>
        <p:spPr>
          <a:xfrm>
            <a:off x="330869" y="187994"/>
            <a:ext cx="1189428" cy="369332"/>
          </a:xfrm>
          <a:prstGeom prst="rect">
            <a:avLst/>
          </a:prstGeom>
          <a:noFill/>
        </p:spPr>
        <p:txBody>
          <a:bodyPr wrap="none" rtlCol="0">
            <a:spAutoFit/>
          </a:bodyPr>
          <a:lstStyle/>
          <a:p>
            <a:r>
              <a:rPr lang="en-US" dirty="0">
                <a:solidFill>
                  <a:srgbClr val="0000FF"/>
                </a:solidFill>
              </a:rPr>
              <a:t>8-peak </a:t>
            </a:r>
            <a:r>
              <a:rPr lang="en-US" dirty="0" err="1">
                <a:solidFill>
                  <a:srgbClr val="0000FF"/>
                </a:solidFill>
              </a:rPr>
              <a:t>cali</a:t>
            </a:r>
            <a:endParaRPr lang="en-US" dirty="0">
              <a:solidFill>
                <a:srgbClr val="0000FF"/>
              </a:solidFill>
            </a:endParaRPr>
          </a:p>
        </p:txBody>
      </p:sp>
    </p:spTree>
    <p:extLst>
      <p:ext uri="{BB962C8B-B14F-4D97-AF65-F5344CB8AC3E}">
        <p14:creationId xmlns:p14="http://schemas.microsoft.com/office/powerpoint/2010/main" val="3712449773"/>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4" y="16"/>
            <a:ext cx="5350452" cy="3420000"/>
          </a:xfrm>
          <a:prstGeom prst="rect">
            <a:avLst/>
          </a:prstGeom>
        </p:spPr>
      </p:pic>
      <p:pic>
        <p:nvPicPr>
          <p:cNvPr id="8" name="图片 7"/>
          <p:cNvPicPr>
            <a:picLocks noChangeAspect="1"/>
          </p:cNvPicPr>
          <p:nvPr/>
        </p:nvPicPr>
        <p:blipFill>
          <a:blip r:embed="rId3"/>
          <a:stretch>
            <a:fillRect/>
          </a:stretch>
        </p:blipFill>
        <p:spPr>
          <a:xfrm>
            <a:off x="-4" y="3420016"/>
            <a:ext cx="5350453" cy="3420000"/>
          </a:xfrm>
          <a:prstGeom prst="rect">
            <a:avLst/>
          </a:prstGeom>
        </p:spPr>
      </p:pic>
      <p:sp>
        <p:nvSpPr>
          <p:cNvPr id="5" name="矩形 4"/>
          <p:cNvSpPr/>
          <p:nvPr/>
        </p:nvSpPr>
        <p:spPr>
          <a:xfrm>
            <a:off x="7561295" y="0"/>
            <a:ext cx="1560997" cy="3170099"/>
          </a:xfrm>
          <a:prstGeom prst="rect">
            <a:avLst/>
          </a:prstGeom>
        </p:spPr>
        <p:txBody>
          <a:bodyPr wrap="square">
            <a:spAutoFit/>
          </a:bodyPr>
          <a:lstStyle/>
          <a:p>
            <a:r>
              <a:rPr lang="en-US" sz="2000" baseline="30000" dirty="0">
                <a:latin typeface="Times New Roman" panose="02020603050405020304" pitchFamily="18" charset="0"/>
                <a:cs typeface="Times New Roman" panose="02020603050405020304" pitchFamily="18" charset="0"/>
              </a:rPr>
              <a:t>25</a:t>
            </a:r>
            <a:r>
              <a:rPr lang="en-US" altLang="zh-CN" sz="2000" dirty="0">
                <a:latin typeface="Times New Roman" panose="02020603050405020304" pitchFamily="18" charset="0"/>
                <a:cs typeface="Times New Roman" panose="02020603050405020304" pitchFamily="18" charset="0"/>
              </a:rPr>
              <a:t>Si </a:t>
            </a:r>
            <a:r>
              <a:rPr lang="en-US" altLang="zh-CN" sz="2000" i="1" dirty="0">
                <a:latin typeface="Times New Roman" panose="02020603050405020304" pitchFamily="18" charset="0"/>
                <a:cs typeface="Times New Roman" panose="02020603050405020304" pitchFamily="18" charset="0"/>
              </a:rPr>
              <a:t>βγ</a:t>
            </a:r>
            <a:r>
              <a:rPr lang="en-US" altLang="zh-CN" sz="2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451.7</a:t>
            </a:r>
            <a:r>
              <a:rPr lang="en-US" altLang="zh-CN" sz="2000"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0.5</a:t>
            </a:r>
          </a:p>
          <a:p>
            <a:r>
              <a:rPr lang="en-US" sz="2000" dirty="0">
                <a:latin typeface="Times New Roman" panose="02020603050405020304" pitchFamily="18" charset="0"/>
                <a:cs typeface="Times New Roman" panose="02020603050405020304" pitchFamily="18" charset="0"/>
              </a:rPr>
              <a:t>493.3</a:t>
            </a:r>
            <a:r>
              <a:rPr lang="en-US" altLang="zh-CN" sz="2000"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0.7</a:t>
            </a:r>
          </a:p>
          <a:p>
            <a:r>
              <a:rPr lang="en-US" sz="2000" dirty="0">
                <a:latin typeface="Times New Roman" panose="02020603050405020304" pitchFamily="18" charset="0"/>
                <a:cs typeface="Times New Roman" panose="02020603050405020304" pitchFamily="18" charset="0"/>
              </a:rPr>
              <a:t>944.9</a:t>
            </a:r>
            <a:r>
              <a:rPr lang="en-US" altLang="zh-CN" sz="2000"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0.5</a:t>
            </a:r>
          </a:p>
          <a:p>
            <a:r>
              <a:rPr lang="en-US" sz="2000" dirty="0">
                <a:latin typeface="Times New Roman" panose="02020603050405020304" pitchFamily="18" charset="0"/>
                <a:cs typeface="Times New Roman" panose="02020603050405020304" pitchFamily="18" charset="0"/>
              </a:rPr>
              <a:t>1612.4</a:t>
            </a:r>
            <a:r>
              <a:rPr lang="en-US" altLang="zh-CN" sz="2000"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0.5</a:t>
            </a:r>
          </a:p>
          <a:p>
            <a:r>
              <a:rPr lang="en-US" sz="2000" baseline="30000" dirty="0">
                <a:latin typeface="Times New Roman" panose="02020603050405020304" pitchFamily="18" charset="0"/>
                <a:cs typeface="Times New Roman" panose="02020603050405020304" pitchFamily="18" charset="0"/>
              </a:rPr>
              <a:t>23</a:t>
            </a:r>
            <a:r>
              <a:rPr lang="en-US" sz="2000" dirty="0">
                <a:latin typeface="Times New Roman" panose="02020603050405020304" pitchFamily="18" charset="0"/>
                <a:cs typeface="Times New Roman" panose="02020603050405020304" pitchFamily="18" charset="0"/>
              </a:rPr>
              <a:t>Al </a:t>
            </a:r>
            <a:r>
              <a:rPr lang="en-US" altLang="zh-CN" sz="2000" i="1" dirty="0">
                <a:latin typeface="Times New Roman" panose="02020603050405020304" pitchFamily="18" charset="0"/>
                <a:cs typeface="Times New Roman" panose="02020603050405020304" pitchFamily="18" charset="0"/>
              </a:rPr>
              <a:t>βγ </a:t>
            </a:r>
            <a:r>
              <a:rPr lang="en-US" sz="2000" dirty="0">
                <a:latin typeface="Times New Roman" panose="02020603050405020304" pitchFamily="18" charset="0"/>
                <a:cs typeface="Times New Roman" panose="02020603050405020304" pitchFamily="18" charset="0"/>
              </a:rPr>
              <a:t>:</a:t>
            </a:r>
          </a:p>
          <a:p>
            <a:r>
              <a:rPr lang="en-US" sz="2000" dirty="0">
                <a:latin typeface="Times New Roman" panose="02020603050405020304" pitchFamily="18" charset="0"/>
                <a:cs typeface="Times New Roman" panose="02020603050405020304" pitchFamily="18" charset="0"/>
              </a:rPr>
              <a:t>450.7</a:t>
            </a:r>
            <a:r>
              <a:rPr lang="en-US" altLang="zh-CN" sz="2000"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0.15</a:t>
            </a:r>
          </a:p>
          <a:p>
            <a:r>
              <a:rPr lang="en-US" sz="2000" dirty="0">
                <a:latin typeface="Times New Roman" panose="02020603050405020304" pitchFamily="18" charset="0"/>
                <a:cs typeface="Times New Roman" panose="02020603050405020304" pitchFamily="18" charset="0"/>
              </a:rPr>
              <a:t>1599</a:t>
            </a:r>
            <a:r>
              <a:rPr lang="en-US" altLang="zh-CN" sz="2000"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2</a:t>
            </a:r>
          </a:p>
          <a:p>
            <a:r>
              <a:rPr lang="en-US" sz="2000" dirty="0">
                <a:latin typeface="Times New Roman" panose="02020603050405020304" pitchFamily="18" charset="0"/>
                <a:cs typeface="Times New Roman" panose="02020603050405020304" pitchFamily="18" charset="0"/>
              </a:rPr>
              <a:t>2908</a:t>
            </a:r>
            <a:r>
              <a:rPr lang="en-US" altLang="zh-CN" sz="2000"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3</a:t>
            </a:r>
          </a:p>
          <a:p>
            <a:r>
              <a:rPr lang="en-US" sz="2000" dirty="0">
                <a:latin typeface="Times New Roman" panose="02020603050405020304" pitchFamily="18" charset="0"/>
                <a:cs typeface="Times New Roman" panose="02020603050405020304" pitchFamily="18" charset="0"/>
              </a:rPr>
              <a:t>7801</a:t>
            </a:r>
            <a:r>
              <a:rPr lang="en-US" altLang="zh-CN" sz="2000"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2</a:t>
            </a:r>
          </a:p>
        </p:txBody>
      </p:sp>
      <p:sp>
        <p:nvSpPr>
          <p:cNvPr id="11" name="矩形 10"/>
          <p:cNvSpPr/>
          <p:nvPr/>
        </p:nvSpPr>
        <p:spPr>
          <a:xfrm>
            <a:off x="4899207" y="2062325"/>
            <a:ext cx="1592103"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σE</a:t>
            </a:r>
            <a:r>
              <a:rPr lang="en-US" altLang="zh-CN" i="1" baseline="-25000" dirty="0" err="1">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 </a:t>
            </a:r>
            <a:r>
              <a:rPr lang="en-US" altLang="zh-CN" dirty="0">
                <a:solidFill>
                  <a:srgbClr val="FF0000"/>
                </a:solidFill>
                <a:latin typeface="Times New Roman" panose="02020603050405020304" pitchFamily="18" charset="0"/>
                <a:cs typeface="Times New Roman" panose="02020603050405020304" pitchFamily="18" charset="0"/>
              </a:rPr>
              <a:t>0.51 keV</a:t>
            </a:r>
            <a:endParaRPr lang="en-US" dirty="0">
              <a:solidFill>
                <a:schemeClr val="bg1">
                  <a:lumMod val="50000"/>
                </a:schemeClr>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2" name="矩形 11"/>
              <p:cNvSpPr/>
              <p:nvPr/>
            </p:nvSpPr>
            <p:spPr>
              <a:xfrm>
                <a:off x="4899207" y="983693"/>
                <a:ext cx="1827103" cy="4277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ad>
                        <m:radPr>
                          <m:degHide m:val="on"/>
                          <m:ctrlPr>
                            <a:rPr lang="en-US" altLang="zh-CN" i="1" smtClean="0">
                              <a:solidFill>
                                <a:srgbClr val="000000"/>
                              </a:solidFill>
                              <a:latin typeface="Cambria Math" panose="02040503050406030204" pitchFamily="18" charset="0"/>
                              <a:cs typeface="Times New Roman" panose="02020603050405020304" pitchFamily="18" charset="0"/>
                            </a:rPr>
                          </m:ctrlPr>
                        </m:radPr>
                        <m:deg/>
                        <m:e>
                          <m:f>
                            <m:fPr>
                              <m:type m:val="lin"/>
                              <m:ctrlPr>
                                <a:rPr lang="en-US" altLang="zh-CN" i="1">
                                  <a:solidFill>
                                    <a:srgbClr val="000000"/>
                                  </a:solidFill>
                                  <a:latin typeface="Cambria Math" panose="02040503050406030204" pitchFamily="18" charset="0"/>
                                  <a:cs typeface="Times New Roman" panose="02020603050405020304" pitchFamily="18" charset="0"/>
                                </a:rPr>
                              </m:ctrlPr>
                            </m:fPr>
                            <m:num>
                              <m:sSup>
                                <m:sSupPr>
                                  <m:ctrlPr>
                                    <a:rPr lang="en-US" altLang="zh-CN" i="1">
                                      <a:solidFill>
                                        <a:srgbClr val="000000"/>
                                      </a:solidFill>
                                      <a:latin typeface="Cambria Math" panose="02040503050406030204" pitchFamily="18" charset="0"/>
                                      <a:cs typeface="Times New Roman" panose="02020603050405020304" pitchFamily="18" charset="0"/>
                                    </a:rPr>
                                  </m:ctrlPr>
                                </m:sSupPr>
                                <m:e>
                                  <m:r>
                                    <a:rPr lang="zh-CN" altLang="en-US" i="1">
                                      <a:solidFill>
                                        <a:srgbClr val="000000"/>
                                      </a:solidFill>
                                      <a:latin typeface="Cambria Math" panose="02040503050406030204" pitchFamily="18" charset="0"/>
                                      <a:cs typeface="Times New Roman" panose="02020603050405020304" pitchFamily="18" charset="0"/>
                                    </a:rPr>
                                    <m:t>𝜒</m:t>
                                  </m:r>
                                </m:e>
                                <m:sup>
                                  <m:r>
                                    <a:rPr lang="en-US" altLang="zh-CN" i="1">
                                      <a:solidFill>
                                        <a:srgbClr val="000000"/>
                                      </a:solidFill>
                                      <a:latin typeface="Cambria Math" panose="02040503050406030204" pitchFamily="18" charset="0"/>
                                      <a:cs typeface="Times New Roman" panose="02020603050405020304" pitchFamily="18" charset="0"/>
                                    </a:rPr>
                                    <m:t>2</m:t>
                                  </m:r>
                                </m:sup>
                              </m:sSup>
                            </m:num>
                            <m:den>
                              <m:r>
                                <m:rPr>
                                  <m:sty m:val="p"/>
                                </m:rPr>
                                <a:rPr lang="en-US" altLang="zh-CN" i="1">
                                  <a:solidFill>
                                    <a:srgbClr val="000000"/>
                                  </a:solidFill>
                                  <a:latin typeface="Cambria Math" panose="02040503050406030204" pitchFamily="18" charset="0"/>
                                  <a:cs typeface="Times New Roman" panose="02020603050405020304" pitchFamily="18" charset="0"/>
                                </a:rPr>
                                <m:t>NDF</m:t>
                              </m:r>
                            </m:den>
                          </m:f>
                        </m:e>
                      </m:rad>
                      <m:r>
                        <a:rPr lang="en-US" altLang="zh-CN" b="0" i="1" smtClean="0">
                          <a:solidFill>
                            <a:srgbClr val="000000"/>
                          </a:solidFill>
                          <a:latin typeface="Cambria Math" panose="02040503050406030204" pitchFamily="18" charset="0"/>
                          <a:cs typeface="Times New Roman" panose="02020603050405020304" pitchFamily="18" charset="0"/>
                        </a:rPr>
                        <m:t>=0.7</m:t>
                      </m:r>
                    </m:oMath>
                  </m:oMathPara>
                </a14:m>
                <a:endParaRPr lang="en-US" dirty="0"/>
              </a:p>
            </p:txBody>
          </p:sp>
        </mc:Choice>
        <mc:Fallback xmlns="">
          <p:sp>
            <p:nvSpPr>
              <p:cNvPr id="12" name="矩形 11"/>
              <p:cNvSpPr>
                <a:spLocks noRot="1" noChangeAspect="1" noMove="1" noResize="1" noEditPoints="1" noAdjustHandles="1" noChangeArrowheads="1" noChangeShapeType="1" noTextEdit="1"/>
              </p:cNvSpPr>
              <p:nvPr/>
            </p:nvSpPr>
            <p:spPr>
              <a:xfrm>
                <a:off x="4899207" y="983693"/>
                <a:ext cx="1827103" cy="427746"/>
              </a:xfrm>
              <a:prstGeom prst="rect">
                <a:avLst/>
              </a:prstGeom>
              <a:blipFill rotWithShape="0">
                <a:blip r:embed="rId4"/>
                <a:stretch>
                  <a:fillRect t="-85915" b="-150704"/>
                </a:stretch>
              </a:blipFill>
            </p:spPr>
            <p:txBody>
              <a:bodyPr/>
              <a:lstStyle/>
              <a:p>
                <a:r>
                  <a:rPr lang="en-US">
                    <a:noFill/>
                  </a:rPr>
                  <a:t> </a:t>
                </a:r>
              </a:p>
            </p:txBody>
          </p:sp>
        </mc:Fallback>
      </mc:AlternateContent>
      <p:sp>
        <p:nvSpPr>
          <p:cNvPr id="13" name="矩形 12"/>
          <p:cNvSpPr/>
          <p:nvPr/>
        </p:nvSpPr>
        <p:spPr>
          <a:xfrm>
            <a:off x="4899207" y="1554483"/>
            <a:ext cx="1535998"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E</a:t>
            </a:r>
            <a:r>
              <a:rPr lang="en-US" altLang="zh-CN" i="1" baseline="-25000" dirty="0" err="1">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 2754 keV</a:t>
            </a:r>
          </a:p>
        </p:txBody>
      </p:sp>
      <p:sp>
        <p:nvSpPr>
          <p:cNvPr id="9" name="矩形 8"/>
          <p:cNvSpPr/>
          <p:nvPr/>
        </p:nvSpPr>
        <p:spPr>
          <a:xfrm>
            <a:off x="7561294" y="3544966"/>
            <a:ext cx="1560997" cy="3170099"/>
          </a:xfrm>
          <a:prstGeom prst="rect">
            <a:avLst/>
          </a:prstGeom>
        </p:spPr>
        <p:txBody>
          <a:bodyPr wrap="square">
            <a:spAutoFit/>
          </a:bodyPr>
          <a:lstStyle/>
          <a:p>
            <a:r>
              <a:rPr lang="en-US" sz="2000" baseline="30000" dirty="0">
                <a:solidFill>
                  <a:srgbClr val="0000FF"/>
                </a:solidFill>
                <a:latin typeface="Times New Roman" panose="02020603050405020304" pitchFamily="18" charset="0"/>
                <a:cs typeface="Times New Roman" panose="02020603050405020304" pitchFamily="18" charset="0"/>
              </a:rPr>
              <a:t>25</a:t>
            </a:r>
            <a:r>
              <a:rPr lang="en-US" altLang="zh-CN" sz="2000" dirty="0">
                <a:solidFill>
                  <a:srgbClr val="0000FF"/>
                </a:solidFill>
                <a:latin typeface="Times New Roman" panose="02020603050405020304" pitchFamily="18" charset="0"/>
                <a:cs typeface="Times New Roman" panose="02020603050405020304" pitchFamily="18" charset="0"/>
              </a:rPr>
              <a:t>Si </a:t>
            </a:r>
            <a:r>
              <a:rPr lang="en-US" altLang="zh-CN" sz="2000" i="1" dirty="0">
                <a:solidFill>
                  <a:srgbClr val="0000FF"/>
                </a:solidFill>
                <a:latin typeface="Times New Roman" panose="02020603050405020304" pitchFamily="18" charset="0"/>
                <a:cs typeface="Times New Roman" panose="02020603050405020304" pitchFamily="18" charset="0"/>
              </a:rPr>
              <a:t>βγ</a:t>
            </a:r>
            <a:r>
              <a:rPr lang="en-US" altLang="zh-CN" sz="2000" dirty="0">
                <a:solidFill>
                  <a:srgbClr val="0000FF"/>
                </a:solidFill>
                <a:latin typeface="Times New Roman" panose="02020603050405020304" pitchFamily="18" charset="0"/>
                <a:cs typeface="Times New Roman" panose="02020603050405020304" pitchFamily="18" charset="0"/>
              </a:rPr>
              <a:t>:</a:t>
            </a:r>
            <a:endParaRPr lang="en-US" sz="2000" dirty="0">
              <a:solidFill>
                <a:srgbClr val="0000FF"/>
              </a:solidFill>
              <a:latin typeface="Times New Roman" panose="02020603050405020304" pitchFamily="18" charset="0"/>
              <a:cs typeface="Times New Roman" panose="02020603050405020304" pitchFamily="18" charset="0"/>
            </a:endParaRPr>
          </a:p>
          <a:p>
            <a:r>
              <a:rPr lang="en-US" sz="2000" dirty="0">
                <a:solidFill>
                  <a:srgbClr val="0000FF"/>
                </a:solidFill>
                <a:latin typeface="Times New Roman" panose="02020603050405020304" pitchFamily="18" charset="0"/>
                <a:cs typeface="Times New Roman" panose="02020603050405020304" pitchFamily="18" charset="0"/>
              </a:rPr>
              <a:t>451.7</a:t>
            </a:r>
            <a:r>
              <a:rPr lang="en-US" altLang="zh-CN" sz="2000" dirty="0">
                <a:solidFill>
                  <a:srgbClr val="0000FF"/>
                </a:solidFill>
                <a:latin typeface="Times New Roman" panose="02020603050405020304" pitchFamily="18" charset="0"/>
                <a:cs typeface="Times New Roman" panose="02020603050405020304" pitchFamily="18" charset="0"/>
              </a:rPr>
              <a:t>±</a:t>
            </a:r>
            <a:r>
              <a:rPr lang="en-US" sz="2000" dirty="0">
                <a:solidFill>
                  <a:srgbClr val="0000FF"/>
                </a:solidFill>
                <a:latin typeface="Times New Roman" panose="02020603050405020304" pitchFamily="18" charset="0"/>
                <a:cs typeface="Times New Roman" panose="02020603050405020304" pitchFamily="18" charset="0"/>
              </a:rPr>
              <a:t>0.5</a:t>
            </a:r>
          </a:p>
          <a:p>
            <a:r>
              <a:rPr lang="en-US" sz="2000" dirty="0">
                <a:solidFill>
                  <a:srgbClr val="0000FF"/>
                </a:solidFill>
                <a:latin typeface="Times New Roman" panose="02020603050405020304" pitchFamily="18" charset="0"/>
                <a:cs typeface="Times New Roman" panose="02020603050405020304" pitchFamily="18" charset="0"/>
              </a:rPr>
              <a:t>493.3</a:t>
            </a:r>
            <a:r>
              <a:rPr lang="en-US" altLang="zh-CN" sz="2000" dirty="0">
                <a:solidFill>
                  <a:srgbClr val="0000FF"/>
                </a:solidFill>
                <a:latin typeface="Times New Roman" panose="02020603050405020304" pitchFamily="18" charset="0"/>
                <a:cs typeface="Times New Roman" panose="02020603050405020304" pitchFamily="18" charset="0"/>
              </a:rPr>
              <a:t>±</a:t>
            </a:r>
            <a:r>
              <a:rPr lang="en-US" sz="2000" dirty="0">
                <a:solidFill>
                  <a:srgbClr val="0000FF"/>
                </a:solidFill>
                <a:latin typeface="Times New Roman" panose="02020603050405020304" pitchFamily="18" charset="0"/>
                <a:cs typeface="Times New Roman" panose="02020603050405020304" pitchFamily="18" charset="0"/>
              </a:rPr>
              <a:t>0.7</a:t>
            </a:r>
          </a:p>
          <a:p>
            <a:r>
              <a:rPr lang="en-US" sz="2000" dirty="0">
                <a:solidFill>
                  <a:srgbClr val="0000FF"/>
                </a:solidFill>
                <a:latin typeface="Times New Roman" panose="02020603050405020304" pitchFamily="18" charset="0"/>
                <a:cs typeface="Times New Roman" panose="02020603050405020304" pitchFamily="18" charset="0"/>
              </a:rPr>
              <a:t>944.9</a:t>
            </a:r>
            <a:r>
              <a:rPr lang="en-US" altLang="zh-CN" sz="2000" dirty="0">
                <a:solidFill>
                  <a:srgbClr val="0000FF"/>
                </a:solidFill>
                <a:latin typeface="Times New Roman" panose="02020603050405020304" pitchFamily="18" charset="0"/>
                <a:cs typeface="Times New Roman" panose="02020603050405020304" pitchFamily="18" charset="0"/>
              </a:rPr>
              <a:t>±</a:t>
            </a:r>
            <a:r>
              <a:rPr lang="en-US" sz="2000" dirty="0">
                <a:solidFill>
                  <a:srgbClr val="0000FF"/>
                </a:solidFill>
                <a:latin typeface="Times New Roman" panose="02020603050405020304" pitchFamily="18" charset="0"/>
                <a:cs typeface="Times New Roman" panose="02020603050405020304" pitchFamily="18" charset="0"/>
              </a:rPr>
              <a:t>0.5</a:t>
            </a:r>
          </a:p>
          <a:p>
            <a:r>
              <a:rPr lang="en-US" sz="2000" dirty="0">
                <a:solidFill>
                  <a:srgbClr val="0000FF"/>
                </a:solidFill>
                <a:latin typeface="Times New Roman" panose="02020603050405020304" pitchFamily="18" charset="0"/>
                <a:cs typeface="Times New Roman" panose="02020603050405020304" pitchFamily="18" charset="0"/>
              </a:rPr>
              <a:t>1612.4</a:t>
            </a:r>
            <a:r>
              <a:rPr lang="en-US" altLang="zh-CN" sz="2000" dirty="0">
                <a:solidFill>
                  <a:srgbClr val="0000FF"/>
                </a:solidFill>
                <a:latin typeface="Times New Roman" panose="02020603050405020304" pitchFamily="18" charset="0"/>
                <a:cs typeface="Times New Roman" panose="02020603050405020304" pitchFamily="18" charset="0"/>
              </a:rPr>
              <a:t>±</a:t>
            </a:r>
            <a:r>
              <a:rPr lang="en-US" sz="2000" dirty="0">
                <a:solidFill>
                  <a:srgbClr val="0000FF"/>
                </a:solidFill>
                <a:latin typeface="Times New Roman" panose="02020603050405020304" pitchFamily="18" charset="0"/>
                <a:cs typeface="Times New Roman" panose="02020603050405020304" pitchFamily="18" charset="0"/>
              </a:rPr>
              <a:t>0.5</a:t>
            </a:r>
          </a:p>
          <a:p>
            <a:r>
              <a:rPr lang="en-US" sz="2000" baseline="30000" dirty="0">
                <a:solidFill>
                  <a:srgbClr val="0000FF"/>
                </a:solidFill>
                <a:latin typeface="Times New Roman" panose="02020603050405020304" pitchFamily="18" charset="0"/>
                <a:cs typeface="Times New Roman" panose="02020603050405020304" pitchFamily="18" charset="0"/>
              </a:rPr>
              <a:t>23</a:t>
            </a:r>
            <a:r>
              <a:rPr lang="en-US" sz="2000" dirty="0">
                <a:solidFill>
                  <a:srgbClr val="0000FF"/>
                </a:solidFill>
                <a:latin typeface="Times New Roman" panose="02020603050405020304" pitchFamily="18" charset="0"/>
                <a:cs typeface="Times New Roman" panose="02020603050405020304" pitchFamily="18" charset="0"/>
              </a:rPr>
              <a:t>Al </a:t>
            </a:r>
            <a:r>
              <a:rPr lang="en-US" altLang="zh-CN" sz="2000" i="1" dirty="0">
                <a:solidFill>
                  <a:srgbClr val="0000FF"/>
                </a:solidFill>
                <a:latin typeface="Times New Roman" panose="02020603050405020304" pitchFamily="18" charset="0"/>
                <a:cs typeface="Times New Roman" panose="02020603050405020304" pitchFamily="18" charset="0"/>
              </a:rPr>
              <a:t>βγ </a:t>
            </a:r>
            <a:r>
              <a:rPr lang="en-US" sz="2000" dirty="0">
                <a:solidFill>
                  <a:srgbClr val="0000FF"/>
                </a:solidFill>
                <a:latin typeface="Times New Roman" panose="02020603050405020304" pitchFamily="18" charset="0"/>
                <a:cs typeface="Times New Roman" panose="02020603050405020304" pitchFamily="18" charset="0"/>
              </a:rPr>
              <a:t>:</a:t>
            </a:r>
          </a:p>
          <a:p>
            <a:r>
              <a:rPr lang="en-US" sz="2000" dirty="0">
                <a:solidFill>
                  <a:srgbClr val="0000FF"/>
                </a:solidFill>
                <a:latin typeface="Times New Roman" panose="02020603050405020304" pitchFamily="18" charset="0"/>
                <a:cs typeface="Times New Roman" panose="02020603050405020304" pitchFamily="18" charset="0"/>
              </a:rPr>
              <a:t>450.7</a:t>
            </a:r>
            <a:r>
              <a:rPr lang="en-US" altLang="zh-CN" sz="2000" dirty="0">
                <a:solidFill>
                  <a:srgbClr val="0000FF"/>
                </a:solidFill>
                <a:latin typeface="Times New Roman" panose="02020603050405020304" pitchFamily="18" charset="0"/>
                <a:cs typeface="Times New Roman" panose="02020603050405020304" pitchFamily="18" charset="0"/>
              </a:rPr>
              <a:t>±</a:t>
            </a:r>
            <a:r>
              <a:rPr lang="en-US" sz="2000" dirty="0">
                <a:solidFill>
                  <a:srgbClr val="0000FF"/>
                </a:solidFill>
                <a:latin typeface="Times New Roman" panose="02020603050405020304" pitchFamily="18" charset="0"/>
                <a:cs typeface="Times New Roman" panose="02020603050405020304" pitchFamily="18" charset="0"/>
              </a:rPr>
              <a:t>0.4</a:t>
            </a:r>
          </a:p>
          <a:p>
            <a:r>
              <a:rPr lang="en-US" sz="2000" dirty="0">
                <a:solidFill>
                  <a:srgbClr val="0000FF"/>
                </a:solidFill>
                <a:latin typeface="Times New Roman" panose="02020603050405020304" pitchFamily="18" charset="0"/>
                <a:cs typeface="Times New Roman" panose="02020603050405020304" pitchFamily="18" charset="0"/>
              </a:rPr>
              <a:t>1599.5</a:t>
            </a:r>
            <a:r>
              <a:rPr lang="en-US" altLang="zh-CN" sz="2000" dirty="0">
                <a:solidFill>
                  <a:srgbClr val="0000FF"/>
                </a:solidFill>
                <a:latin typeface="Times New Roman" panose="02020603050405020304" pitchFamily="18" charset="0"/>
                <a:cs typeface="Times New Roman" panose="02020603050405020304" pitchFamily="18" charset="0"/>
              </a:rPr>
              <a:t>±0.4</a:t>
            </a:r>
            <a:endParaRPr lang="en-US" sz="2000" dirty="0">
              <a:solidFill>
                <a:srgbClr val="0000FF"/>
              </a:solidFill>
              <a:latin typeface="Times New Roman" panose="02020603050405020304" pitchFamily="18" charset="0"/>
              <a:cs typeface="Times New Roman" panose="02020603050405020304" pitchFamily="18" charset="0"/>
            </a:endParaRPr>
          </a:p>
          <a:p>
            <a:r>
              <a:rPr lang="en-US" sz="2000" dirty="0">
                <a:solidFill>
                  <a:srgbClr val="0000FF"/>
                </a:solidFill>
                <a:latin typeface="Times New Roman" panose="02020603050405020304" pitchFamily="18" charset="0"/>
                <a:cs typeface="Times New Roman" panose="02020603050405020304" pitchFamily="18" charset="0"/>
              </a:rPr>
              <a:t>2904.8</a:t>
            </a:r>
            <a:r>
              <a:rPr lang="en-US" altLang="zh-CN" sz="2000" dirty="0">
                <a:solidFill>
                  <a:srgbClr val="0000FF"/>
                </a:solidFill>
                <a:latin typeface="Times New Roman" panose="02020603050405020304" pitchFamily="18" charset="0"/>
                <a:cs typeface="Times New Roman" panose="02020603050405020304" pitchFamily="18" charset="0"/>
              </a:rPr>
              <a:t>±0.5</a:t>
            </a:r>
            <a:endParaRPr lang="en-US" sz="2000" dirty="0">
              <a:solidFill>
                <a:srgbClr val="0000FF"/>
              </a:solidFill>
              <a:latin typeface="Times New Roman" panose="02020603050405020304" pitchFamily="18" charset="0"/>
              <a:cs typeface="Times New Roman" panose="02020603050405020304" pitchFamily="18" charset="0"/>
            </a:endParaRPr>
          </a:p>
          <a:p>
            <a:r>
              <a:rPr lang="en-US" sz="2000" dirty="0">
                <a:solidFill>
                  <a:srgbClr val="0000FF"/>
                </a:solidFill>
                <a:latin typeface="Times New Roman" panose="02020603050405020304" pitchFamily="18" charset="0"/>
                <a:cs typeface="Times New Roman" panose="02020603050405020304" pitchFamily="18" charset="0"/>
              </a:rPr>
              <a:t>7801.5</a:t>
            </a:r>
            <a:r>
              <a:rPr lang="en-US" altLang="zh-CN" sz="2000" dirty="0">
                <a:solidFill>
                  <a:srgbClr val="0000FF"/>
                </a:solidFill>
                <a:latin typeface="Times New Roman" panose="02020603050405020304" pitchFamily="18" charset="0"/>
                <a:cs typeface="Times New Roman" panose="02020603050405020304" pitchFamily="18" charset="0"/>
              </a:rPr>
              <a:t>±0.5</a:t>
            </a:r>
            <a:endParaRPr lang="en-US" sz="2000" dirty="0">
              <a:solidFill>
                <a:srgbClr val="0000FF"/>
              </a:solidFill>
              <a:latin typeface="Times New Roman" panose="02020603050405020304" pitchFamily="18" charset="0"/>
              <a:cs typeface="Times New Roman" panose="02020603050405020304" pitchFamily="18" charset="0"/>
            </a:endParaRPr>
          </a:p>
        </p:txBody>
      </p:sp>
      <p:sp>
        <p:nvSpPr>
          <p:cNvPr id="10" name="矩形 9"/>
          <p:cNvSpPr/>
          <p:nvPr/>
        </p:nvSpPr>
        <p:spPr>
          <a:xfrm>
            <a:off x="4899207" y="5482325"/>
            <a:ext cx="1592103"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σE</a:t>
            </a:r>
            <a:r>
              <a:rPr lang="en-US" altLang="zh-CN" i="1" baseline="-25000" dirty="0" err="1">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 </a:t>
            </a:r>
            <a:r>
              <a:rPr lang="en-US" altLang="zh-CN" dirty="0">
                <a:solidFill>
                  <a:srgbClr val="FF0000"/>
                </a:solidFill>
                <a:latin typeface="Times New Roman" panose="02020603050405020304" pitchFamily="18" charset="0"/>
                <a:cs typeface="Times New Roman" panose="02020603050405020304" pitchFamily="18" charset="0"/>
              </a:rPr>
              <a:t>0.19 keV</a:t>
            </a:r>
            <a:endParaRPr lang="en-US" dirty="0">
              <a:solidFill>
                <a:schemeClr val="bg1">
                  <a:lumMod val="50000"/>
                </a:schemeClr>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5" name="矩形 14"/>
              <p:cNvSpPr/>
              <p:nvPr/>
            </p:nvSpPr>
            <p:spPr>
              <a:xfrm>
                <a:off x="4899207" y="4380518"/>
                <a:ext cx="1955342" cy="4277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ad>
                        <m:radPr>
                          <m:degHide m:val="on"/>
                          <m:ctrlPr>
                            <a:rPr lang="en-US" altLang="zh-CN" i="1" smtClean="0">
                              <a:solidFill>
                                <a:srgbClr val="000000"/>
                              </a:solidFill>
                              <a:latin typeface="Cambria Math" panose="02040503050406030204" pitchFamily="18" charset="0"/>
                              <a:cs typeface="Times New Roman" panose="02020603050405020304" pitchFamily="18" charset="0"/>
                            </a:rPr>
                          </m:ctrlPr>
                        </m:radPr>
                        <m:deg/>
                        <m:e>
                          <m:f>
                            <m:fPr>
                              <m:type m:val="lin"/>
                              <m:ctrlPr>
                                <a:rPr lang="en-US" altLang="zh-CN" i="1">
                                  <a:solidFill>
                                    <a:srgbClr val="000000"/>
                                  </a:solidFill>
                                  <a:latin typeface="Cambria Math" panose="02040503050406030204" pitchFamily="18" charset="0"/>
                                  <a:cs typeface="Times New Roman" panose="02020603050405020304" pitchFamily="18" charset="0"/>
                                </a:rPr>
                              </m:ctrlPr>
                            </m:fPr>
                            <m:num>
                              <m:sSup>
                                <m:sSupPr>
                                  <m:ctrlPr>
                                    <a:rPr lang="en-US" altLang="zh-CN" i="1">
                                      <a:solidFill>
                                        <a:srgbClr val="000000"/>
                                      </a:solidFill>
                                      <a:latin typeface="Cambria Math" panose="02040503050406030204" pitchFamily="18" charset="0"/>
                                      <a:cs typeface="Times New Roman" panose="02020603050405020304" pitchFamily="18" charset="0"/>
                                    </a:rPr>
                                  </m:ctrlPr>
                                </m:sSupPr>
                                <m:e>
                                  <m:r>
                                    <a:rPr lang="zh-CN" altLang="en-US" i="1">
                                      <a:solidFill>
                                        <a:srgbClr val="000000"/>
                                      </a:solidFill>
                                      <a:latin typeface="Cambria Math" panose="02040503050406030204" pitchFamily="18" charset="0"/>
                                      <a:cs typeface="Times New Roman" panose="02020603050405020304" pitchFamily="18" charset="0"/>
                                    </a:rPr>
                                    <m:t>𝜒</m:t>
                                  </m:r>
                                </m:e>
                                <m:sup>
                                  <m:r>
                                    <a:rPr lang="en-US" altLang="zh-CN" i="1">
                                      <a:solidFill>
                                        <a:srgbClr val="000000"/>
                                      </a:solidFill>
                                      <a:latin typeface="Cambria Math" panose="02040503050406030204" pitchFamily="18" charset="0"/>
                                      <a:cs typeface="Times New Roman" panose="02020603050405020304" pitchFamily="18" charset="0"/>
                                    </a:rPr>
                                    <m:t>2</m:t>
                                  </m:r>
                                </m:sup>
                              </m:sSup>
                            </m:num>
                            <m:den>
                              <m:r>
                                <m:rPr>
                                  <m:sty m:val="p"/>
                                </m:rPr>
                                <a:rPr lang="en-US" altLang="zh-CN" i="1">
                                  <a:solidFill>
                                    <a:srgbClr val="000000"/>
                                  </a:solidFill>
                                  <a:latin typeface="Cambria Math" panose="02040503050406030204" pitchFamily="18" charset="0"/>
                                  <a:cs typeface="Times New Roman" panose="02020603050405020304" pitchFamily="18" charset="0"/>
                                </a:rPr>
                                <m:t>NDF</m:t>
                              </m:r>
                            </m:den>
                          </m:f>
                        </m:e>
                      </m:rad>
                      <m:r>
                        <a:rPr lang="en-US" altLang="zh-CN" b="0" i="1" smtClean="0">
                          <a:solidFill>
                            <a:srgbClr val="000000"/>
                          </a:solidFill>
                          <a:latin typeface="Cambria Math" panose="02040503050406030204" pitchFamily="18" charset="0"/>
                          <a:cs typeface="Times New Roman" panose="02020603050405020304" pitchFamily="18" charset="0"/>
                        </a:rPr>
                        <m:t>=</m:t>
                      </m:r>
                      <m:r>
                        <a:rPr lang="en-US" altLang="zh-CN" i="1">
                          <a:solidFill>
                            <a:srgbClr val="000000"/>
                          </a:solidFill>
                          <a:latin typeface="Cambria Math" panose="02040503050406030204" pitchFamily="18" charset="0"/>
                          <a:cs typeface="Times New Roman" panose="02020603050405020304" pitchFamily="18" charset="0"/>
                        </a:rPr>
                        <m:t>0.97</m:t>
                      </m:r>
                    </m:oMath>
                  </m:oMathPara>
                </a14:m>
                <a:endParaRPr lang="en-US" dirty="0"/>
              </a:p>
            </p:txBody>
          </p:sp>
        </mc:Choice>
        <mc:Fallback xmlns="">
          <p:sp>
            <p:nvSpPr>
              <p:cNvPr id="15" name="矩形 14"/>
              <p:cNvSpPr>
                <a:spLocks noRot="1" noChangeAspect="1" noMove="1" noResize="1" noEditPoints="1" noAdjustHandles="1" noChangeArrowheads="1" noChangeShapeType="1" noTextEdit="1"/>
              </p:cNvSpPr>
              <p:nvPr/>
            </p:nvSpPr>
            <p:spPr>
              <a:xfrm>
                <a:off x="4899207" y="4380518"/>
                <a:ext cx="1955342" cy="427746"/>
              </a:xfrm>
              <a:prstGeom prst="rect">
                <a:avLst/>
              </a:prstGeom>
              <a:blipFill rotWithShape="0">
                <a:blip r:embed="rId5"/>
                <a:stretch>
                  <a:fillRect t="-87143" b="-154286"/>
                </a:stretch>
              </a:blipFill>
            </p:spPr>
            <p:txBody>
              <a:bodyPr/>
              <a:lstStyle/>
              <a:p>
                <a:r>
                  <a:rPr lang="en-US">
                    <a:noFill/>
                  </a:rPr>
                  <a:t> </a:t>
                </a:r>
              </a:p>
            </p:txBody>
          </p:sp>
        </mc:Fallback>
      </mc:AlternateContent>
      <p:sp>
        <p:nvSpPr>
          <p:cNvPr id="16" name="矩形 15"/>
          <p:cNvSpPr/>
          <p:nvPr/>
        </p:nvSpPr>
        <p:spPr>
          <a:xfrm>
            <a:off x="4899207" y="4951308"/>
            <a:ext cx="1535998"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E</a:t>
            </a:r>
            <a:r>
              <a:rPr lang="en-US" altLang="zh-CN" i="1" baseline="-25000" dirty="0" err="1">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 2754 keV</a:t>
            </a:r>
          </a:p>
        </p:txBody>
      </p:sp>
    </p:spTree>
    <p:extLst>
      <p:ext uri="{BB962C8B-B14F-4D97-AF65-F5344CB8AC3E}">
        <p14:creationId xmlns:p14="http://schemas.microsoft.com/office/powerpoint/2010/main" val="2643042413"/>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stretch>
            <a:fillRect/>
          </a:stretch>
        </p:blipFill>
        <p:spPr>
          <a:xfrm>
            <a:off x="6" y="22"/>
            <a:ext cx="5350448" cy="3420000"/>
          </a:xfrm>
          <a:prstGeom prst="rect">
            <a:avLst/>
          </a:prstGeom>
        </p:spPr>
      </p:pic>
      <p:pic>
        <p:nvPicPr>
          <p:cNvPr id="4" name="图片 3"/>
          <p:cNvPicPr>
            <a:picLocks noChangeAspect="1"/>
          </p:cNvPicPr>
          <p:nvPr/>
        </p:nvPicPr>
        <p:blipFill>
          <a:blip r:embed="rId3"/>
          <a:stretch>
            <a:fillRect/>
          </a:stretch>
        </p:blipFill>
        <p:spPr>
          <a:xfrm>
            <a:off x="0" y="3420000"/>
            <a:ext cx="5350448" cy="3420000"/>
          </a:xfrm>
          <a:prstGeom prst="rect">
            <a:avLst/>
          </a:prstGeom>
        </p:spPr>
      </p:pic>
      <p:sp>
        <p:nvSpPr>
          <p:cNvPr id="5" name="矩形 4"/>
          <p:cNvSpPr/>
          <p:nvPr/>
        </p:nvSpPr>
        <p:spPr>
          <a:xfrm>
            <a:off x="7503587" y="0"/>
            <a:ext cx="1618705" cy="3293209"/>
          </a:xfrm>
          <a:prstGeom prst="rect">
            <a:avLst/>
          </a:prstGeom>
        </p:spPr>
        <p:txBody>
          <a:bodyPr wrap="square">
            <a:spAutoFit/>
          </a:bodyPr>
          <a:lstStyle/>
          <a:p>
            <a:pPr lvl="0"/>
            <a:r>
              <a:rPr lang="en-US" sz="1600" baseline="30000" dirty="0">
                <a:solidFill>
                  <a:prstClr val="black"/>
                </a:solidFill>
                <a:latin typeface="Times New Roman" panose="02020603050405020304" pitchFamily="18" charset="0"/>
                <a:cs typeface="Times New Roman" panose="02020603050405020304" pitchFamily="18" charset="0"/>
              </a:rPr>
              <a:t>25</a:t>
            </a:r>
            <a:r>
              <a:rPr lang="en-US" altLang="zh-CN" sz="1600" dirty="0">
                <a:solidFill>
                  <a:prstClr val="black"/>
                </a:solidFill>
                <a:latin typeface="Times New Roman" panose="02020603050405020304" pitchFamily="18" charset="0"/>
                <a:cs typeface="Times New Roman" panose="02020603050405020304" pitchFamily="18" charset="0"/>
              </a:rPr>
              <a:t>Si </a:t>
            </a:r>
            <a:r>
              <a:rPr lang="en-US" altLang="zh-CN" sz="1600" i="1" dirty="0">
                <a:solidFill>
                  <a:prstClr val="black"/>
                </a:solidFill>
                <a:latin typeface="Times New Roman" panose="02020603050405020304" pitchFamily="18" charset="0"/>
                <a:cs typeface="Times New Roman" panose="02020603050405020304" pitchFamily="18" charset="0"/>
              </a:rPr>
              <a:t>βγ</a:t>
            </a:r>
            <a:r>
              <a:rPr lang="en-US" altLang="zh-CN" sz="1600" dirty="0">
                <a:solidFill>
                  <a:prstClr val="black"/>
                </a:solidFill>
                <a:latin typeface="Times New Roman" panose="02020603050405020304" pitchFamily="18" charset="0"/>
                <a:cs typeface="Times New Roman" panose="02020603050405020304" pitchFamily="18" charset="0"/>
              </a:rPr>
              <a:t>:</a:t>
            </a:r>
            <a:endParaRPr lang="en-US" sz="1600" dirty="0">
              <a:solidFill>
                <a:prstClr val="black"/>
              </a:solidFill>
              <a:latin typeface="Times New Roman" panose="02020603050405020304" pitchFamily="18" charset="0"/>
              <a:cs typeface="Times New Roman" panose="02020603050405020304" pitchFamily="18" charset="0"/>
            </a:endParaRPr>
          </a:p>
          <a:p>
            <a:pPr lvl="0"/>
            <a:r>
              <a:rPr lang="en-US" sz="1600" dirty="0">
                <a:solidFill>
                  <a:prstClr val="black"/>
                </a:solidFill>
                <a:latin typeface="Times New Roman" panose="02020603050405020304" pitchFamily="18" charset="0"/>
                <a:cs typeface="Times New Roman" panose="02020603050405020304" pitchFamily="18" charset="0"/>
              </a:rPr>
              <a:t>451.7 ± 0.5</a:t>
            </a:r>
          </a:p>
          <a:p>
            <a:pPr lvl="0"/>
            <a:r>
              <a:rPr lang="en-US" sz="1600" dirty="0">
                <a:solidFill>
                  <a:prstClr val="black"/>
                </a:solidFill>
                <a:latin typeface="Times New Roman" panose="02020603050405020304" pitchFamily="18" charset="0"/>
                <a:cs typeface="Times New Roman" panose="02020603050405020304" pitchFamily="18" charset="0"/>
              </a:rPr>
              <a:t>493.3 ± 0.7</a:t>
            </a:r>
          </a:p>
          <a:p>
            <a:pPr lvl="0"/>
            <a:r>
              <a:rPr lang="en-US" sz="1600" dirty="0">
                <a:solidFill>
                  <a:prstClr val="black"/>
                </a:solidFill>
                <a:latin typeface="Times New Roman" panose="02020603050405020304" pitchFamily="18" charset="0"/>
                <a:cs typeface="Times New Roman" panose="02020603050405020304" pitchFamily="18" charset="0"/>
              </a:rPr>
              <a:t>944.9 ± 0.5</a:t>
            </a:r>
          </a:p>
          <a:p>
            <a:pPr lvl="0"/>
            <a:r>
              <a:rPr lang="en-US" sz="1600" dirty="0">
                <a:solidFill>
                  <a:prstClr val="black"/>
                </a:solidFill>
                <a:latin typeface="Times New Roman" panose="02020603050405020304" pitchFamily="18" charset="0"/>
                <a:cs typeface="Times New Roman" panose="02020603050405020304" pitchFamily="18" charset="0"/>
              </a:rPr>
              <a:t>1612.4 ± 0.5</a:t>
            </a:r>
          </a:p>
          <a:p>
            <a:pPr lvl="0"/>
            <a:r>
              <a:rPr lang="en-US" sz="1600" baseline="30000" dirty="0">
                <a:solidFill>
                  <a:prstClr val="black"/>
                </a:solidFill>
                <a:latin typeface="Times New Roman" panose="02020603050405020304" pitchFamily="18" charset="0"/>
                <a:cs typeface="Times New Roman" panose="02020603050405020304" pitchFamily="18" charset="0"/>
              </a:rPr>
              <a:t>23</a:t>
            </a:r>
            <a:r>
              <a:rPr lang="en-US" sz="1600" dirty="0">
                <a:solidFill>
                  <a:prstClr val="black"/>
                </a:solidFill>
                <a:latin typeface="Times New Roman" panose="02020603050405020304" pitchFamily="18" charset="0"/>
                <a:cs typeface="Times New Roman" panose="02020603050405020304" pitchFamily="18" charset="0"/>
              </a:rPr>
              <a:t>Al </a:t>
            </a:r>
            <a:r>
              <a:rPr lang="en-US" altLang="zh-CN" sz="1600" i="1" dirty="0">
                <a:solidFill>
                  <a:prstClr val="black"/>
                </a:solidFill>
                <a:latin typeface="Times New Roman" panose="02020603050405020304" pitchFamily="18" charset="0"/>
                <a:cs typeface="Times New Roman" panose="02020603050405020304" pitchFamily="18" charset="0"/>
              </a:rPr>
              <a:t>βγ </a:t>
            </a:r>
            <a:r>
              <a:rPr lang="en-US" sz="1600" dirty="0">
                <a:solidFill>
                  <a:prstClr val="black"/>
                </a:solidFill>
                <a:latin typeface="Times New Roman" panose="02020603050405020304" pitchFamily="18" charset="0"/>
                <a:cs typeface="Times New Roman" panose="02020603050405020304" pitchFamily="18" charset="0"/>
              </a:rPr>
              <a:t>:</a:t>
            </a:r>
          </a:p>
          <a:p>
            <a:pPr lvl="0"/>
            <a:r>
              <a:rPr lang="en-US" sz="1600" dirty="0">
                <a:solidFill>
                  <a:prstClr val="black"/>
                </a:solidFill>
                <a:latin typeface="Times New Roman" panose="02020603050405020304" pitchFamily="18" charset="0"/>
                <a:cs typeface="Times New Roman" panose="02020603050405020304" pitchFamily="18" charset="0"/>
              </a:rPr>
              <a:t>450.7 ± 0.15</a:t>
            </a:r>
          </a:p>
          <a:p>
            <a:pPr lvl="0"/>
            <a:r>
              <a:rPr lang="en-US" sz="1600" dirty="0">
                <a:solidFill>
                  <a:prstClr val="black"/>
                </a:solidFill>
                <a:latin typeface="Times New Roman" panose="02020603050405020304" pitchFamily="18" charset="0"/>
                <a:cs typeface="Times New Roman" panose="02020603050405020304" pitchFamily="18" charset="0"/>
              </a:rPr>
              <a:t>1599 ± 2</a:t>
            </a:r>
          </a:p>
          <a:p>
            <a:pPr lvl="0"/>
            <a:r>
              <a:rPr lang="en-US" sz="1600" dirty="0">
                <a:solidFill>
                  <a:prstClr val="black"/>
                </a:solidFill>
                <a:latin typeface="Times New Roman" panose="02020603050405020304" pitchFamily="18" charset="0"/>
                <a:cs typeface="Times New Roman" panose="02020603050405020304" pitchFamily="18" charset="0"/>
              </a:rPr>
              <a:t>2908 ± 3</a:t>
            </a:r>
          </a:p>
          <a:p>
            <a:pPr lvl="0"/>
            <a:r>
              <a:rPr lang="en-US" sz="1600" dirty="0">
                <a:solidFill>
                  <a:prstClr val="black"/>
                </a:solidFill>
                <a:latin typeface="Times New Roman" panose="02020603050405020304" pitchFamily="18" charset="0"/>
                <a:cs typeface="Times New Roman" panose="02020603050405020304" pitchFamily="18" charset="0"/>
              </a:rPr>
              <a:t>7801 ± 2</a:t>
            </a:r>
          </a:p>
          <a:p>
            <a:pPr lvl="0"/>
            <a:r>
              <a:rPr lang="en-US" sz="1600" dirty="0" err="1">
                <a:solidFill>
                  <a:prstClr val="black"/>
                </a:solidFill>
                <a:latin typeface="Times New Roman" panose="02020603050405020304" pitchFamily="18" charset="0"/>
                <a:cs typeface="Times New Roman" panose="02020603050405020304" pitchFamily="18" charset="0"/>
              </a:rPr>
              <a:t>Bkg</a:t>
            </a:r>
            <a:r>
              <a:rPr lang="en-US" sz="1600" dirty="0">
                <a:solidFill>
                  <a:prstClr val="black"/>
                </a:solidFill>
                <a:latin typeface="Times New Roman" panose="02020603050405020304" pitchFamily="18" charset="0"/>
                <a:cs typeface="Times New Roman" panose="02020603050405020304" pitchFamily="18" charset="0"/>
              </a:rPr>
              <a:t>*2:</a:t>
            </a:r>
          </a:p>
          <a:p>
            <a:pPr lvl="0"/>
            <a:r>
              <a:rPr lang="en-US" sz="1600" dirty="0">
                <a:solidFill>
                  <a:prstClr val="black"/>
                </a:solidFill>
                <a:latin typeface="Times New Roman" panose="02020603050405020304" pitchFamily="18" charset="0"/>
                <a:cs typeface="Times New Roman" panose="02020603050405020304" pitchFamily="18" charset="0"/>
              </a:rPr>
              <a:t>1460.820 ± 0.005</a:t>
            </a:r>
          </a:p>
          <a:p>
            <a:pPr lvl="0"/>
            <a:r>
              <a:rPr lang="en-US" sz="1600" dirty="0">
                <a:solidFill>
                  <a:prstClr val="black"/>
                </a:solidFill>
                <a:latin typeface="Times New Roman" panose="02020603050405020304" pitchFamily="18" charset="0"/>
                <a:cs typeface="Times New Roman" panose="02020603050405020304" pitchFamily="18" charset="0"/>
              </a:rPr>
              <a:t>2614.511 ± 0.010</a:t>
            </a:r>
          </a:p>
        </p:txBody>
      </p:sp>
      <p:sp>
        <p:nvSpPr>
          <p:cNvPr id="6" name="矩形 5"/>
          <p:cNvSpPr/>
          <p:nvPr/>
        </p:nvSpPr>
        <p:spPr>
          <a:xfrm>
            <a:off x="5010748" y="2109790"/>
            <a:ext cx="1765227"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σE</a:t>
            </a:r>
            <a:r>
              <a:rPr lang="en-US" altLang="zh-CN" i="1" baseline="-25000" dirty="0" err="1">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 </a:t>
            </a:r>
            <a:r>
              <a:rPr lang="en-US" altLang="zh-CN" dirty="0">
                <a:solidFill>
                  <a:srgbClr val="FF0000"/>
                </a:solidFill>
                <a:latin typeface="Times New Roman" panose="02020603050405020304" pitchFamily="18" charset="0"/>
                <a:cs typeface="Times New Roman" panose="02020603050405020304" pitchFamily="18" charset="0"/>
              </a:rPr>
              <a:t>0.033 keV</a:t>
            </a:r>
            <a:endParaRPr lang="en-US" dirty="0">
              <a:solidFill>
                <a:schemeClr val="bg1">
                  <a:lumMod val="50000"/>
                </a:schemeClr>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 name="矩形 6"/>
              <p:cNvSpPr/>
              <p:nvPr/>
            </p:nvSpPr>
            <p:spPr>
              <a:xfrm>
                <a:off x="5010748" y="1059667"/>
                <a:ext cx="1955343" cy="4277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ad>
                        <m:radPr>
                          <m:degHide m:val="on"/>
                          <m:ctrlPr>
                            <a:rPr lang="en-US" altLang="zh-CN" i="1" smtClean="0">
                              <a:solidFill>
                                <a:srgbClr val="000000"/>
                              </a:solidFill>
                              <a:latin typeface="Cambria Math" panose="02040503050406030204" pitchFamily="18" charset="0"/>
                              <a:cs typeface="Times New Roman" panose="02020603050405020304" pitchFamily="18" charset="0"/>
                            </a:rPr>
                          </m:ctrlPr>
                        </m:radPr>
                        <m:deg/>
                        <m:e>
                          <m:f>
                            <m:fPr>
                              <m:type m:val="lin"/>
                              <m:ctrlPr>
                                <a:rPr lang="en-US" altLang="zh-CN" i="1">
                                  <a:solidFill>
                                    <a:srgbClr val="000000"/>
                                  </a:solidFill>
                                  <a:latin typeface="Cambria Math" panose="02040503050406030204" pitchFamily="18" charset="0"/>
                                  <a:cs typeface="Times New Roman" panose="02020603050405020304" pitchFamily="18" charset="0"/>
                                </a:rPr>
                              </m:ctrlPr>
                            </m:fPr>
                            <m:num>
                              <m:sSup>
                                <m:sSupPr>
                                  <m:ctrlPr>
                                    <a:rPr lang="en-US" altLang="zh-CN" i="1">
                                      <a:solidFill>
                                        <a:srgbClr val="000000"/>
                                      </a:solidFill>
                                      <a:latin typeface="Cambria Math" panose="02040503050406030204" pitchFamily="18" charset="0"/>
                                      <a:cs typeface="Times New Roman" panose="02020603050405020304" pitchFamily="18" charset="0"/>
                                    </a:rPr>
                                  </m:ctrlPr>
                                </m:sSupPr>
                                <m:e>
                                  <m:r>
                                    <a:rPr lang="zh-CN" altLang="en-US" i="1">
                                      <a:solidFill>
                                        <a:srgbClr val="000000"/>
                                      </a:solidFill>
                                      <a:latin typeface="Cambria Math" panose="02040503050406030204" pitchFamily="18" charset="0"/>
                                      <a:cs typeface="Times New Roman" panose="02020603050405020304" pitchFamily="18" charset="0"/>
                                    </a:rPr>
                                    <m:t>𝜒</m:t>
                                  </m:r>
                                </m:e>
                                <m:sup>
                                  <m:r>
                                    <a:rPr lang="en-US" altLang="zh-CN" i="1">
                                      <a:solidFill>
                                        <a:srgbClr val="000000"/>
                                      </a:solidFill>
                                      <a:latin typeface="Cambria Math" panose="02040503050406030204" pitchFamily="18" charset="0"/>
                                      <a:cs typeface="Times New Roman" panose="02020603050405020304" pitchFamily="18" charset="0"/>
                                    </a:rPr>
                                    <m:t>2</m:t>
                                  </m:r>
                                </m:sup>
                              </m:sSup>
                            </m:num>
                            <m:den>
                              <m:r>
                                <m:rPr>
                                  <m:sty m:val="p"/>
                                </m:rPr>
                                <a:rPr lang="en-US" altLang="zh-CN" i="1">
                                  <a:solidFill>
                                    <a:srgbClr val="000000"/>
                                  </a:solidFill>
                                  <a:latin typeface="Cambria Math" panose="02040503050406030204" pitchFamily="18" charset="0"/>
                                  <a:cs typeface="Times New Roman" panose="02020603050405020304" pitchFamily="18" charset="0"/>
                                </a:rPr>
                                <m:t>NDF</m:t>
                              </m:r>
                            </m:den>
                          </m:f>
                        </m:e>
                      </m:rad>
                      <m:r>
                        <a:rPr lang="en-US" altLang="zh-CN" b="0" i="1" smtClean="0">
                          <a:solidFill>
                            <a:srgbClr val="000000"/>
                          </a:solidFill>
                          <a:latin typeface="Cambria Math" panose="02040503050406030204" pitchFamily="18" charset="0"/>
                          <a:cs typeface="Times New Roman" panose="02020603050405020304" pitchFamily="18" charset="0"/>
                        </a:rPr>
                        <m:t>=</m:t>
                      </m:r>
                      <m:r>
                        <a:rPr lang="en-US" altLang="zh-CN" i="1">
                          <a:solidFill>
                            <a:srgbClr val="000000"/>
                          </a:solidFill>
                          <a:latin typeface="Cambria Math" panose="02040503050406030204" pitchFamily="18" charset="0"/>
                          <a:cs typeface="Times New Roman" panose="02020603050405020304" pitchFamily="18" charset="0"/>
                        </a:rPr>
                        <m:t>0.69</m:t>
                      </m:r>
                    </m:oMath>
                  </m:oMathPara>
                </a14:m>
                <a:endParaRPr lang="en-US" dirty="0"/>
              </a:p>
            </p:txBody>
          </p:sp>
        </mc:Choice>
        <mc:Fallback xmlns="">
          <p:sp>
            <p:nvSpPr>
              <p:cNvPr id="7" name="矩形 6"/>
              <p:cNvSpPr>
                <a:spLocks noRot="1" noChangeAspect="1" noMove="1" noResize="1" noEditPoints="1" noAdjustHandles="1" noChangeArrowheads="1" noChangeShapeType="1" noTextEdit="1"/>
              </p:cNvSpPr>
              <p:nvPr/>
            </p:nvSpPr>
            <p:spPr>
              <a:xfrm>
                <a:off x="5010748" y="1059667"/>
                <a:ext cx="1955343" cy="427746"/>
              </a:xfrm>
              <a:prstGeom prst="rect">
                <a:avLst/>
              </a:prstGeom>
              <a:blipFill rotWithShape="0">
                <a:blip r:embed="rId4"/>
                <a:stretch>
                  <a:fillRect t="-87143" b="-154286"/>
                </a:stretch>
              </a:blipFill>
            </p:spPr>
            <p:txBody>
              <a:bodyPr/>
              <a:lstStyle/>
              <a:p>
                <a:r>
                  <a:rPr lang="en-US">
                    <a:noFill/>
                  </a:rPr>
                  <a:t> </a:t>
                </a:r>
              </a:p>
            </p:txBody>
          </p:sp>
        </mc:Fallback>
      </mc:AlternateContent>
      <p:sp>
        <p:nvSpPr>
          <p:cNvPr id="8" name="矩形 7"/>
          <p:cNvSpPr/>
          <p:nvPr/>
        </p:nvSpPr>
        <p:spPr>
          <a:xfrm>
            <a:off x="5010748" y="1613935"/>
            <a:ext cx="1535998"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E</a:t>
            </a:r>
            <a:r>
              <a:rPr lang="en-US" altLang="zh-CN" i="1" baseline="-25000" dirty="0" err="1">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 2754 keV</a:t>
            </a:r>
          </a:p>
        </p:txBody>
      </p:sp>
      <p:sp>
        <p:nvSpPr>
          <p:cNvPr id="9" name="矩形 8"/>
          <p:cNvSpPr/>
          <p:nvPr/>
        </p:nvSpPr>
        <p:spPr>
          <a:xfrm>
            <a:off x="7503587" y="3510249"/>
            <a:ext cx="1618704" cy="3293209"/>
          </a:xfrm>
          <a:prstGeom prst="rect">
            <a:avLst/>
          </a:prstGeom>
        </p:spPr>
        <p:txBody>
          <a:bodyPr wrap="square" anchor="ctr">
            <a:spAutoFit/>
          </a:bodyPr>
          <a:lstStyle/>
          <a:p>
            <a:r>
              <a:rPr lang="en-US" sz="1600" baseline="30000" dirty="0">
                <a:latin typeface="Times New Roman" panose="02020603050405020304" pitchFamily="18" charset="0"/>
                <a:cs typeface="Times New Roman" panose="02020603050405020304" pitchFamily="18" charset="0"/>
              </a:rPr>
              <a:t>25</a:t>
            </a:r>
            <a:r>
              <a:rPr lang="en-US" altLang="zh-CN" sz="1600" dirty="0">
                <a:latin typeface="Times New Roman" panose="02020603050405020304" pitchFamily="18" charset="0"/>
                <a:cs typeface="Times New Roman" panose="02020603050405020304" pitchFamily="18" charset="0"/>
              </a:rPr>
              <a:t>Si </a:t>
            </a:r>
            <a:r>
              <a:rPr lang="en-US" altLang="zh-CN" sz="1600" i="1" dirty="0">
                <a:latin typeface="Times New Roman" panose="02020603050405020304" pitchFamily="18" charset="0"/>
                <a:cs typeface="Times New Roman" panose="02020603050405020304" pitchFamily="18" charset="0"/>
              </a:rPr>
              <a:t>βγ</a:t>
            </a:r>
            <a:r>
              <a:rPr lang="en-US" altLang="zh-CN" sz="1600" dirty="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451.7</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0.5</a:t>
            </a:r>
          </a:p>
          <a:p>
            <a:r>
              <a:rPr lang="en-US" sz="1600" dirty="0">
                <a:latin typeface="Times New Roman" panose="02020603050405020304" pitchFamily="18" charset="0"/>
                <a:cs typeface="Times New Roman" panose="02020603050405020304" pitchFamily="18" charset="0"/>
              </a:rPr>
              <a:t>493.3</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0.7</a:t>
            </a:r>
          </a:p>
          <a:p>
            <a:r>
              <a:rPr lang="en-US" sz="1600" dirty="0">
                <a:latin typeface="Times New Roman" panose="02020603050405020304" pitchFamily="18" charset="0"/>
                <a:cs typeface="Times New Roman" panose="02020603050405020304" pitchFamily="18" charset="0"/>
              </a:rPr>
              <a:t>944.9</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0.5</a:t>
            </a:r>
          </a:p>
          <a:p>
            <a:r>
              <a:rPr lang="en-US" sz="1600" dirty="0">
                <a:latin typeface="Times New Roman" panose="02020603050405020304" pitchFamily="18" charset="0"/>
                <a:cs typeface="Times New Roman" panose="02020603050405020304" pitchFamily="18" charset="0"/>
              </a:rPr>
              <a:t>1612.4</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0.5</a:t>
            </a:r>
          </a:p>
          <a:p>
            <a:r>
              <a:rPr lang="en-US" sz="1600" baseline="30000" dirty="0">
                <a:latin typeface="Times New Roman" panose="02020603050405020304" pitchFamily="18" charset="0"/>
                <a:cs typeface="Times New Roman" panose="02020603050405020304" pitchFamily="18" charset="0"/>
              </a:rPr>
              <a:t>23</a:t>
            </a:r>
            <a:r>
              <a:rPr lang="en-US" sz="1600" dirty="0">
                <a:latin typeface="Times New Roman" panose="02020603050405020304" pitchFamily="18" charset="0"/>
                <a:cs typeface="Times New Roman" panose="02020603050405020304" pitchFamily="18" charset="0"/>
              </a:rPr>
              <a:t>Al </a:t>
            </a:r>
            <a:r>
              <a:rPr lang="en-US" altLang="zh-CN" sz="1600" i="1" dirty="0">
                <a:latin typeface="Times New Roman" panose="02020603050405020304" pitchFamily="18" charset="0"/>
                <a:cs typeface="Times New Roman" panose="02020603050405020304" pitchFamily="18" charset="0"/>
              </a:rPr>
              <a:t>βγ </a:t>
            </a:r>
            <a:r>
              <a:rPr lang="en-US" sz="1600" dirty="0">
                <a:latin typeface="Times New Roman" panose="02020603050405020304" pitchFamily="18" charset="0"/>
                <a:cs typeface="Times New Roman" panose="02020603050405020304" pitchFamily="18" charset="0"/>
              </a:rPr>
              <a:t>:</a:t>
            </a:r>
          </a:p>
          <a:p>
            <a:r>
              <a:rPr lang="en-US" sz="1600" dirty="0">
                <a:latin typeface="Times New Roman" panose="02020603050405020304" pitchFamily="18" charset="0"/>
                <a:cs typeface="Times New Roman" panose="02020603050405020304" pitchFamily="18" charset="0"/>
              </a:rPr>
              <a:t>450.7</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0.15</a:t>
            </a:r>
          </a:p>
          <a:p>
            <a:r>
              <a:rPr lang="en-US" sz="1600" dirty="0">
                <a:latin typeface="Times New Roman" panose="02020603050405020304" pitchFamily="18" charset="0"/>
                <a:cs typeface="Times New Roman" panose="02020603050405020304" pitchFamily="18" charset="0"/>
              </a:rPr>
              <a:t>1599</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2</a:t>
            </a:r>
          </a:p>
          <a:p>
            <a:r>
              <a:rPr lang="en-US" sz="1600" dirty="0">
                <a:latin typeface="Times New Roman" panose="02020603050405020304" pitchFamily="18" charset="0"/>
                <a:cs typeface="Times New Roman" panose="02020603050405020304" pitchFamily="18" charset="0"/>
              </a:rPr>
              <a:t>2908</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3</a:t>
            </a:r>
          </a:p>
          <a:p>
            <a:r>
              <a:rPr lang="en-US" sz="1600" dirty="0">
                <a:latin typeface="Times New Roman" panose="02020603050405020304" pitchFamily="18" charset="0"/>
                <a:cs typeface="Times New Roman" panose="02020603050405020304" pitchFamily="18" charset="0"/>
              </a:rPr>
              <a:t>7801</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2</a:t>
            </a:r>
          </a:p>
          <a:p>
            <a:r>
              <a:rPr lang="en-US" sz="1600" dirty="0" err="1">
                <a:latin typeface="Times New Roman" panose="02020603050405020304" pitchFamily="18" charset="0"/>
                <a:cs typeface="Times New Roman" panose="02020603050405020304" pitchFamily="18" charset="0"/>
              </a:rPr>
              <a:t>Bkg</a:t>
            </a:r>
            <a:r>
              <a:rPr lang="en-US" sz="1600" dirty="0">
                <a:latin typeface="Times New Roman" panose="02020603050405020304" pitchFamily="18" charset="0"/>
                <a:cs typeface="Times New Roman" panose="02020603050405020304" pitchFamily="18" charset="0"/>
              </a:rPr>
              <a:t>:</a:t>
            </a:r>
          </a:p>
          <a:p>
            <a:r>
              <a:rPr lang="en-US" sz="1600" dirty="0">
                <a:latin typeface="Times New Roman" panose="02020603050405020304" pitchFamily="18" charset="0"/>
                <a:cs typeface="Times New Roman" panose="02020603050405020304" pitchFamily="18" charset="0"/>
              </a:rPr>
              <a:t>1460.820 ± 0.005</a:t>
            </a:r>
          </a:p>
          <a:p>
            <a:r>
              <a:rPr lang="en-US" sz="1600" dirty="0">
                <a:latin typeface="Times New Roman" panose="02020603050405020304" pitchFamily="18" charset="0"/>
                <a:cs typeface="Times New Roman" panose="02020603050405020304" pitchFamily="18" charset="0"/>
              </a:rPr>
              <a:t>2614.511 ± 0.010</a:t>
            </a:r>
          </a:p>
        </p:txBody>
      </p:sp>
      <p:sp>
        <p:nvSpPr>
          <p:cNvPr id="10" name="矩形 9"/>
          <p:cNvSpPr/>
          <p:nvPr/>
        </p:nvSpPr>
        <p:spPr>
          <a:xfrm>
            <a:off x="5010748" y="5481229"/>
            <a:ext cx="1707519"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σE</a:t>
            </a:r>
            <a:r>
              <a:rPr lang="en-US" altLang="zh-CN" i="1" baseline="-25000" dirty="0" err="1">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 </a:t>
            </a:r>
            <a:r>
              <a:rPr lang="en-US" altLang="zh-CN" dirty="0">
                <a:solidFill>
                  <a:srgbClr val="FF0000"/>
                </a:solidFill>
                <a:latin typeface="Times New Roman" panose="02020603050405020304" pitchFamily="18" charset="0"/>
                <a:cs typeface="Times New Roman" panose="02020603050405020304" pitchFamily="18" charset="0"/>
              </a:rPr>
              <a:t>0.046 keV</a:t>
            </a:r>
            <a:endParaRPr lang="en-US" dirty="0">
              <a:solidFill>
                <a:schemeClr val="bg1">
                  <a:lumMod val="50000"/>
                </a:schemeClr>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1" name="矩形 10"/>
              <p:cNvSpPr/>
              <p:nvPr/>
            </p:nvSpPr>
            <p:spPr>
              <a:xfrm>
                <a:off x="5010748" y="4379422"/>
                <a:ext cx="1955343" cy="4277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ad>
                        <m:radPr>
                          <m:degHide m:val="on"/>
                          <m:ctrlPr>
                            <a:rPr lang="en-US" altLang="zh-CN" i="1" smtClean="0">
                              <a:solidFill>
                                <a:srgbClr val="000000"/>
                              </a:solidFill>
                              <a:latin typeface="Cambria Math" panose="02040503050406030204" pitchFamily="18" charset="0"/>
                              <a:cs typeface="Times New Roman" panose="02020603050405020304" pitchFamily="18" charset="0"/>
                            </a:rPr>
                          </m:ctrlPr>
                        </m:radPr>
                        <m:deg/>
                        <m:e>
                          <m:f>
                            <m:fPr>
                              <m:type m:val="lin"/>
                              <m:ctrlPr>
                                <a:rPr lang="en-US" altLang="zh-CN" i="1">
                                  <a:solidFill>
                                    <a:srgbClr val="000000"/>
                                  </a:solidFill>
                                  <a:latin typeface="Cambria Math" panose="02040503050406030204" pitchFamily="18" charset="0"/>
                                  <a:cs typeface="Times New Roman" panose="02020603050405020304" pitchFamily="18" charset="0"/>
                                </a:rPr>
                              </m:ctrlPr>
                            </m:fPr>
                            <m:num>
                              <m:sSup>
                                <m:sSupPr>
                                  <m:ctrlPr>
                                    <a:rPr lang="en-US" altLang="zh-CN" i="1">
                                      <a:solidFill>
                                        <a:srgbClr val="000000"/>
                                      </a:solidFill>
                                      <a:latin typeface="Cambria Math" panose="02040503050406030204" pitchFamily="18" charset="0"/>
                                      <a:cs typeface="Times New Roman" panose="02020603050405020304" pitchFamily="18" charset="0"/>
                                    </a:rPr>
                                  </m:ctrlPr>
                                </m:sSupPr>
                                <m:e>
                                  <m:r>
                                    <a:rPr lang="zh-CN" altLang="en-US" i="1">
                                      <a:solidFill>
                                        <a:srgbClr val="000000"/>
                                      </a:solidFill>
                                      <a:latin typeface="Cambria Math" panose="02040503050406030204" pitchFamily="18" charset="0"/>
                                      <a:cs typeface="Times New Roman" panose="02020603050405020304" pitchFamily="18" charset="0"/>
                                    </a:rPr>
                                    <m:t>𝜒</m:t>
                                  </m:r>
                                </m:e>
                                <m:sup>
                                  <m:r>
                                    <a:rPr lang="en-US" altLang="zh-CN" i="1">
                                      <a:solidFill>
                                        <a:srgbClr val="000000"/>
                                      </a:solidFill>
                                      <a:latin typeface="Cambria Math" panose="02040503050406030204" pitchFamily="18" charset="0"/>
                                      <a:cs typeface="Times New Roman" panose="02020603050405020304" pitchFamily="18" charset="0"/>
                                    </a:rPr>
                                    <m:t>2</m:t>
                                  </m:r>
                                </m:sup>
                              </m:sSup>
                            </m:num>
                            <m:den>
                              <m:r>
                                <m:rPr>
                                  <m:sty m:val="p"/>
                                </m:rPr>
                                <a:rPr lang="en-US" altLang="zh-CN" i="1">
                                  <a:solidFill>
                                    <a:srgbClr val="000000"/>
                                  </a:solidFill>
                                  <a:latin typeface="Cambria Math" panose="02040503050406030204" pitchFamily="18" charset="0"/>
                                  <a:cs typeface="Times New Roman" panose="02020603050405020304" pitchFamily="18" charset="0"/>
                                </a:rPr>
                                <m:t>NDF</m:t>
                              </m:r>
                            </m:den>
                          </m:f>
                        </m:e>
                      </m:rad>
                      <m:r>
                        <a:rPr lang="en-US" altLang="zh-CN" b="0" i="1" smtClean="0">
                          <a:solidFill>
                            <a:srgbClr val="000000"/>
                          </a:solidFill>
                          <a:latin typeface="Cambria Math" panose="02040503050406030204" pitchFamily="18" charset="0"/>
                          <a:cs typeface="Times New Roman" panose="02020603050405020304" pitchFamily="18" charset="0"/>
                        </a:rPr>
                        <m:t>=</m:t>
                      </m:r>
                      <m:r>
                        <a:rPr lang="en-US" altLang="zh-CN" i="1">
                          <a:solidFill>
                            <a:srgbClr val="000000"/>
                          </a:solidFill>
                          <a:latin typeface="Cambria Math" panose="02040503050406030204" pitchFamily="18" charset="0"/>
                          <a:cs typeface="Times New Roman" panose="02020603050405020304" pitchFamily="18" charset="0"/>
                        </a:rPr>
                        <m:t>0.6</m:t>
                      </m:r>
                      <m:r>
                        <a:rPr lang="en-US" altLang="zh-CN" b="0" i="1" smtClean="0">
                          <a:solidFill>
                            <a:srgbClr val="000000"/>
                          </a:solidFill>
                          <a:latin typeface="Cambria Math" panose="02040503050406030204" pitchFamily="18" charset="0"/>
                          <a:cs typeface="Times New Roman" panose="02020603050405020304" pitchFamily="18" charset="0"/>
                        </a:rPr>
                        <m:t>7</m:t>
                      </m:r>
                    </m:oMath>
                  </m:oMathPara>
                </a14:m>
                <a:endParaRPr lang="en-US" dirty="0"/>
              </a:p>
            </p:txBody>
          </p:sp>
        </mc:Choice>
        <mc:Fallback xmlns="">
          <p:sp>
            <p:nvSpPr>
              <p:cNvPr id="11" name="矩形 10"/>
              <p:cNvSpPr>
                <a:spLocks noRot="1" noChangeAspect="1" noMove="1" noResize="1" noEditPoints="1" noAdjustHandles="1" noChangeArrowheads="1" noChangeShapeType="1" noTextEdit="1"/>
              </p:cNvSpPr>
              <p:nvPr/>
            </p:nvSpPr>
            <p:spPr>
              <a:xfrm>
                <a:off x="5010748" y="4379422"/>
                <a:ext cx="1955343" cy="427746"/>
              </a:xfrm>
              <a:prstGeom prst="rect">
                <a:avLst/>
              </a:prstGeom>
              <a:blipFill rotWithShape="0">
                <a:blip r:embed="rId5"/>
                <a:stretch>
                  <a:fillRect t="-85915" b="-150704"/>
                </a:stretch>
              </a:blipFill>
            </p:spPr>
            <p:txBody>
              <a:bodyPr/>
              <a:lstStyle/>
              <a:p>
                <a:r>
                  <a:rPr lang="en-US">
                    <a:noFill/>
                  </a:rPr>
                  <a:t> </a:t>
                </a:r>
              </a:p>
            </p:txBody>
          </p:sp>
        </mc:Fallback>
      </mc:AlternateContent>
      <p:sp>
        <p:nvSpPr>
          <p:cNvPr id="12" name="矩形 11"/>
          <p:cNvSpPr/>
          <p:nvPr/>
        </p:nvSpPr>
        <p:spPr>
          <a:xfrm>
            <a:off x="5010748" y="4959533"/>
            <a:ext cx="1535998"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E</a:t>
            </a:r>
            <a:r>
              <a:rPr lang="en-US" altLang="zh-CN" i="1" baseline="-25000" dirty="0" err="1">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 2754 keV</a:t>
            </a:r>
          </a:p>
        </p:txBody>
      </p:sp>
    </p:spTree>
    <p:extLst>
      <p:ext uri="{BB962C8B-B14F-4D97-AF65-F5344CB8AC3E}">
        <p14:creationId xmlns:p14="http://schemas.microsoft.com/office/powerpoint/2010/main" val="2008695713"/>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5360769" cy="3426594"/>
          </a:xfrm>
          <a:prstGeom prst="rect">
            <a:avLst/>
          </a:prstGeom>
        </p:spPr>
      </p:pic>
      <p:sp>
        <p:nvSpPr>
          <p:cNvPr id="5" name="矩形 4"/>
          <p:cNvSpPr/>
          <p:nvPr/>
        </p:nvSpPr>
        <p:spPr>
          <a:xfrm>
            <a:off x="7503587" y="0"/>
            <a:ext cx="1618705" cy="3293209"/>
          </a:xfrm>
          <a:prstGeom prst="rect">
            <a:avLst/>
          </a:prstGeom>
        </p:spPr>
        <p:txBody>
          <a:bodyPr wrap="square">
            <a:spAutoFit/>
          </a:bodyPr>
          <a:lstStyle/>
          <a:p>
            <a:pPr lvl="0"/>
            <a:r>
              <a:rPr lang="en-US" sz="1600" baseline="30000" dirty="0">
                <a:solidFill>
                  <a:prstClr val="black"/>
                </a:solidFill>
                <a:latin typeface="Times New Roman" panose="02020603050405020304" pitchFamily="18" charset="0"/>
                <a:cs typeface="Times New Roman" panose="02020603050405020304" pitchFamily="18" charset="0"/>
              </a:rPr>
              <a:t>25</a:t>
            </a:r>
            <a:r>
              <a:rPr lang="en-US" altLang="zh-CN" sz="1600" dirty="0">
                <a:solidFill>
                  <a:prstClr val="black"/>
                </a:solidFill>
                <a:latin typeface="Times New Roman" panose="02020603050405020304" pitchFamily="18" charset="0"/>
                <a:cs typeface="Times New Roman" panose="02020603050405020304" pitchFamily="18" charset="0"/>
              </a:rPr>
              <a:t>Si </a:t>
            </a:r>
            <a:r>
              <a:rPr lang="en-US" altLang="zh-CN" sz="1600" i="1" dirty="0">
                <a:solidFill>
                  <a:prstClr val="black"/>
                </a:solidFill>
                <a:latin typeface="Times New Roman" panose="02020603050405020304" pitchFamily="18" charset="0"/>
                <a:cs typeface="Times New Roman" panose="02020603050405020304" pitchFamily="18" charset="0"/>
              </a:rPr>
              <a:t>βγ</a:t>
            </a:r>
            <a:r>
              <a:rPr lang="en-US" altLang="zh-CN" sz="1600" dirty="0">
                <a:solidFill>
                  <a:prstClr val="black"/>
                </a:solidFill>
                <a:latin typeface="Times New Roman" panose="02020603050405020304" pitchFamily="18" charset="0"/>
                <a:cs typeface="Times New Roman" panose="02020603050405020304" pitchFamily="18" charset="0"/>
              </a:rPr>
              <a:t>:</a:t>
            </a:r>
            <a:endParaRPr lang="en-US" sz="1600" dirty="0">
              <a:solidFill>
                <a:prstClr val="black"/>
              </a:solidFill>
              <a:latin typeface="Times New Roman" panose="02020603050405020304" pitchFamily="18" charset="0"/>
              <a:cs typeface="Times New Roman" panose="02020603050405020304" pitchFamily="18" charset="0"/>
            </a:endParaRPr>
          </a:p>
          <a:p>
            <a:pPr lvl="0"/>
            <a:r>
              <a:rPr lang="en-US" sz="1600" dirty="0">
                <a:solidFill>
                  <a:prstClr val="black"/>
                </a:solidFill>
                <a:latin typeface="Times New Roman" panose="02020603050405020304" pitchFamily="18" charset="0"/>
                <a:cs typeface="Times New Roman" panose="02020603050405020304" pitchFamily="18" charset="0"/>
              </a:rPr>
              <a:t>451.7 ± 0.5</a:t>
            </a:r>
          </a:p>
          <a:p>
            <a:pPr lvl="0"/>
            <a:r>
              <a:rPr lang="en-US" sz="1600" dirty="0">
                <a:solidFill>
                  <a:prstClr val="black"/>
                </a:solidFill>
                <a:latin typeface="Times New Roman" panose="02020603050405020304" pitchFamily="18" charset="0"/>
                <a:cs typeface="Times New Roman" panose="02020603050405020304" pitchFamily="18" charset="0"/>
              </a:rPr>
              <a:t>493.3 ± 0.7</a:t>
            </a:r>
          </a:p>
          <a:p>
            <a:pPr lvl="0"/>
            <a:r>
              <a:rPr lang="en-US" sz="1600" dirty="0">
                <a:solidFill>
                  <a:prstClr val="black"/>
                </a:solidFill>
                <a:latin typeface="Times New Roman" panose="02020603050405020304" pitchFamily="18" charset="0"/>
                <a:cs typeface="Times New Roman" panose="02020603050405020304" pitchFamily="18" charset="0"/>
              </a:rPr>
              <a:t>944.9 ± 0.5</a:t>
            </a:r>
          </a:p>
          <a:p>
            <a:pPr lvl="0"/>
            <a:r>
              <a:rPr lang="en-US" sz="1600" dirty="0">
                <a:solidFill>
                  <a:prstClr val="black"/>
                </a:solidFill>
                <a:latin typeface="Times New Roman" panose="02020603050405020304" pitchFamily="18" charset="0"/>
                <a:cs typeface="Times New Roman" panose="02020603050405020304" pitchFamily="18" charset="0"/>
              </a:rPr>
              <a:t>1612.4 ± 0.5</a:t>
            </a:r>
          </a:p>
          <a:p>
            <a:pPr lvl="0"/>
            <a:r>
              <a:rPr lang="en-US" sz="1600" baseline="30000" dirty="0">
                <a:solidFill>
                  <a:prstClr val="black"/>
                </a:solidFill>
                <a:latin typeface="Times New Roman" panose="02020603050405020304" pitchFamily="18" charset="0"/>
                <a:cs typeface="Times New Roman" panose="02020603050405020304" pitchFamily="18" charset="0"/>
              </a:rPr>
              <a:t>23</a:t>
            </a:r>
            <a:r>
              <a:rPr lang="en-US" sz="1600" dirty="0">
                <a:solidFill>
                  <a:prstClr val="black"/>
                </a:solidFill>
                <a:latin typeface="Times New Roman" panose="02020603050405020304" pitchFamily="18" charset="0"/>
                <a:cs typeface="Times New Roman" panose="02020603050405020304" pitchFamily="18" charset="0"/>
              </a:rPr>
              <a:t>Al </a:t>
            </a:r>
            <a:r>
              <a:rPr lang="en-US" altLang="zh-CN" sz="1600" i="1" dirty="0">
                <a:solidFill>
                  <a:prstClr val="black"/>
                </a:solidFill>
                <a:latin typeface="Times New Roman" panose="02020603050405020304" pitchFamily="18" charset="0"/>
                <a:cs typeface="Times New Roman" panose="02020603050405020304" pitchFamily="18" charset="0"/>
              </a:rPr>
              <a:t>βγ </a:t>
            </a:r>
            <a:r>
              <a:rPr lang="en-US" sz="1600" dirty="0">
                <a:solidFill>
                  <a:prstClr val="black"/>
                </a:solidFill>
                <a:latin typeface="Times New Roman" panose="02020603050405020304" pitchFamily="18" charset="0"/>
                <a:cs typeface="Times New Roman" panose="02020603050405020304" pitchFamily="18" charset="0"/>
              </a:rPr>
              <a:t>:</a:t>
            </a:r>
          </a:p>
          <a:p>
            <a:pPr lvl="0"/>
            <a:r>
              <a:rPr lang="en-US" sz="1600" dirty="0">
                <a:solidFill>
                  <a:prstClr val="black"/>
                </a:solidFill>
                <a:latin typeface="Times New Roman" panose="02020603050405020304" pitchFamily="18" charset="0"/>
                <a:cs typeface="Times New Roman" panose="02020603050405020304" pitchFamily="18" charset="0"/>
              </a:rPr>
              <a:t>450.7 ± 0.15</a:t>
            </a:r>
          </a:p>
          <a:p>
            <a:pPr lvl="0"/>
            <a:r>
              <a:rPr lang="en-US" sz="1600" dirty="0">
                <a:solidFill>
                  <a:prstClr val="black"/>
                </a:solidFill>
                <a:latin typeface="Times New Roman" panose="02020603050405020304" pitchFamily="18" charset="0"/>
                <a:cs typeface="Times New Roman" panose="02020603050405020304" pitchFamily="18" charset="0"/>
              </a:rPr>
              <a:t>1599 ± 2</a:t>
            </a:r>
          </a:p>
          <a:p>
            <a:pPr lvl="0"/>
            <a:r>
              <a:rPr lang="en-US" sz="1600" dirty="0">
                <a:solidFill>
                  <a:prstClr val="black"/>
                </a:solidFill>
                <a:latin typeface="Times New Roman" panose="02020603050405020304" pitchFamily="18" charset="0"/>
                <a:cs typeface="Times New Roman" panose="02020603050405020304" pitchFamily="18" charset="0"/>
              </a:rPr>
              <a:t>2908 ± 3</a:t>
            </a:r>
          </a:p>
          <a:p>
            <a:pPr lvl="0"/>
            <a:r>
              <a:rPr lang="en-US" sz="1600" dirty="0">
                <a:solidFill>
                  <a:prstClr val="black"/>
                </a:solidFill>
                <a:latin typeface="Times New Roman" panose="02020603050405020304" pitchFamily="18" charset="0"/>
                <a:cs typeface="Times New Roman" panose="02020603050405020304" pitchFamily="18" charset="0"/>
              </a:rPr>
              <a:t>7801 ± 2</a:t>
            </a:r>
          </a:p>
          <a:p>
            <a:pPr lvl="0"/>
            <a:r>
              <a:rPr lang="en-US" sz="1600" dirty="0" err="1">
                <a:solidFill>
                  <a:prstClr val="black"/>
                </a:solidFill>
                <a:latin typeface="Times New Roman" panose="02020603050405020304" pitchFamily="18" charset="0"/>
                <a:cs typeface="Times New Roman" panose="02020603050405020304" pitchFamily="18" charset="0"/>
              </a:rPr>
              <a:t>Bkg</a:t>
            </a:r>
            <a:r>
              <a:rPr lang="en-US" sz="1600" dirty="0">
                <a:solidFill>
                  <a:prstClr val="black"/>
                </a:solidFill>
                <a:latin typeface="Times New Roman" panose="02020603050405020304" pitchFamily="18" charset="0"/>
                <a:cs typeface="Times New Roman" panose="02020603050405020304" pitchFamily="18" charset="0"/>
              </a:rPr>
              <a:t>*2: </a:t>
            </a:r>
            <a:r>
              <a:rPr lang="en-US" altLang="zh-CN" sz="1600" dirty="0">
                <a:solidFill>
                  <a:prstClr val="black"/>
                </a:solidFill>
                <a:latin typeface="Times New Roman" panose="02020603050405020304" pitchFamily="18" charset="0"/>
                <a:cs typeface="Times New Roman" panose="02020603050405020304" pitchFamily="18" charset="0"/>
              </a:rPr>
              <a:t>mistake</a:t>
            </a:r>
            <a:endParaRPr lang="en-US" sz="1600" dirty="0">
              <a:solidFill>
                <a:prstClr val="black"/>
              </a:solidFill>
              <a:latin typeface="Times New Roman" panose="02020603050405020304" pitchFamily="18" charset="0"/>
              <a:cs typeface="Times New Roman" panose="02020603050405020304" pitchFamily="18" charset="0"/>
            </a:endParaRPr>
          </a:p>
          <a:p>
            <a:pPr lvl="0"/>
            <a:r>
              <a:rPr lang="en-US" sz="1600" dirty="0">
                <a:solidFill>
                  <a:prstClr val="black"/>
                </a:solidFill>
                <a:latin typeface="Times New Roman" panose="02020603050405020304" pitchFamily="18" charset="0"/>
                <a:cs typeface="Times New Roman" panose="02020603050405020304" pitchFamily="18" charset="0"/>
              </a:rPr>
              <a:t>1460.820 ± 0.005</a:t>
            </a:r>
          </a:p>
          <a:p>
            <a:pPr lvl="0"/>
            <a:r>
              <a:rPr lang="en-US" sz="1600" dirty="0">
                <a:solidFill>
                  <a:prstClr val="black"/>
                </a:solidFill>
                <a:latin typeface="Times New Roman" panose="02020603050405020304" pitchFamily="18" charset="0"/>
                <a:cs typeface="Times New Roman" panose="02020603050405020304" pitchFamily="18" charset="0"/>
              </a:rPr>
              <a:t>261</a:t>
            </a:r>
            <a:r>
              <a:rPr lang="en-US" sz="1600" strike="dblStrike" dirty="0">
                <a:solidFill>
                  <a:prstClr val="black"/>
                </a:solidFill>
                <a:latin typeface="Times New Roman" panose="02020603050405020304" pitchFamily="18" charset="0"/>
                <a:cs typeface="Times New Roman" panose="02020603050405020304" pitchFamily="18" charset="0"/>
              </a:rPr>
              <a:t>5</a:t>
            </a:r>
            <a:r>
              <a:rPr lang="en-US" sz="1600" dirty="0">
                <a:solidFill>
                  <a:prstClr val="black"/>
                </a:solidFill>
                <a:latin typeface="Times New Roman" panose="02020603050405020304" pitchFamily="18" charset="0"/>
                <a:cs typeface="Times New Roman" panose="02020603050405020304" pitchFamily="18" charset="0"/>
              </a:rPr>
              <a:t>.511 ± 0.010</a:t>
            </a:r>
          </a:p>
        </p:txBody>
      </p:sp>
      <p:sp>
        <p:nvSpPr>
          <p:cNvPr id="6" name="矩形 5"/>
          <p:cNvSpPr/>
          <p:nvPr/>
        </p:nvSpPr>
        <p:spPr>
          <a:xfrm>
            <a:off x="4725376" y="2024410"/>
            <a:ext cx="3049233"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σE</a:t>
            </a:r>
            <a:r>
              <a:rPr lang="en-US" altLang="zh-CN" i="1" baseline="-25000" dirty="0" err="1">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 0.033×5.76 = </a:t>
            </a:r>
            <a:r>
              <a:rPr lang="en-US" altLang="zh-CN" dirty="0">
                <a:solidFill>
                  <a:srgbClr val="FF0000"/>
                </a:solidFill>
                <a:latin typeface="Times New Roman" panose="02020603050405020304" pitchFamily="18" charset="0"/>
                <a:cs typeface="Times New Roman" panose="02020603050405020304" pitchFamily="18" charset="0"/>
              </a:rPr>
              <a:t>0.19 keV</a:t>
            </a:r>
            <a:endParaRPr lang="en-US"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 name="矩形 6"/>
              <p:cNvSpPr/>
              <p:nvPr/>
            </p:nvSpPr>
            <p:spPr>
              <a:xfrm>
                <a:off x="5010748" y="1059667"/>
                <a:ext cx="1955342" cy="4277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ad>
                        <m:radPr>
                          <m:degHide m:val="on"/>
                          <m:ctrlPr>
                            <a:rPr lang="en-US" altLang="zh-CN" i="1" smtClean="0">
                              <a:solidFill>
                                <a:srgbClr val="000000"/>
                              </a:solidFill>
                              <a:latin typeface="Cambria Math" panose="02040503050406030204" pitchFamily="18" charset="0"/>
                              <a:cs typeface="Times New Roman" panose="02020603050405020304" pitchFamily="18" charset="0"/>
                            </a:rPr>
                          </m:ctrlPr>
                        </m:radPr>
                        <m:deg/>
                        <m:e>
                          <m:f>
                            <m:fPr>
                              <m:type m:val="lin"/>
                              <m:ctrlPr>
                                <a:rPr lang="en-US" altLang="zh-CN" i="1">
                                  <a:solidFill>
                                    <a:srgbClr val="000000"/>
                                  </a:solidFill>
                                  <a:latin typeface="Cambria Math" panose="02040503050406030204" pitchFamily="18" charset="0"/>
                                  <a:cs typeface="Times New Roman" panose="02020603050405020304" pitchFamily="18" charset="0"/>
                                </a:rPr>
                              </m:ctrlPr>
                            </m:fPr>
                            <m:num>
                              <m:sSup>
                                <m:sSupPr>
                                  <m:ctrlPr>
                                    <a:rPr lang="en-US" altLang="zh-CN" i="1">
                                      <a:solidFill>
                                        <a:srgbClr val="000000"/>
                                      </a:solidFill>
                                      <a:latin typeface="Cambria Math" panose="02040503050406030204" pitchFamily="18" charset="0"/>
                                      <a:cs typeface="Times New Roman" panose="02020603050405020304" pitchFamily="18" charset="0"/>
                                    </a:rPr>
                                  </m:ctrlPr>
                                </m:sSupPr>
                                <m:e>
                                  <m:r>
                                    <a:rPr lang="zh-CN" altLang="en-US" i="1">
                                      <a:solidFill>
                                        <a:srgbClr val="000000"/>
                                      </a:solidFill>
                                      <a:latin typeface="Cambria Math" panose="02040503050406030204" pitchFamily="18" charset="0"/>
                                      <a:cs typeface="Times New Roman" panose="02020603050405020304" pitchFamily="18" charset="0"/>
                                    </a:rPr>
                                    <m:t>𝜒</m:t>
                                  </m:r>
                                </m:e>
                                <m:sup>
                                  <m:r>
                                    <a:rPr lang="en-US" altLang="zh-CN" i="1">
                                      <a:solidFill>
                                        <a:srgbClr val="000000"/>
                                      </a:solidFill>
                                      <a:latin typeface="Cambria Math" panose="02040503050406030204" pitchFamily="18" charset="0"/>
                                      <a:cs typeface="Times New Roman" panose="02020603050405020304" pitchFamily="18" charset="0"/>
                                    </a:rPr>
                                    <m:t>2</m:t>
                                  </m:r>
                                </m:sup>
                              </m:sSup>
                            </m:num>
                            <m:den>
                              <m:r>
                                <m:rPr>
                                  <m:sty m:val="p"/>
                                </m:rPr>
                                <a:rPr lang="en-US" altLang="zh-CN" i="1">
                                  <a:solidFill>
                                    <a:srgbClr val="000000"/>
                                  </a:solidFill>
                                  <a:latin typeface="Cambria Math" panose="02040503050406030204" pitchFamily="18" charset="0"/>
                                  <a:cs typeface="Times New Roman" panose="02020603050405020304" pitchFamily="18" charset="0"/>
                                </a:rPr>
                                <m:t>NDF</m:t>
                              </m:r>
                            </m:den>
                          </m:f>
                        </m:e>
                      </m:rad>
                      <m:r>
                        <a:rPr lang="en-US" altLang="zh-CN" b="0" i="1" smtClean="0">
                          <a:solidFill>
                            <a:srgbClr val="000000"/>
                          </a:solidFill>
                          <a:latin typeface="Cambria Math" panose="02040503050406030204" pitchFamily="18" charset="0"/>
                          <a:cs typeface="Times New Roman" panose="02020603050405020304" pitchFamily="18" charset="0"/>
                        </a:rPr>
                        <m:t>=</m:t>
                      </m:r>
                      <m:r>
                        <a:rPr lang="en-US" altLang="zh-CN" i="1">
                          <a:solidFill>
                            <a:srgbClr val="000000"/>
                          </a:solidFill>
                          <a:latin typeface="Cambria Math" panose="02040503050406030204" pitchFamily="18" charset="0"/>
                          <a:cs typeface="Times New Roman" panose="02020603050405020304" pitchFamily="18" charset="0"/>
                        </a:rPr>
                        <m:t>5.76</m:t>
                      </m:r>
                    </m:oMath>
                  </m:oMathPara>
                </a14:m>
                <a:endParaRPr lang="en-US" dirty="0"/>
              </a:p>
            </p:txBody>
          </p:sp>
        </mc:Choice>
        <mc:Fallback xmlns="">
          <p:sp>
            <p:nvSpPr>
              <p:cNvPr id="7" name="矩形 6"/>
              <p:cNvSpPr>
                <a:spLocks noRot="1" noChangeAspect="1" noMove="1" noResize="1" noEditPoints="1" noAdjustHandles="1" noChangeArrowheads="1" noChangeShapeType="1" noTextEdit="1"/>
              </p:cNvSpPr>
              <p:nvPr/>
            </p:nvSpPr>
            <p:spPr>
              <a:xfrm>
                <a:off x="5010748" y="1059667"/>
                <a:ext cx="1955342" cy="427746"/>
              </a:xfrm>
              <a:prstGeom prst="rect">
                <a:avLst/>
              </a:prstGeom>
              <a:blipFill rotWithShape="0">
                <a:blip r:embed="rId3"/>
                <a:stretch>
                  <a:fillRect t="-87143" b="-154286"/>
                </a:stretch>
              </a:blipFill>
            </p:spPr>
            <p:txBody>
              <a:bodyPr/>
              <a:lstStyle/>
              <a:p>
                <a:r>
                  <a:rPr lang="en-US">
                    <a:noFill/>
                  </a:rPr>
                  <a:t> </a:t>
                </a:r>
              </a:p>
            </p:txBody>
          </p:sp>
        </mc:Fallback>
      </mc:AlternateContent>
      <p:sp>
        <p:nvSpPr>
          <p:cNvPr id="8" name="矩形 7"/>
          <p:cNvSpPr/>
          <p:nvPr/>
        </p:nvSpPr>
        <p:spPr>
          <a:xfrm>
            <a:off x="5010748" y="1613935"/>
            <a:ext cx="1535998"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E</a:t>
            </a:r>
            <a:r>
              <a:rPr lang="en-US" altLang="zh-CN" i="1" baseline="-25000" dirty="0" err="1">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 2754 keV</a:t>
            </a:r>
          </a:p>
        </p:txBody>
      </p:sp>
      <p:pic>
        <p:nvPicPr>
          <p:cNvPr id="9" name="图片 8"/>
          <p:cNvPicPr>
            <a:picLocks noChangeAspect="1"/>
          </p:cNvPicPr>
          <p:nvPr/>
        </p:nvPicPr>
        <p:blipFill>
          <a:blip r:embed="rId4"/>
          <a:stretch>
            <a:fillRect/>
          </a:stretch>
        </p:blipFill>
        <p:spPr>
          <a:xfrm>
            <a:off x="0" y="3426594"/>
            <a:ext cx="5350453" cy="3420000"/>
          </a:xfrm>
          <a:prstGeom prst="rect">
            <a:avLst/>
          </a:prstGeom>
        </p:spPr>
      </p:pic>
      <p:sp>
        <p:nvSpPr>
          <p:cNvPr id="10" name="矩形 9"/>
          <p:cNvSpPr/>
          <p:nvPr/>
        </p:nvSpPr>
        <p:spPr>
          <a:xfrm>
            <a:off x="7503587" y="4741355"/>
            <a:ext cx="1618704" cy="830997"/>
          </a:xfrm>
          <a:prstGeom prst="rect">
            <a:avLst/>
          </a:prstGeom>
        </p:spPr>
        <p:txBody>
          <a:bodyPr wrap="square" anchor="ctr">
            <a:spAutoFit/>
          </a:bodyPr>
          <a:lstStyle/>
          <a:p>
            <a:r>
              <a:rPr lang="en-US" sz="1600" dirty="0" err="1">
                <a:latin typeface="Times New Roman" panose="02020603050405020304" pitchFamily="18" charset="0"/>
                <a:cs typeface="Times New Roman" panose="02020603050405020304" pitchFamily="18" charset="0"/>
              </a:rPr>
              <a:t>Bkg</a:t>
            </a:r>
            <a:r>
              <a:rPr lang="en-US" sz="1600" dirty="0">
                <a:latin typeface="Times New Roman" panose="02020603050405020304" pitchFamily="18" charset="0"/>
                <a:cs typeface="Times New Roman" panose="02020603050405020304" pitchFamily="18" charset="0"/>
              </a:rPr>
              <a:t>:</a:t>
            </a:r>
          </a:p>
          <a:p>
            <a:r>
              <a:rPr lang="en-US" sz="1600" dirty="0">
                <a:latin typeface="Times New Roman" panose="02020603050405020304" pitchFamily="18" charset="0"/>
                <a:cs typeface="Times New Roman" panose="02020603050405020304" pitchFamily="18" charset="0"/>
              </a:rPr>
              <a:t>1460.820 ± 0.005</a:t>
            </a:r>
          </a:p>
          <a:p>
            <a:r>
              <a:rPr lang="en-US" sz="1600" dirty="0">
                <a:latin typeface="Times New Roman" panose="02020603050405020304" pitchFamily="18" charset="0"/>
                <a:cs typeface="Times New Roman" panose="02020603050405020304" pitchFamily="18" charset="0"/>
              </a:rPr>
              <a:t>2614.511 ± 0.010</a:t>
            </a:r>
          </a:p>
        </p:txBody>
      </p:sp>
      <p:sp>
        <p:nvSpPr>
          <p:cNvPr id="11" name="矩形 10"/>
          <p:cNvSpPr/>
          <p:nvPr/>
        </p:nvSpPr>
        <p:spPr>
          <a:xfrm>
            <a:off x="5010748" y="5481229"/>
            <a:ext cx="1707519"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σE</a:t>
            </a:r>
            <a:r>
              <a:rPr lang="en-US" altLang="zh-CN" i="1" baseline="-25000" dirty="0" err="1">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 </a:t>
            </a:r>
            <a:r>
              <a:rPr lang="en-US" altLang="zh-CN" dirty="0">
                <a:solidFill>
                  <a:srgbClr val="FF0000"/>
                </a:solidFill>
                <a:latin typeface="Times New Roman" panose="02020603050405020304" pitchFamily="18" charset="0"/>
                <a:cs typeface="Times New Roman" panose="02020603050405020304" pitchFamily="18" charset="0"/>
              </a:rPr>
              <a:t>0.048 keV</a:t>
            </a:r>
            <a:endParaRPr lang="en-US" dirty="0">
              <a:solidFill>
                <a:schemeClr val="bg1">
                  <a:lumMod val="50000"/>
                </a:schemeClr>
              </a:solidFill>
              <a:latin typeface="Times New Roman" panose="02020603050405020304" pitchFamily="18" charset="0"/>
              <a:cs typeface="Times New Roman" panose="02020603050405020304" pitchFamily="18" charset="0"/>
            </a:endParaRPr>
          </a:p>
        </p:txBody>
      </p:sp>
      <p:sp>
        <p:nvSpPr>
          <p:cNvPr id="13" name="矩形 12"/>
          <p:cNvSpPr/>
          <p:nvPr/>
        </p:nvSpPr>
        <p:spPr>
          <a:xfrm>
            <a:off x="5010748" y="4959533"/>
            <a:ext cx="1535998" cy="369332"/>
          </a:xfrm>
          <a:prstGeom prst="rect">
            <a:avLst/>
          </a:prstGeom>
        </p:spPr>
        <p:txBody>
          <a:bodyPr wrap="none">
            <a:spAutoFit/>
          </a:bodyPr>
          <a:lstStyle/>
          <a:p>
            <a:r>
              <a:rPr lang="en-US" altLang="zh-CN" i="1" dirty="0" err="1">
                <a:latin typeface="Times New Roman" panose="02020603050405020304" pitchFamily="18" charset="0"/>
                <a:cs typeface="Times New Roman" panose="02020603050405020304" pitchFamily="18" charset="0"/>
              </a:rPr>
              <a:t>E</a:t>
            </a:r>
            <a:r>
              <a:rPr lang="en-US" altLang="zh-CN" i="1" baseline="-25000" dirty="0" err="1">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 2754 keV</a:t>
            </a:r>
          </a:p>
        </p:txBody>
      </p:sp>
    </p:spTree>
    <p:extLst>
      <p:ext uri="{BB962C8B-B14F-4D97-AF65-F5344CB8AC3E}">
        <p14:creationId xmlns:p14="http://schemas.microsoft.com/office/powerpoint/2010/main" val="4093584029"/>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642494" y="699155"/>
          <a:ext cx="3268052" cy="4356000"/>
        </p:xfrm>
        <a:graphic>
          <a:graphicData uri="http://schemas.openxmlformats.org/drawingml/2006/table">
            <a:tbl>
              <a:tblPr/>
              <a:tblGrid>
                <a:gridCol w="1030605">
                  <a:extLst>
                    <a:ext uri="{9D8B030D-6E8A-4147-A177-3AD203B41FA5}">
                      <a16:colId xmlns:a16="http://schemas.microsoft.com/office/drawing/2014/main" val="20000"/>
                    </a:ext>
                  </a:extLst>
                </a:gridCol>
                <a:gridCol w="1070317">
                  <a:extLst>
                    <a:ext uri="{9D8B030D-6E8A-4147-A177-3AD203B41FA5}">
                      <a16:colId xmlns:a16="http://schemas.microsoft.com/office/drawing/2014/main" val="20001"/>
                    </a:ext>
                  </a:extLst>
                </a:gridCol>
                <a:gridCol w="1167130">
                  <a:extLst>
                    <a:ext uri="{9D8B030D-6E8A-4147-A177-3AD203B41FA5}">
                      <a16:colId xmlns:a16="http://schemas.microsoft.com/office/drawing/2014/main" val="20002"/>
                    </a:ext>
                  </a:extLst>
                </a:gridCol>
              </a:tblGrid>
              <a:tr h="396000">
                <a:tc>
                  <a:txBody>
                    <a:bodyPr/>
                    <a:lstStyle/>
                    <a:p>
                      <a:pPr algn="ctr">
                        <a:lnSpc>
                          <a:spcPct val="100000"/>
                        </a:lnSpc>
                      </a:pPr>
                      <a:r>
                        <a:rPr lang="en-US" altLang="zh-CN" sz="1800" i="1" dirty="0" err="1">
                          <a:solidFill>
                            <a:sysClr val="windowText" lastClr="000000"/>
                          </a:solidFill>
                          <a:latin typeface="Times New Roman" panose="02020603050405020304" pitchFamily="18" charset="0"/>
                          <a:cs typeface="Times New Roman" panose="02020603050405020304" pitchFamily="18" charset="0"/>
                        </a:rPr>
                        <a:t>E</a:t>
                      </a:r>
                      <a:r>
                        <a:rPr lang="en-US" altLang="zh-CN" sz="1800" i="1" baseline="-25000" dirty="0" err="1">
                          <a:solidFill>
                            <a:sysClr val="windowText" lastClr="000000"/>
                          </a:solidFill>
                          <a:latin typeface="Times New Roman" panose="02020603050405020304" pitchFamily="18" charset="0"/>
                          <a:cs typeface="Times New Roman" panose="02020603050405020304" pitchFamily="18" charset="0"/>
                        </a:rPr>
                        <a:t>γ</a:t>
                      </a:r>
                      <a:r>
                        <a:rPr lang="en-US" altLang="zh-CN" sz="1800" i="0" baseline="0" dirty="0">
                          <a:solidFill>
                            <a:sysClr val="windowText" lastClr="000000"/>
                          </a:solidFill>
                          <a:latin typeface="Times New Roman" panose="02020603050405020304" pitchFamily="18" charset="0"/>
                          <a:cs typeface="Times New Roman" panose="02020603050405020304" pitchFamily="18" charset="0"/>
                        </a:rPr>
                        <a:t> (keV)</a:t>
                      </a:r>
                      <a:endParaRPr lang="en-US" sz="1800" i="1"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i="1" dirty="0" err="1">
                          <a:solidFill>
                            <a:sysClr val="windowText" lastClr="000000"/>
                          </a:solidFill>
                          <a:latin typeface="Times New Roman" panose="02020603050405020304" pitchFamily="18" charset="0"/>
                          <a:cs typeface="Times New Roman" panose="02020603050405020304" pitchFamily="18" charset="0"/>
                        </a:rPr>
                        <a:t>σE</a:t>
                      </a:r>
                      <a:r>
                        <a:rPr lang="en-US" altLang="zh-CN" sz="1800" i="1" baseline="-25000" dirty="0" err="1">
                          <a:solidFill>
                            <a:sysClr val="windowText" lastClr="000000"/>
                          </a:solidFill>
                          <a:latin typeface="Times New Roman" panose="02020603050405020304" pitchFamily="18" charset="0"/>
                          <a:cs typeface="Times New Roman" panose="02020603050405020304" pitchFamily="18" charset="0"/>
                        </a:rPr>
                        <a:t>γ</a:t>
                      </a:r>
                      <a:r>
                        <a:rPr lang="en-US" altLang="zh-CN" sz="1800" i="0" baseline="0" dirty="0">
                          <a:solidFill>
                            <a:sysClr val="windowText" lastClr="000000"/>
                          </a:solidFill>
                          <a:latin typeface="Times New Roman" panose="02020603050405020304" pitchFamily="18" charset="0"/>
                          <a:cs typeface="Times New Roman" panose="02020603050405020304" pitchFamily="18" charset="0"/>
                        </a:rPr>
                        <a:t> (keV)</a:t>
                      </a:r>
                      <a:endParaRPr lang="en-US" sz="1800" i="1"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altLang="zh-CN" sz="1800" i="0" baseline="0" dirty="0">
                          <a:solidFill>
                            <a:sysClr val="windowText" lastClr="000000"/>
                          </a:solidFill>
                          <a:latin typeface="Times New Roman" panose="02020603050405020304" pitchFamily="18" charset="0"/>
                          <a:cs typeface="Times New Roman" panose="02020603050405020304" pitchFamily="18" charset="0"/>
                        </a:rPr>
                        <a:t>Reference</a:t>
                      </a:r>
                      <a:endParaRPr lang="en-US" sz="1800" i="0"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6000">
                <a:tc>
                  <a:txBody>
                    <a:bodyPr/>
                    <a:lstStyle/>
                    <a:p>
                      <a:pPr algn="ctr" fontAlgn="ctr">
                        <a:lnSpc>
                          <a:spcPct val="100000"/>
                        </a:lnSpc>
                      </a:pPr>
                      <a:r>
                        <a:rPr lang="en-US" sz="2000" b="0" i="0" u="none" strike="noStrike" baseline="0" dirty="0">
                          <a:solidFill>
                            <a:srgbClr val="000000"/>
                          </a:solidFill>
                          <a:effectLst/>
                          <a:latin typeface="Times New Roman" panose="02020603050405020304" pitchFamily="18" charset="0"/>
                          <a:ea typeface="宋体" panose="02010600030101010101" pitchFamily="2" charset="-122"/>
                        </a:rPr>
                        <a:t>451.7</a:t>
                      </a:r>
                    </a:p>
                  </a:txBody>
                  <a:tcPr marL="9315" marR="9315" marT="931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r>
                        <a:rPr lang="en-US" altLang="zh-CN" sz="1800" b="0" i="0" u="none" strike="noStrike">
                          <a:solidFill>
                            <a:srgbClr val="000000"/>
                          </a:solidFill>
                          <a:effectLst/>
                          <a:latin typeface="Times New Roman" panose="02020603050405020304" pitchFamily="18" charset="0"/>
                          <a:ea typeface="宋体" panose="02010600030101010101" pitchFamily="2" charset="-122"/>
                        </a:rPr>
                        <a:t>NDS</a:t>
                      </a: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extLst>
                  <a:ext uri="{0D108BD9-81ED-4DB2-BD59-A6C34878D82A}">
                    <a16:rowId xmlns:a16="http://schemas.microsoft.com/office/drawing/2014/main" val="10001"/>
                  </a:ext>
                </a:extLst>
              </a:tr>
              <a:tr h="396000">
                <a:tc>
                  <a:txBody>
                    <a:bodyPr/>
                    <a:lstStyle/>
                    <a:p>
                      <a:pPr algn="ctr" fontAlgn="ctr">
                        <a:lnSpc>
                          <a:spcPct val="100000"/>
                        </a:lnSpc>
                      </a:pPr>
                      <a:r>
                        <a:rPr lang="en-US" sz="2000" b="0" i="0" u="none" strike="noStrike" baseline="0" dirty="0">
                          <a:solidFill>
                            <a:srgbClr val="000000"/>
                          </a:solidFill>
                          <a:effectLst/>
                          <a:latin typeface="Times New Roman" panose="02020603050405020304" pitchFamily="18" charset="0"/>
                          <a:ea typeface="宋体" panose="02010600030101010101" pitchFamily="2" charset="-122"/>
                        </a:rPr>
                        <a:t>493.3</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0.7</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r>
                        <a:rPr lang="en-US" altLang="zh-CN" sz="1800" b="0" i="0" u="none" strike="noStrike">
                          <a:solidFill>
                            <a:srgbClr val="000000"/>
                          </a:solidFill>
                          <a:effectLst/>
                          <a:latin typeface="Times New Roman" panose="02020603050405020304" pitchFamily="18" charset="0"/>
                          <a:ea typeface="宋体" panose="02010600030101010101" pitchFamily="2" charset="-122"/>
                        </a:rPr>
                        <a:t>NDS</a:t>
                      </a: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0002"/>
                  </a:ext>
                </a:extLst>
              </a:tr>
              <a:tr h="396000">
                <a:tc>
                  <a:txBody>
                    <a:bodyPr/>
                    <a:lstStyle/>
                    <a:p>
                      <a:pPr algn="ctr" fontAlgn="ctr">
                        <a:lnSpc>
                          <a:spcPct val="100000"/>
                        </a:lnSpc>
                      </a:pPr>
                      <a:r>
                        <a:rPr lang="en-US" sz="2000" b="0" i="0" u="none" strike="noStrike" baseline="0" dirty="0">
                          <a:solidFill>
                            <a:srgbClr val="000000"/>
                          </a:solidFill>
                          <a:effectLst/>
                          <a:latin typeface="Times New Roman" panose="02020603050405020304" pitchFamily="18" charset="0"/>
                          <a:ea typeface="宋体" panose="02010600030101010101" pitchFamily="2" charset="-122"/>
                        </a:rPr>
                        <a:t>944.9</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a:solidFill>
                            <a:srgbClr val="00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r>
                        <a:rPr lang="en-US" altLang="zh-CN" sz="1800" b="0" i="0" u="none" strike="noStrike">
                          <a:solidFill>
                            <a:srgbClr val="000000"/>
                          </a:solidFill>
                          <a:effectLst/>
                          <a:latin typeface="Times New Roman" panose="02020603050405020304" pitchFamily="18" charset="0"/>
                          <a:ea typeface="宋体" panose="02010600030101010101" pitchFamily="2" charset="-122"/>
                        </a:rPr>
                        <a:t>NDS</a:t>
                      </a: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0003"/>
                  </a:ext>
                </a:extLst>
              </a:tr>
              <a:tr h="396000">
                <a:tc>
                  <a:txBody>
                    <a:bodyPr/>
                    <a:lstStyle/>
                    <a:p>
                      <a:pPr algn="ctr" fontAlgn="ctr">
                        <a:lnSpc>
                          <a:spcPct val="100000"/>
                        </a:lnSpc>
                      </a:pPr>
                      <a:r>
                        <a:rPr lang="en-US" sz="2000" b="0" i="0" u="none" strike="noStrike" baseline="0" dirty="0">
                          <a:solidFill>
                            <a:srgbClr val="000000"/>
                          </a:solidFill>
                          <a:effectLst/>
                          <a:latin typeface="Times New Roman" panose="02020603050405020304" pitchFamily="18" charset="0"/>
                          <a:ea typeface="宋体" panose="02010600030101010101" pitchFamily="2" charset="-122"/>
                        </a:rPr>
                        <a:t>1612.4</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r>
                        <a:rPr lang="en-US" altLang="zh-CN" sz="1800" b="0" i="0" u="none" strike="noStrike" dirty="0">
                          <a:solidFill>
                            <a:srgbClr val="000000"/>
                          </a:solidFill>
                          <a:effectLst/>
                          <a:latin typeface="Times New Roman" panose="02020603050405020304" pitchFamily="18" charset="0"/>
                          <a:ea typeface="宋体" panose="02010600030101010101" pitchFamily="2" charset="-122"/>
                        </a:rPr>
                        <a:t>NDS</a:t>
                      </a: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0004"/>
                  </a:ext>
                </a:extLst>
              </a:tr>
              <a:tr h="396000">
                <a:tc>
                  <a:txBody>
                    <a:bodyPr/>
                    <a:lstStyle/>
                    <a:p>
                      <a:pPr algn="ctr" fontAlgn="ctr">
                        <a:lnSpc>
                          <a:spcPct val="100000"/>
                        </a:lnSpc>
                      </a:pPr>
                      <a:r>
                        <a:rPr lang="en-US" sz="2000" b="0" i="0" u="none" strike="noStrike" baseline="0" dirty="0">
                          <a:solidFill>
                            <a:srgbClr val="000000"/>
                          </a:solidFill>
                          <a:effectLst/>
                          <a:latin typeface="Times New Roman" panose="02020603050405020304" pitchFamily="18" charset="0"/>
                          <a:ea typeface="宋体" panose="02010600030101010101" pitchFamily="2" charset="-122"/>
                        </a:rPr>
                        <a:t>450.7</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0.4</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TAMU</a:t>
                      </a:r>
                    </a:p>
                  </a:txBody>
                  <a:tcPr marL="9525" marR="9525" marT="9525" marB="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0005"/>
                  </a:ext>
                </a:extLst>
              </a:tr>
              <a:tr h="396000">
                <a:tc>
                  <a:txBody>
                    <a:bodyPr/>
                    <a:lstStyle/>
                    <a:p>
                      <a:pPr algn="ctr" fontAlgn="ctr">
                        <a:lnSpc>
                          <a:spcPct val="100000"/>
                        </a:lnSpc>
                      </a:pPr>
                      <a:r>
                        <a:rPr lang="en-US" sz="2000" b="0" i="0" u="none" strike="noStrike" baseline="0" dirty="0">
                          <a:solidFill>
                            <a:srgbClr val="000000"/>
                          </a:solidFill>
                          <a:effectLst/>
                          <a:latin typeface="Times New Roman" panose="02020603050405020304" pitchFamily="18" charset="0"/>
                          <a:ea typeface="宋体" panose="02010600030101010101" pitchFamily="2" charset="-122"/>
                        </a:rPr>
                        <a:t>1599.5</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0.4</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TAMU</a:t>
                      </a:r>
                    </a:p>
                  </a:txBody>
                  <a:tcPr marL="9525" marR="9525" marT="9525" marB="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0006"/>
                  </a:ext>
                </a:extLst>
              </a:tr>
              <a:tr h="396000">
                <a:tc>
                  <a:txBody>
                    <a:bodyPr/>
                    <a:lstStyle/>
                    <a:p>
                      <a:pPr algn="ctr" fontAlgn="ctr">
                        <a:lnSpc>
                          <a:spcPct val="100000"/>
                        </a:lnSpc>
                      </a:pPr>
                      <a:r>
                        <a:rPr lang="en-US" sz="2000" b="0" i="0" u="none" strike="noStrike" baseline="0" dirty="0">
                          <a:solidFill>
                            <a:srgbClr val="000000"/>
                          </a:solidFill>
                          <a:effectLst/>
                          <a:latin typeface="Times New Roman" panose="02020603050405020304" pitchFamily="18" charset="0"/>
                          <a:ea typeface="宋体" panose="02010600030101010101" pitchFamily="2" charset="-122"/>
                        </a:rPr>
                        <a:t>2904.8</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TAMU</a:t>
                      </a:r>
                    </a:p>
                  </a:txBody>
                  <a:tcPr marL="9525" marR="9525" marT="9525" marB="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0007"/>
                  </a:ext>
                </a:extLst>
              </a:tr>
              <a:tr h="396000">
                <a:tc>
                  <a:txBody>
                    <a:bodyPr/>
                    <a:lstStyle/>
                    <a:p>
                      <a:pPr algn="ctr" fontAlgn="ctr">
                        <a:lnSpc>
                          <a:spcPct val="100000"/>
                        </a:lnSpc>
                      </a:pPr>
                      <a:r>
                        <a:rPr lang="en-US" sz="2000" b="0" i="0" u="none" strike="noStrike" baseline="0" dirty="0">
                          <a:solidFill>
                            <a:srgbClr val="000000"/>
                          </a:solidFill>
                          <a:effectLst/>
                          <a:latin typeface="Times New Roman" panose="02020603050405020304" pitchFamily="18" charset="0"/>
                          <a:ea typeface="宋体" panose="02010600030101010101" pitchFamily="2" charset="-122"/>
                        </a:rPr>
                        <a:t>7801.5</a:t>
                      </a:r>
                    </a:p>
                  </a:txBody>
                  <a:tcPr marL="9315" marR="9315" marT="9315" marB="0" anchor="ctr">
                    <a:lnL>
                      <a:noFill/>
                    </a:lnL>
                    <a:lnR>
                      <a:noFill/>
                    </a:lnR>
                    <a:lnT>
                      <a:noFill/>
                    </a:lnT>
                    <a:lnB w="12700" cap="flat" cmpd="sng" algn="ctr">
                      <a:noFill/>
                      <a:prstDash val="solid"/>
                      <a:round/>
                      <a:headEnd type="none" w="med" len="med"/>
                      <a:tailEnd type="none" w="med" len="med"/>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w="12700" cap="flat" cmpd="sng" algn="ctr">
                      <a:noFill/>
                      <a:prstDash val="solid"/>
                      <a:round/>
                      <a:headEnd type="none" w="med" len="med"/>
                      <a:tailEnd type="none" w="med" len="med"/>
                    </a:lnB>
                    <a:solidFill>
                      <a:schemeClr val="accent1">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TAMU</a:t>
                      </a:r>
                    </a:p>
                  </a:txBody>
                  <a:tcPr marL="9525" marR="9525" marT="9525" marB="0" anchor="ctr">
                    <a:lnL>
                      <a:noFill/>
                    </a:lnL>
                    <a:lnR>
                      <a:noFill/>
                    </a:lnR>
                    <a:lnT>
                      <a:noFill/>
                    </a:lnT>
                    <a:lnB w="12700" cap="flat" cmpd="sng" algn="ctr">
                      <a:no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8"/>
                  </a:ext>
                </a:extLst>
              </a:tr>
              <a:tr h="396000">
                <a:tc>
                  <a:txBody>
                    <a:bodyPr/>
                    <a:lstStyle/>
                    <a:p>
                      <a:pPr algn="ctr" fontAlgn="ctr">
                        <a:lnSpc>
                          <a:spcPct val="100000"/>
                        </a:lnSpc>
                      </a:pPr>
                      <a:r>
                        <a:rPr lang="en-US" sz="2000" b="0" i="0" u="none" strike="noStrike" baseline="0" dirty="0">
                          <a:solidFill>
                            <a:srgbClr val="000000"/>
                          </a:solidFill>
                          <a:effectLst/>
                          <a:latin typeface="Times New Roman" panose="02020603050405020304" pitchFamily="18" charset="0"/>
                          <a:ea typeface="宋体" panose="02010600030101010101" pitchFamily="2" charset="-122"/>
                        </a:rPr>
                        <a:t>2614.511</a:t>
                      </a:r>
                    </a:p>
                  </a:txBody>
                  <a:tcPr marL="9315" marR="9315" marT="9315" marB="0" anchor="ctr">
                    <a:lnL>
                      <a:noFill/>
                    </a:lnL>
                    <a:lnR>
                      <a:noFill/>
                    </a:lnR>
                    <a:lnT>
                      <a:noFill/>
                    </a:lnT>
                    <a:lnB w="12700" cap="flat" cmpd="sng" algn="ctr">
                      <a:no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0.010</a:t>
                      </a:r>
                    </a:p>
                  </a:txBody>
                  <a:tcPr marL="9315" marR="9315" marT="9315" marB="0" anchor="ctr">
                    <a:lnL>
                      <a:noFill/>
                    </a:lnL>
                    <a:lnR>
                      <a:noFill/>
                    </a:lnR>
                    <a:lnT>
                      <a:noFill/>
                    </a:lnT>
                    <a:lnB w="12700" cap="flat" cmpd="sng" algn="ctr">
                      <a:noFill/>
                      <a:prstDash val="solid"/>
                      <a:round/>
                      <a:headEnd type="none" w="med" len="med"/>
                      <a:tailEnd type="none" w="med" len="med"/>
                    </a:lnB>
                    <a:solidFill>
                      <a:schemeClr val="bg1">
                        <a:lumMod val="85000"/>
                      </a:schemeClr>
                    </a:solidFill>
                  </a:tcPr>
                </a:tc>
                <a:tc>
                  <a:txBody>
                    <a:bodyPr/>
                    <a:lstStyle/>
                    <a:p>
                      <a:pPr algn="ctr" fontAlgn="ctr"/>
                      <a:r>
                        <a:rPr lang="en-US" altLang="zh-CN" sz="1800" b="0" i="0" u="none" strike="noStrike">
                          <a:solidFill>
                            <a:srgbClr val="000000"/>
                          </a:solidFill>
                          <a:effectLst/>
                          <a:latin typeface="Times New Roman" panose="02020603050405020304" pitchFamily="18" charset="0"/>
                          <a:ea typeface="宋体" panose="02010600030101010101" pitchFamily="2" charset="-122"/>
                        </a:rPr>
                        <a:t>NDS</a:t>
                      </a: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12700" cap="flat" cmpd="sng" algn="ctr">
                      <a:no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9"/>
                  </a:ext>
                </a:extLst>
              </a:tr>
              <a:tr h="396000">
                <a:tc>
                  <a:txBody>
                    <a:bodyPr/>
                    <a:lstStyle/>
                    <a:p>
                      <a:pPr algn="ctr" fontAlgn="ctr">
                        <a:lnSpc>
                          <a:spcPct val="100000"/>
                        </a:lnSpc>
                      </a:pPr>
                      <a:r>
                        <a:rPr lang="en-US" sz="2000" b="0" i="0" u="none" strike="noStrike" baseline="0" dirty="0">
                          <a:solidFill>
                            <a:srgbClr val="000000"/>
                          </a:solidFill>
                          <a:effectLst/>
                          <a:latin typeface="Times New Roman" panose="02020603050405020304" pitchFamily="18" charset="0"/>
                          <a:ea typeface="宋体" panose="02010600030101010101" pitchFamily="2" charset="-122"/>
                        </a:rPr>
                        <a:t>1460.820</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0.005</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800" b="0" i="0" u="none" strike="noStrike" dirty="0">
                          <a:solidFill>
                            <a:srgbClr val="000000"/>
                          </a:solidFill>
                          <a:effectLst/>
                          <a:latin typeface="Times New Roman" panose="02020603050405020304" pitchFamily="18" charset="0"/>
                          <a:ea typeface="宋体" panose="02010600030101010101" pitchFamily="2" charset="-122"/>
                        </a:rPr>
                        <a:t>NDS</a:t>
                      </a: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10"/>
                  </a:ext>
                </a:extLst>
              </a:tr>
            </a:tbl>
          </a:graphicData>
        </a:graphic>
      </p:graphicFrame>
      <p:sp>
        <p:nvSpPr>
          <p:cNvPr id="3" name="文本框 2"/>
          <p:cNvSpPr txBox="1"/>
          <p:nvPr/>
        </p:nvSpPr>
        <p:spPr>
          <a:xfrm>
            <a:off x="0" y="200055"/>
            <a:ext cx="4553041" cy="400110"/>
          </a:xfrm>
          <a:prstGeom prst="rect">
            <a:avLst/>
          </a:prstGeom>
          <a:noFill/>
        </p:spPr>
        <p:txBody>
          <a:bodyPr wrap="none" rtlCol="0">
            <a:spAutoFit/>
          </a:bodyPr>
          <a:lstStyle/>
          <a:p>
            <a:r>
              <a:rPr lang="en-US" altLang="zh-CN" sz="2000" i="1" dirty="0">
                <a:latin typeface="Times New Roman" panose="02020603050405020304" pitchFamily="18" charset="0"/>
                <a:cs typeface="Times New Roman" panose="02020603050405020304" pitchFamily="18" charset="0"/>
              </a:rPr>
              <a:t>γ</a:t>
            </a:r>
            <a:r>
              <a:rPr lang="en-US" altLang="zh-CN" sz="2000" dirty="0">
                <a:latin typeface="Times New Roman" panose="02020603050405020304" pitchFamily="18" charset="0"/>
                <a:cs typeface="Times New Roman" panose="02020603050405020304" pitchFamily="18" charset="0"/>
              </a:rPr>
              <a:t>-ray energies used for 10-peak calibration</a:t>
            </a:r>
            <a:endParaRPr lang="en-US" sz="2000" dirty="0">
              <a:latin typeface="Times New Roman" panose="02020603050405020304" pitchFamily="18" charset="0"/>
              <a:cs typeface="Times New Roman" panose="02020603050405020304" pitchFamily="18" charset="0"/>
            </a:endParaRPr>
          </a:p>
        </p:txBody>
      </p:sp>
      <p:graphicFrame>
        <p:nvGraphicFramePr>
          <p:cNvPr id="4" name="表格 3"/>
          <p:cNvGraphicFramePr>
            <a:graphicFrameLocks noGrp="1"/>
          </p:cNvGraphicFramePr>
          <p:nvPr/>
        </p:nvGraphicFramePr>
        <p:xfrm>
          <a:off x="5297573" y="684867"/>
          <a:ext cx="3268052" cy="3564000"/>
        </p:xfrm>
        <a:graphic>
          <a:graphicData uri="http://schemas.openxmlformats.org/drawingml/2006/table">
            <a:tbl>
              <a:tblPr/>
              <a:tblGrid>
                <a:gridCol w="1030605">
                  <a:extLst>
                    <a:ext uri="{9D8B030D-6E8A-4147-A177-3AD203B41FA5}">
                      <a16:colId xmlns:a16="http://schemas.microsoft.com/office/drawing/2014/main" val="20000"/>
                    </a:ext>
                  </a:extLst>
                </a:gridCol>
                <a:gridCol w="1070317">
                  <a:extLst>
                    <a:ext uri="{9D8B030D-6E8A-4147-A177-3AD203B41FA5}">
                      <a16:colId xmlns:a16="http://schemas.microsoft.com/office/drawing/2014/main" val="20001"/>
                    </a:ext>
                  </a:extLst>
                </a:gridCol>
                <a:gridCol w="1167130">
                  <a:extLst>
                    <a:ext uri="{9D8B030D-6E8A-4147-A177-3AD203B41FA5}">
                      <a16:colId xmlns:a16="http://schemas.microsoft.com/office/drawing/2014/main" val="20002"/>
                    </a:ext>
                  </a:extLst>
                </a:gridCol>
              </a:tblGrid>
              <a:tr h="396000">
                <a:tc>
                  <a:txBody>
                    <a:bodyPr/>
                    <a:lstStyle/>
                    <a:p>
                      <a:pPr algn="ctr">
                        <a:lnSpc>
                          <a:spcPct val="100000"/>
                        </a:lnSpc>
                      </a:pPr>
                      <a:r>
                        <a:rPr lang="en-US" altLang="zh-CN" sz="1800" i="1" dirty="0" err="1">
                          <a:solidFill>
                            <a:sysClr val="windowText" lastClr="000000"/>
                          </a:solidFill>
                          <a:latin typeface="Times New Roman" panose="02020603050405020304" pitchFamily="18" charset="0"/>
                          <a:cs typeface="Times New Roman" panose="02020603050405020304" pitchFamily="18" charset="0"/>
                        </a:rPr>
                        <a:t>E</a:t>
                      </a:r>
                      <a:r>
                        <a:rPr lang="en-US" altLang="zh-CN" sz="1800" i="1" baseline="-25000" dirty="0" err="1">
                          <a:solidFill>
                            <a:sysClr val="windowText" lastClr="000000"/>
                          </a:solidFill>
                          <a:latin typeface="Times New Roman" panose="02020603050405020304" pitchFamily="18" charset="0"/>
                          <a:cs typeface="Times New Roman" panose="02020603050405020304" pitchFamily="18" charset="0"/>
                        </a:rPr>
                        <a:t>γ</a:t>
                      </a:r>
                      <a:r>
                        <a:rPr lang="en-US" altLang="zh-CN" sz="1800" i="0" baseline="0" dirty="0">
                          <a:solidFill>
                            <a:sysClr val="windowText" lastClr="000000"/>
                          </a:solidFill>
                          <a:latin typeface="Times New Roman" panose="02020603050405020304" pitchFamily="18" charset="0"/>
                          <a:cs typeface="Times New Roman" panose="02020603050405020304" pitchFamily="18" charset="0"/>
                        </a:rPr>
                        <a:t> (keV)</a:t>
                      </a:r>
                      <a:endParaRPr lang="en-US" sz="1800" i="1"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i="1" dirty="0" err="1">
                          <a:solidFill>
                            <a:sysClr val="windowText" lastClr="000000"/>
                          </a:solidFill>
                          <a:latin typeface="Times New Roman" panose="02020603050405020304" pitchFamily="18" charset="0"/>
                          <a:cs typeface="Times New Roman" panose="02020603050405020304" pitchFamily="18" charset="0"/>
                        </a:rPr>
                        <a:t>σE</a:t>
                      </a:r>
                      <a:r>
                        <a:rPr lang="en-US" altLang="zh-CN" sz="1800" i="1" baseline="-25000" dirty="0" err="1">
                          <a:solidFill>
                            <a:sysClr val="windowText" lastClr="000000"/>
                          </a:solidFill>
                          <a:latin typeface="Times New Roman" panose="02020603050405020304" pitchFamily="18" charset="0"/>
                          <a:cs typeface="Times New Roman" panose="02020603050405020304" pitchFamily="18" charset="0"/>
                        </a:rPr>
                        <a:t>γ</a:t>
                      </a:r>
                      <a:r>
                        <a:rPr lang="en-US" altLang="zh-CN" sz="1800" i="0" baseline="0" dirty="0">
                          <a:solidFill>
                            <a:sysClr val="windowText" lastClr="000000"/>
                          </a:solidFill>
                          <a:latin typeface="Times New Roman" panose="02020603050405020304" pitchFamily="18" charset="0"/>
                          <a:cs typeface="Times New Roman" panose="02020603050405020304" pitchFamily="18" charset="0"/>
                        </a:rPr>
                        <a:t> (keV)</a:t>
                      </a:r>
                      <a:endParaRPr lang="en-US" sz="1800" i="1"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altLang="zh-CN" sz="1800" i="0" baseline="0" dirty="0">
                          <a:solidFill>
                            <a:sysClr val="windowText" lastClr="000000"/>
                          </a:solidFill>
                          <a:latin typeface="Times New Roman" panose="02020603050405020304" pitchFamily="18" charset="0"/>
                          <a:cs typeface="Times New Roman" panose="02020603050405020304" pitchFamily="18" charset="0"/>
                        </a:rPr>
                        <a:t>Reference</a:t>
                      </a:r>
                      <a:endParaRPr lang="en-US" sz="1800" i="0"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451.7</a:t>
                      </a:r>
                    </a:p>
                  </a:txBody>
                  <a:tcPr marL="9315" marR="9315" marT="931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ctr"/>
                      <a:r>
                        <a:rPr lang="en-US" altLang="zh-CN" sz="1800" b="0" i="0" u="none" strike="noStrike">
                          <a:solidFill>
                            <a:srgbClr val="000000"/>
                          </a:solidFill>
                          <a:effectLst/>
                          <a:latin typeface="Times New Roman" panose="02020603050405020304" pitchFamily="18" charset="0"/>
                          <a:ea typeface="宋体" panose="02010600030101010101" pitchFamily="2" charset="-122"/>
                        </a:rPr>
                        <a:t>NDS</a:t>
                      </a: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extLst>
                  <a:ext uri="{0D108BD9-81ED-4DB2-BD59-A6C34878D82A}">
                    <a16:rowId xmlns:a16="http://schemas.microsoft.com/office/drawing/2014/main" val="10001"/>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493.3</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0.7</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r>
                        <a:rPr lang="en-US" altLang="zh-CN" sz="1800" b="0" i="0" u="none" strike="noStrike">
                          <a:solidFill>
                            <a:srgbClr val="000000"/>
                          </a:solidFill>
                          <a:effectLst/>
                          <a:latin typeface="Times New Roman" panose="02020603050405020304" pitchFamily="18" charset="0"/>
                          <a:ea typeface="宋体" panose="02010600030101010101" pitchFamily="2" charset="-122"/>
                        </a:rPr>
                        <a:t>NDS</a:t>
                      </a: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0002"/>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944.9</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a:solidFill>
                            <a:srgbClr val="00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r>
                        <a:rPr lang="en-US" altLang="zh-CN" sz="1800" b="0" i="0" u="none" strike="noStrike">
                          <a:solidFill>
                            <a:srgbClr val="000000"/>
                          </a:solidFill>
                          <a:effectLst/>
                          <a:latin typeface="Times New Roman" panose="02020603050405020304" pitchFamily="18" charset="0"/>
                          <a:ea typeface="宋体" panose="02010600030101010101" pitchFamily="2" charset="-122"/>
                        </a:rPr>
                        <a:t>NDS</a:t>
                      </a: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0003"/>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1612.4</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a:noFill/>
                    </a:lnB>
                    <a:solidFill>
                      <a:schemeClr val="accent2">
                        <a:lumMod val="20000"/>
                        <a:lumOff val="80000"/>
                      </a:schemeClr>
                    </a:solidFill>
                  </a:tcPr>
                </a:tc>
                <a:tc>
                  <a:txBody>
                    <a:bodyPr/>
                    <a:lstStyle/>
                    <a:p>
                      <a:pPr algn="ctr" fontAlgn="ctr"/>
                      <a:r>
                        <a:rPr lang="en-US" altLang="zh-CN" sz="1800" b="0" i="0" u="none" strike="noStrike" dirty="0">
                          <a:solidFill>
                            <a:srgbClr val="000000"/>
                          </a:solidFill>
                          <a:effectLst/>
                          <a:latin typeface="Times New Roman" panose="02020603050405020304" pitchFamily="18" charset="0"/>
                          <a:ea typeface="宋体" panose="02010600030101010101" pitchFamily="2" charset="-122"/>
                        </a:rPr>
                        <a:t>NDS</a:t>
                      </a:r>
                      <a:endParaRPr lang="en-US" sz="18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0004"/>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450.7</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0.4</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TAMU</a:t>
                      </a:r>
                    </a:p>
                  </a:txBody>
                  <a:tcPr marL="9525" marR="9525" marT="9525" marB="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0005"/>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1599.5</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0.4</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TAMU</a:t>
                      </a:r>
                    </a:p>
                  </a:txBody>
                  <a:tcPr marL="9525" marR="9525" marT="9525" marB="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0006"/>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2904.8</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a:noFill/>
                    </a:lnB>
                    <a:solidFill>
                      <a:schemeClr val="accent1">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TAMU</a:t>
                      </a:r>
                    </a:p>
                  </a:txBody>
                  <a:tcPr marL="9525" marR="9525" marT="9525" marB="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0007"/>
                  </a:ext>
                </a:extLst>
              </a:tr>
              <a:tr h="396000">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7801.5</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lnSpc>
                          <a:spcPct val="100000"/>
                        </a:lnSpc>
                      </a:pPr>
                      <a:r>
                        <a:rPr lang="en-US" sz="1800" b="0" i="0" u="none" strike="noStrike" dirty="0">
                          <a:solidFill>
                            <a:srgbClr val="00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800" b="0" i="0" u="none" strike="noStrike" dirty="0">
                          <a:solidFill>
                            <a:srgbClr val="000000"/>
                          </a:solidFill>
                          <a:effectLst/>
                          <a:latin typeface="Times New Roman" panose="02020603050405020304" pitchFamily="18" charset="0"/>
                          <a:ea typeface="宋体" panose="02010600030101010101" pitchFamily="2" charset="-122"/>
                        </a:rPr>
                        <a:t>TAMU</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8"/>
                  </a:ext>
                </a:extLst>
              </a:tr>
            </a:tbl>
          </a:graphicData>
        </a:graphic>
      </p:graphicFrame>
      <p:sp>
        <p:nvSpPr>
          <p:cNvPr id="5" name="文本框 4"/>
          <p:cNvSpPr txBox="1"/>
          <p:nvPr/>
        </p:nvSpPr>
        <p:spPr>
          <a:xfrm>
            <a:off x="4719199" y="200055"/>
            <a:ext cx="4424801" cy="400110"/>
          </a:xfrm>
          <a:prstGeom prst="rect">
            <a:avLst/>
          </a:prstGeom>
          <a:noFill/>
        </p:spPr>
        <p:txBody>
          <a:bodyPr wrap="none" rtlCol="0">
            <a:spAutoFit/>
          </a:bodyPr>
          <a:lstStyle/>
          <a:p>
            <a:r>
              <a:rPr lang="en-US" altLang="zh-CN" sz="2000" i="1" dirty="0">
                <a:latin typeface="Times New Roman" panose="02020603050405020304" pitchFamily="18" charset="0"/>
                <a:cs typeface="Times New Roman" panose="02020603050405020304" pitchFamily="18" charset="0"/>
              </a:rPr>
              <a:t>γ</a:t>
            </a:r>
            <a:r>
              <a:rPr lang="en-US" altLang="zh-CN" sz="2000" dirty="0">
                <a:latin typeface="Times New Roman" panose="02020603050405020304" pitchFamily="18" charset="0"/>
                <a:cs typeface="Times New Roman" panose="02020603050405020304" pitchFamily="18" charset="0"/>
              </a:rPr>
              <a:t>-ray energies used for 8-peak calibration</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862206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2525" y="25424"/>
            <a:ext cx="9102899" cy="6804000"/>
          </a:xfrm>
          <a:prstGeom prst="rect">
            <a:avLst/>
          </a:prstGeom>
        </p:spPr>
      </p:pic>
    </p:spTree>
    <p:extLst>
      <p:ext uri="{BB962C8B-B14F-4D97-AF65-F5344CB8AC3E}">
        <p14:creationId xmlns:p14="http://schemas.microsoft.com/office/powerpoint/2010/main" val="4152442954"/>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0962" y="44219"/>
          <a:ext cx="7181959" cy="6768465"/>
        </p:xfrm>
        <a:graphic>
          <a:graphicData uri="http://schemas.openxmlformats.org/drawingml/2006/table">
            <a:tbl>
              <a:tblPr/>
              <a:tblGrid>
                <a:gridCol w="982495">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5285064">
                  <a:extLst>
                    <a:ext uri="{9D8B030D-6E8A-4147-A177-3AD203B41FA5}">
                      <a16:colId xmlns:a16="http://schemas.microsoft.com/office/drawing/2014/main" val="20002"/>
                    </a:ext>
                  </a:extLst>
                </a:gridCol>
              </a:tblGrid>
              <a:tr h="0">
                <a:tc>
                  <a:txBody>
                    <a:bodyPr/>
                    <a:lstStyle/>
                    <a:p>
                      <a:pPr algn="ctr">
                        <a:lnSpc>
                          <a:spcPct val="100000"/>
                        </a:lnSpc>
                      </a:pPr>
                      <a:r>
                        <a:rPr lang="en-US" altLang="zh-CN" sz="1400" i="1" dirty="0" err="1">
                          <a:solidFill>
                            <a:sysClr val="windowText" lastClr="000000"/>
                          </a:solidFill>
                          <a:latin typeface="Times New Roman" panose="02020603050405020304" pitchFamily="18" charset="0"/>
                          <a:cs typeface="Times New Roman" panose="02020603050405020304" pitchFamily="18" charset="0"/>
                        </a:rPr>
                        <a:t>E</a:t>
                      </a:r>
                      <a:r>
                        <a:rPr lang="en-US" altLang="zh-CN" sz="1400" i="1" baseline="-25000" dirty="0" err="1">
                          <a:solidFill>
                            <a:sysClr val="windowText" lastClr="000000"/>
                          </a:solidFill>
                          <a:latin typeface="Times New Roman" panose="02020603050405020304" pitchFamily="18" charset="0"/>
                          <a:cs typeface="Times New Roman" panose="02020603050405020304" pitchFamily="18" charset="0"/>
                        </a:rPr>
                        <a:t>γ</a:t>
                      </a:r>
                      <a:r>
                        <a:rPr lang="en-US" altLang="zh-CN" sz="1400" i="0" baseline="0" dirty="0">
                          <a:solidFill>
                            <a:sysClr val="windowText" lastClr="000000"/>
                          </a:solidFill>
                          <a:latin typeface="Times New Roman" panose="02020603050405020304" pitchFamily="18" charset="0"/>
                          <a:cs typeface="Times New Roman" panose="02020603050405020304" pitchFamily="18" charset="0"/>
                        </a:rPr>
                        <a:t> (keV)</a:t>
                      </a:r>
                      <a:endParaRPr lang="en-US" sz="1400" i="1"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i="1" dirty="0" err="1">
                          <a:solidFill>
                            <a:sysClr val="windowText" lastClr="000000"/>
                          </a:solidFill>
                          <a:latin typeface="Times New Roman" panose="02020603050405020304" pitchFamily="18" charset="0"/>
                          <a:cs typeface="Times New Roman" panose="02020603050405020304" pitchFamily="18" charset="0"/>
                        </a:rPr>
                        <a:t>σE</a:t>
                      </a:r>
                      <a:r>
                        <a:rPr lang="en-US" altLang="zh-CN" sz="1400" i="1" baseline="-25000" dirty="0" err="1">
                          <a:solidFill>
                            <a:sysClr val="windowText" lastClr="000000"/>
                          </a:solidFill>
                          <a:latin typeface="Times New Roman" panose="02020603050405020304" pitchFamily="18" charset="0"/>
                          <a:cs typeface="Times New Roman" panose="02020603050405020304" pitchFamily="18" charset="0"/>
                        </a:rPr>
                        <a:t>γ</a:t>
                      </a:r>
                      <a:r>
                        <a:rPr lang="en-US" altLang="zh-CN" sz="1400" i="0" baseline="0" dirty="0">
                          <a:solidFill>
                            <a:sysClr val="windowText" lastClr="000000"/>
                          </a:solidFill>
                          <a:latin typeface="Times New Roman" panose="02020603050405020304" pitchFamily="18" charset="0"/>
                          <a:cs typeface="Times New Roman" panose="02020603050405020304" pitchFamily="18" charset="0"/>
                        </a:rPr>
                        <a:t> (keV)</a:t>
                      </a:r>
                      <a:endParaRPr lang="en-US" sz="1400" i="1"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altLang="zh-CN" sz="1400" i="0" baseline="0">
                          <a:solidFill>
                            <a:sysClr val="windowText" lastClr="000000"/>
                          </a:solidFill>
                          <a:latin typeface="Times New Roman" panose="02020603050405020304" pitchFamily="18" charset="0"/>
                          <a:cs typeface="Times New Roman" panose="02020603050405020304" pitchFamily="18" charset="0"/>
                        </a:rPr>
                        <a:t>Reference</a:t>
                      </a:r>
                      <a:endParaRPr lang="en-US" sz="1400" i="1" baseline="-2500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451</a:t>
                      </a: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lnSpc>
                          <a:spcPct val="100000"/>
                        </a:lnSpc>
                      </a:pPr>
                      <a:endParaRPr lang="en-US" sz="1400" b="0" i="0" u="none" strike="noStrike" dirty="0">
                        <a:solidFill>
                          <a:schemeClr val="tx1"/>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r>
                        <a:rPr lang="en-US" sz="1400" b="0" i="0" u="none" strike="noStrike" dirty="0">
                          <a:solidFill>
                            <a:schemeClr val="tx1"/>
                          </a:solidFill>
                          <a:effectLst/>
                          <a:latin typeface="Times New Roman" panose="02020603050405020304" pitchFamily="18" charset="0"/>
                          <a:ea typeface="宋体" panose="02010600030101010101" pitchFamily="2" charset="-122"/>
                        </a:rPr>
                        <a:t>J. Dubois et al., Phys. Rev. 160, 925 (1967).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2"/>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450.8</a:t>
                      </a:r>
                    </a:p>
                  </a:txBody>
                  <a:tcPr marL="9315" marR="9315" marT="931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0.7</a:t>
                      </a:r>
                    </a:p>
                  </a:txBody>
                  <a:tcPr marL="9315" marR="9315" marT="931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chemeClr val="tx1"/>
                          </a:solidFill>
                          <a:effectLst/>
                          <a:latin typeface="Times New Roman" panose="02020603050405020304" pitchFamily="18" charset="0"/>
                          <a:ea typeface="宋体" panose="02010600030101010101" pitchFamily="2" charset="-122"/>
                        </a:rPr>
                        <a:t>R. </a:t>
                      </a:r>
                      <a:r>
                        <a:rPr lang="en-US" altLang="zh-CN" sz="1400" b="0" i="0" u="none" strike="noStrike" dirty="0" err="1">
                          <a:solidFill>
                            <a:schemeClr val="tx1"/>
                          </a:solidFill>
                          <a:effectLst/>
                          <a:latin typeface="Times New Roman" panose="02020603050405020304" pitchFamily="18" charset="0"/>
                          <a:ea typeface="宋体" panose="02010600030101010101" pitchFamily="2" charset="-122"/>
                        </a:rPr>
                        <a:t>Engmann</a:t>
                      </a:r>
                      <a:r>
                        <a:rPr lang="en-US" altLang="zh-CN" sz="1400" b="0" i="0" u="none" strike="noStrike" dirty="0">
                          <a:solidFill>
                            <a:schemeClr val="tx1"/>
                          </a:solidFill>
                          <a:effectLst/>
                          <a:latin typeface="Times New Roman" panose="02020603050405020304" pitchFamily="18" charset="0"/>
                          <a:ea typeface="宋体" panose="02010600030101010101" pitchFamily="2" charset="-122"/>
                        </a:rPr>
                        <a:t> et al., Nucl. Phys. A 171, 418 (1971).</a:t>
                      </a:r>
                      <a:endParaRPr lang="en-US" sz="1400" b="0" i="0" u="none" strike="noStrike" dirty="0">
                        <a:solidFill>
                          <a:schemeClr val="tx1"/>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450.7</a:t>
                      </a:r>
                    </a:p>
                  </a:txBody>
                  <a:tcPr marL="9315" marR="9315" marT="931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0.2</a:t>
                      </a:r>
                    </a:p>
                  </a:txBody>
                  <a:tcPr marL="9315" marR="9315" marT="931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T. </a:t>
                      </a:r>
                      <a:r>
                        <a:rPr lang="en-US" sz="1400" dirty="0" err="1">
                          <a:solidFill>
                            <a:schemeClr val="tx1"/>
                          </a:solidFill>
                          <a:latin typeface="Times New Roman" panose="02020603050405020304" pitchFamily="18" charset="0"/>
                          <a:cs typeface="Times New Roman" panose="02020603050405020304" pitchFamily="18" charset="0"/>
                        </a:rPr>
                        <a:t>Itahashi</a:t>
                      </a:r>
                      <a:r>
                        <a:rPr lang="en-US" sz="1400" dirty="0">
                          <a:solidFill>
                            <a:schemeClr val="tx1"/>
                          </a:solidFill>
                          <a:latin typeface="Times New Roman" panose="02020603050405020304" pitchFamily="18" charset="0"/>
                          <a:cs typeface="Times New Roman" panose="02020603050405020304" pitchFamily="18" charset="0"/>
                        </a:rPr>
                        <a:t> et al.,</a:t>
                      </a:r>
                      <a:r>
                        <a:rPr lang="en-US" sz="1400" baseline="0" dirty="0">
                          <a:solidFill>
                            <a:schemeClr val="tx1"/>
                          </a:solidFill>
                          <a:latin typeface="Times New Roman" panose="02020603050405020304" pitchFamily="18" charset="0"/>
                          <a:cs typeface="Times New Roman" panose="02020603050405020304" pitchFamily="18" charset="0"/>
                        </a:rPr>
                        <a:t> </a:t>
                      </a:r>
                      <a:r>
                        <a:rPr lang="en-US" sz="1400" dirty="0">
                          <a:solidFill>
                            <a:schemeClr val="tx1"/>
                          </a:solidFill>
                          <a:latin typeface="Times New Roman" panose="02020603050405020304" pitchFamily="18" charset="0"/>
                          <a:cs typeface="Times New Roman" panose="02020603050405020304" pitchFamily="18" charset="0"/>
                        </a:rPr>
                        <a:t>J. Phys. Soc. </a:t>
                      </a:r>
                      <a:r>
                        <a:rPr lang="en-US" sz="1400" dirty="0" err="1">
                          <a:solidFill>
                            <a:schemeClr val="tx1"/>
                          </a:solidFill>
                          <a:latin typeface="Times New Roman" panose="02020603050405020304" pitchFamily="18" charset="0"/>
                          <a:cs typeface="Times New Roman" panose="02020603050405020304" pitchFamily="18" charset="0"/>
                        </a:rPr>
                        <a:t>Jpn</a:t>
                      </a:r>
                      <a:r>
                        <a:rPr lang="en-US" sz="1400" dirty="0">
                          <a:solidFill>
                            <a:schemeClr val="tx1"/>
                          </a:solidFill>
                          <a:latin typeface="Times New Roman" panose="02020603050405020304" pitchFamily="18" charset="0"/>
                          <a:cs typeface="Times New Roman" panose="02020603050405020304" pitchFamily="18" charset="0"/>
                        </a:rPr>
                        <a:t>. 31, 961 (1971).</a:t>
                      </a:r>
                    </a:p>
                  </a:txBody>
                  <a:tcPr marL="9525" marR="9525" marT="952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0">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450.70</a:t>
                      </a:r>
                    </a:p>
                  </a:txBody>
                  <a:tcPr marL="9315" marR="9315" marT="931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0.15</a:t>
                      </a:r>
                    </a:p>
                  </a:txBody>
                  <a:tcPr marL="9315" marR="9315" marT="931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ctr"/>
                      <a:r>
                        <a:rPr lang="fr-FR" sz="1400" dirty="0">
                          <a:solidFill>
                            <a:srgbClr val="0000FF"/>
                          </a:solidFill>
                          <a:latin typeface="Times New Roman" panose="02020603050405020304" pitchFamily="18" charset="0"/>
                          <a:cs typeface="Times New Roman" panose="02020603050405020304" pitchFamily="18" charset="0"/>
                        </a:rPr>
                        <a:t>E. K. Warburton et al., Phys. Rev. C 8, 1385 (1973).</a:t>
                      </a:r>
                      <a:endParaRPr lang="en-US" sz="1400" b="0" i="0"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algn="ctr" fontAlgn="ctr">
                        <a:lnSpc>
                          <a:spcPct val="100000"/>
                        </a:lnSpc>
                      </a:pPr>
                      <a:r>
                        <a:rPr lang="en-US" sz="1400" b="0" i="0" u="none" strike="noStrike" dirty="0">
                          <a:solidFill>
                            <a:srgbClr val="FF0000"/>
                          </a:solidFill>
                          <a:effectLst/>
                          <a:latin typeface="Times New Roman" panose="02020603050405020304" pitchFamily="18" charset="0"/>
                          <a:ea typeface="宋体" panose="02010600030101010101" pitchFamily="2" charset="-122"/>
                        </a:rPr>
                        <a:t>450.70</a:t>
                      </a:r>
                    </a:p>
                  </a:txBody>
                  <a:tcPr marL="9315" marR="9315" marT="9315" marB="0" anchor="ctr">
                    <a:lnL>
                      <a:noFill/>
                    </a:lnL>
                    <a:lnR>
                      <a:noFill/>
                    </a:lnR>
                    <a:lnT>
                      <a:noFill/>
                    </a:lnT>
                    <a:lnB>
                      <a:noFill/>
                    </a:lnB>
                    <a:noFill/>
                  </a:tcPr>
                </a:tc>
                <a:tc>
                  <a:txBody>
                    <a:bodyPr/>
                    <a:lstStyle/>
                    <a:p>
                      <a:pPr algn="ctr" fontAlgn="ctr">
                        <a:lnSpc>
                          <a:spcPct val="100000"/>
                        </a:lnSpc>
                      </a:pPr>
                      <a:r>
                        <a:rPr lang="en-US" sz="1400" b="0" i="0" u="none" strike="noStrike" dirty="0">
                          <a:solidFill>
                            <a:srgbClr val="FF0000"/>
                          </a:solidFill>
                          <a:effectLst/>
                          <a:latin typeface="Times New Roman" panose="02020603050405020304" pitchFamily="18" charset="0"/>
                          <a:ea typeface="宋体" panose="02010600030101010101" pitchFamily="2" charset="-122"/>
                        </a:rPr>
                        <a:t>0.15</a:t>
                      </a:r>
                    </a:p>
                  </a:txBody>
                  <a:tcPr marL="9315" marR="9315" marT="9315" marB="0" anchor="ctr">
                    <a:lnL>
                      <a:noFill/>
                    </a:lnL>
                    <a:lnR>
                      <a:noFill/>
                    </a:lnR>
                    <a:lnT>
                      <a:noFill/>
                    </a:lnT>
                    <a:lnB>
                      <a:noFill/>
                    </a:lnB>
                    <a:noFill/>
                  </a:tcPr>
                </a:tc>
                <a:tc>
                  <a:txBody>
                    <a:bodyPr/>
                    <a:lstStyle/>
                    <a:p>
                      <a:pPr algn="ctr" fontAlgn="ctr"/>
                      <a:r>
                        <a:rPr lang="en-US" sz="1400" dirty="0">
                          <a:solidFill>
                            <a:srgbClr val="FF0000"/>
                          </a:solidFill>
                          <a:latin typeface="Times New Roman" panose="02020603050405020304" pitchFamily="18" charset="0"/>
                          <a:cs typeface="Times New Roman" panose="02020603050405020304" pitchFamily="18" charset="0"/>
                        </a:rPr>
                        <a:t>R. B. Firestone et </a:t>
                      </a:r>
                      <a:r>
                        <a:rPr lang="en-US" altLang="zh-CN" sz="1400" dirty="0">
                          <a:solidFill>
                            <a:srgbClr val="FF0000"/>
                          </a:solidFill>
                          <a:latin typeface="Times New Roman" panose="02020603050405020304" pitchFamily="18" charset="0"/>
                          <a:cs typeface="Times New Roman" panose="02020603050405020304" pitchFamily="18" charset="0"/>
                        </a:rPr>
                        <a:t>al., </a:t>
                      </a:r>
                      <a:r>
                        <a:rPr lang="en-US" sz="1400" dirty="0">
                          <a:solidFill>
                            <a:srgbClr val="FF0000"/>
                          </a:solidFill>
                          <a:latin typeface="Times New Roman" panose="02020603050405020304" pitchFamily="18" charset="0"/>
                          <a:cs typeface="Times New Roman" panose="02020603050405020304" pitchFamily="18" charset="0"/>
                        </a:rPr>
                        <a:t>Nucl. Data Sheets 108, 1 (2007). </a:t>
                      </a:r>
                      <a:endParaRPr lang="en-US" sz="14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noFill/>
                  </a:tcPr>
                </a:tc>
                <a:extLst>
                  <a:ext uri="{0D108BD9-81ED-4DB2-BD59-A6C34878D82A}">
                    <a16:rowId xmlns:a16="http://schemas.microsoft.com/office/drawing/2014/main" val="10007"/>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451</a:t>
                      </a:r>
                    </a:p>
                  </a:txBody>
                  <a:tcPr marL="9315" marR="9315" marT="9315" marB="0" anchor="ctr">
                    <a:lnL>
                      <a:noFill/>
                    </a:lnL>
                    <a:lnR>
                      <a:noFill/>
                    </a:lnR>
                    <a:lnT>
                      <a:noFill/>
                    </a:lnT>
                    <a:lnB>
                      <a:noFill/>
                    </a:lnB>
                    <a:noFill/>
                  </a:tcPr>
                </a:tc>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1</a:t>
                      </a:r>
                    </a:p>
                  </a:txBody>
                  <a:tcPr marL="9315" marR="9315" marT="9315" marB="0" anchor="ctr">
                    <a:lnL>
                      <a:noFill/>
                    </a:lnL>
                    <a:lnR>
                      <a:noFill/>
                    </a:lnR>
                    <a:lnT>
                      <a:noFill/>
                    </a:lnT>
                    <a:lnB>
                      <a:noFill/>
                    </a:lnB>
                    <a:noFill/>
                  </a:tcPr>
                </a:tc>
                <a:tc>
                  <a:txBody>
                    <a:bodyPr/>
                    <a:lstStyle/>
                    <a:p>
                      <a:pPr algn="ctr" fontAlgn="ctr"/>
                      <a:r>
                        <a:rPr lang="nb-NO" sz="1400" b="0" i="0" u="none" strike="noStrike" dirty="0">
                          <a:solidFill>
                            <a:schemeClr val="tx1"/>
                          </a:solidFill>
                          <a:effectLst/>
                          <a:latin typeface="Times New Roman" panose="02020603050405020304" pitchFamily="18" charset="0"/>
                          <a:ea typeface="宋体" panose="02010600030101010101" pitchFamily="2" charset="-122"/>
                        </a:rPr>
                        <a:t>K. Peräjävi et al., Phys. Lett. B 492, 1 (2000).</a:t>
                      </a:r>
                      <a:endParaRPr lang="en-US" sz="1400" b="0" i="0" u="none" strike="noStrike" dirty="0">
                        <a:solidFill>
                          <a:schemeClr val="tx1"/>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noFill/>
                  </a:tcPr>
                </a:tc>
                <a:extLst>
                  <a:ext uri="{0D108BD9-81ED-4DB2-BD59-A6C34878D82A}">
                    <a16:rowId xmlns:a16="http://schemas.microsoft.com/office/drawing/2014/main" val="10009"/>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450.7</a:t>
                      </a:r>
                    </a:p>
                  </a:txBody>
                  <a:tcPr marL="9315" marR="9315" marT="9315" marB="0" anchor="ctr">
                    <a:lnL>
                      <a:noFill/>
                    </a:lnL>
                    <a:lnR>
                      <a:noFill/>
                    </a:lnR>
                    <a:lnT>
                      <a:noFill/>
                    </a:lnT>
                    <a:lnB>
                      <a:noFill/>
                    </a:lnB>
                    <a:noFill/>
                  </a:tcPr>
                </a:tc>
                <a:tc>
                  <a:txBody>
                    <a:bodyPr/>
                    <a:lstStyle/>
                    <a:p>
                      <a:pPr algn="ctr" fontAlgn="ctr">
                        <a:lnSpc>
                          <a:spcPct val="100000"/>
                        </a:lnSpc>
                      </a:pPr>
                      <a:endParaRPr lang="en-US" sz="1400" b="0" i="0" u="none" strike="noStrike" dirty="0">
                        <a:solidFill>
                          <a:schemeClr val="tx1"/>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a:noFill/>
                    </a:lnB>
                    <a:noFill/>
                  </a:tcPr>
                </a:tc>
                <a:tc>
                  <a:txBody>
                    <a:bodyPr/>
                    <a:lstStyle/>
                    <a:p>
                      <a:pPr algn="ctr"/>
                      <a:r>
                        <a:rPr lang="da-DK" sz="1400" dirty="0">
                          <a:solidFill>
                            <a:schemeClr val="tx1"/>
                          </a:solidFill>
                          <a:latin typeface="Times New Roman" panose="02020603050405020304" pitchFamily="18" charset="0"/>
                          <a:cs typeface="Times New Roman" panose="02020603050405020304" pitchFamily="18" charset="0"/>
                        </a:rPr>
                        <a:t>V. E. Iacob et al., Phys. Rev. C 74, 045810 (2006).</a:t>
                      </a:r>
                      <a:endParaRPr lang="en-US" sz="14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a:noFill/>
                    </a:lnL>
                    <a:lnR>
                      <a:noFill/>
                    </a:lnR>
                    <a:lnT>
                      <a:noFill/>
                    </a:lnT>
                    <a:lnB>
                      <a:noFill/>
                    </a:lnB>
                    <a:noFill/>
                  </a:tcPr>
                </a:tc>
                <a:extLst>
                  <a:ext uri="{0D108BD9-81ED-4DB2-BD59-A6C34878D82A}">
                    <a16:rowId xmlns:a16="http://schemas.microsoft.com/office/drawing/2014/main" val="10011"/>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450.7</a:t>
                      </a:r>
                    </a:p>
                  </a:txBody>
                  <a:tcPr marL="9315" marR="9315" marT="9315" marB="0" anchor="ctr">
                    <a:lnL>
                      <a:noFill/>
                    </a:lnL>
                    <a:lnR>
                      <a:noFill/>
                    </a:lnR>
                    <a:lnT>
                      <a:noFill/>
                    </a:lnT>
                    <a:lnB>
                      <a:noFill/>
                    </a:lnB>
                    <a:noFill/>
                  </a:tcPr>
                </a:tc>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0.4</a:t>
                      </a:r>
                    </a:p>
                  </a:txBody>
                  <a:tcPr marL="9315" marR="9315" marT="9315" marB="0" anchor="ctr">
                    <a:lnL>
                      <a:noFill/>
                    </a:lnL>
                    <a:lnR>
                      <a:noFill/>
                    </a:lnR>
                    <a:lnT>
                      <a:noFill/>
                    </a:lnT>
                    <a:lnB>
                      <a:noFill/>
                    </a:lnB>
                    <a:no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Y. J. </a:t>
                      </a:r>
                      <a:r>
                        <a:rPr lang="en-US" sz="1400" dirty="0" err="1">
                          <a:solidFill>
                            <a:schemeClr val="tx1"/>
                          </a:solidFill>
                          <a:latin typeface="Times New Roman" panose="02020603050405020304" pitchFamily="18" charset="0"/>
                          <a:cs typeface="Times New Roman" panose="02020603050405020304" pitchFamily="18" charset="0"/>
                        </a:rPr>
                        <a:t>Zhai</a:t>
                      </a:r>
                      <a:r>
                        <a:rPr lang="en-US" sz="1400" dirty="0">
                          <a:solidFill>
                            <a:schemeClr val="tx1"/>
                          </a:solidFill>
                          <a:latin typeface="Times New Roman" panose="02020603050405020304" pitchFamily="18" charset="0"/>
                          <a:cs typeface="Times New Roman" panose="02020603050405020304" pitchFamily="18" charset="0"/>
                        </a:rPr>
                        <a:t>, Ph.D. thesis, Texas A&amp;M University, USA, 2007.</a:t>
                      </a:r>
                    </a:p>
                  </a:txBody>
                  <a:tcPr marL="9525" marR="9525" marT="9525" marB="0" anchor="ctr">
                    <a:lnL>
                      <a:noFill/>
                    </a:lnL>
                    <a:lnR>
                      <a:noFill/>
                    </a:lnR>
                    <a:lnT>
                      <a:noFill/>
                    </a:lnT>
                    <a:lnB>
                      <a:noFill/>
                    </a:lnB>
                    <a:noFill/>
                  </a:tcPr>
                </a:tc>
                <a:extLst>
                  <a:ext uri="{0D108BD9-81ED-4DB2-BD59-A6C34878D82A}">
                    <a16:rowId xmlns:a16="http://schemas.microsoft.com/office/drawing/2014/main" val="10012"/>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451</a:t>
                      </a:r>
                    </a:p>
                  </a:txBody>
                  <a:tcPr marL="9315" marR="9315" marT="931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00000"/>
                        </a:lnSpc>
                      </a:pPr>
                      <a:endParaRPr lang="en-US" sz="1400" b="0" i="0" u="none" strike="noStrike" dirty="0">
                        <a:solidFill>
                          <a:schemeClr val="tx1"/>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dirty="0">
                          <a:solidFill>
                            <a:schemeClr val="tx1"/>
                          </a:solidFill>
                          <a:latin typeface="Times New Roman" panose="02020603050405020304" pitchFamily="18" charset="0"/>
                          <a:cs typeface="Times New Roman" panose="02020603050405020304" pitchFamily="18" charset="0"/>
                        </a:rPr>
                        <a:t>A. </a:t>
                      </a:r>
                      <a:r>
                        <a:rPr lang="en-US" altLang="zh-CN" sz="1400" dirty="0" err="1">
                          <a:solidFill>
                            <a:schemeClr val="tx1"/>
                          </a:solidFill>
                          <a:latin typeface="Times New Roman" panose="02020603050405020304" pitchFamily="18" charset="0"/>
                          <a:cs typeface="Times New Roman" panose="02020603050405020304" pitchFamily="18" charset="0"/>
                        </a:rPr>
                        <a:t>Gade</a:t>
                      </a:r>
                      <a:r>
                        <a:rPr lang="en-US" altLang="zh-CN" sz="1400" dirty="0">
                          <a:solidFill>
                            <a:schemeClr val="tx1"/>
                          </a:solidFill>
                          <a:latin typeface="Times New Roman" panose="02020603050405020304" pitchFamily="18" charset="0"/>
                          <a:cs typeface="Times New Roman" panose="02020603050405020304" pitchFamily="18" charset="0"/>
                        </a:rPr>
                        <a:t> et al., </a:t>
                      </a:r>
                      <a:r>
                        <a:rPr lang="en-US" sz="1400" dirty="0">
                          <a:solidFill>
                            <a:schemeClr val="tx1"/>
                          </a:solidFill>
                          <a:latin typeface="Times New Roman" panose="02020603050405020304" pitchFamily="18" charset="0"/>
                          <a:cs typeface="Times New Roman" panose="02020603050405020304" pitchFamily="18" charset="0"/>
                        </a:rPr>
                        <a:t>Phys. Rev. C 83, 054324 (2011).</a:t>
                      </a:r>
                      <a:endParaRPr lang="en-US" sz="1400" b="0" i="0" u="none" strike="noStrike" dirty="0">
                        <a:solidFill>
                          <a:schemeClr val="tx1"/>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450</a:t>
                      </a:r>
                    </a:p>
                  </a:txBody>
                  <a:tcPr marL="9315" marR="9315" marT="931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1</a:t>
                      </a:r>
                    </a:p>
                  </a:txBody>
                  <a:tcPr marL="9315" marR="9315" marT="931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fr-FR" sz="1400" dirty="0">
                          <a:solidFill>
                            <a:schemeClr val="tx1"/>
                          </a:solidFill>
                          <a:latin typeface="Times New Roman" panose="02020603050405020304" pitchFamily="18" charset="0"/>
                          <a:cs typeface="Times New Roman" panose="02020603050405020304" pitchFamily="18" charset="0"/>
                        </a:rPr>
                        <a:t>D. G. Jenkins et al., Phys. Rev. C 87, 064301 (2013).</a:t>
                      </a:r>
                      <a:endParaRPr lang="en-US" sz="14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r h="0">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451</a:t>
                      </a:r>
                    </a:p>
                  </a:txBody>
                  <a:tcPr marL="9315" marR="9315" marT="931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lnSpc>
                          <a:spcPct val="100000"/>
                        </a:lnSpc>
                      </a:pP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L. J. Sun et al., Nucl. </a:t>
                      </a:r>
                      <a:r>
                        <a:rPr lang="en-US" sz="1400" b="0" i="0" u="none" strike="noStrike" dirty="0" err="1">
                          <a:solidFill>
                            <a:srgbClr val="000000"/>
                          </a:solidFill>
                          <a:effectLst/>
                          <a:latin typeface="Times New Roman" panose="02020603050405020304" pitchFamily="18" charset="0"/>
                          <a:ea typeface="宋体" panose="02010600030101010101" pitchFamily="2" charset="-122"/>
                        </a:rPr>
                        <a:t>Instrum</a:t>
                      </a:r>
                      <a:r>
                        <a:rPr lang="en-US" sz="1400" b="0" i="0" u="none" strike="noStrike" dirty="0">
                          <a:solidFill>
                            <a:srgbClr val="000000"/>
                          </a:solidFill>
                          <a:effectLst/>
                          <a:latin typeface="Times New Roman" panose="02020603050405020304" pitchFamily="18" charset="0"/>
                          <a:ea typeface="宋体" panose="02010600030101010101" pitchFamily="2" charset="-122"/>
                        </a:rPr>
                        <a:t>. Methods Phys. Res. A 804, 1 (2015).</a:t>
                      </a: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5"/>
                  </a:ext>
                </a:extLst>
              </a:tr>
              <a:tr h="0">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1600</a:t>
                      </a:r>
                    </a:p>
                  </a:txBody>
                  <a:tcPr marL="9315" marR="9315" marT="9315" marB="0" anchor="ctr">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2</a:t>
                      </a:r>
                    </a:p>
                  </a:txBody>
                  <a:tcPr marL="9315" marR="9315" marT="9315" marB="0" anchor="ctr">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ctr" fontAlgn="ctr"/>
                      <a:r>
                        <a:rPr lang="en-US" altLang="zh-CN" sz="1400" b="0" i="0" u="none" strike="noStrike" dirty="0">
                          <a:solidFill>
                            <a:srgbClr val="0000FF"/>
                          </a:solidFill>
                          <a:effectLst/>
                          <a:latin typeface="Times New Roman" panose="02020603050405020304" pitchFamily="18" charset="0"/>
                          <a:ea typeface="+mn-ea"/>
                        </a:rPr>
                        <a:t>R. </a:t>
                      </a:r>
                      <a:r>
                        <a:rPr lang="en-US" altLang="zh-CN" sz="1400" b="0" i="0" u="none" strike="noStrike" dirty="0" err="1">
                          <a:solidFill>
                            <a:srgbClr val="0000FF"/>
                          </a:solidFill>
                          <a:effectLst/>
                          <a:latin typeface="Times New Roman" panose="02020603050405020304" pitchFamily="18" charset="0"/>
                          <a:ea typeface="+mn-ea"/>
                        </a:rPr>
                        <a:t>Engmann</a:t>
                      </a:r>
                      <a:r>
                        <a:rPr lang="en-US" altLang="zh-CN" sz="1400" b="0" i="0" u="none" strike="noStrike" dirty="0">
                          <a:solidFill>
                            <a:srgbClr val="0000FF"/>
                          </a:solidFill>
                          <a:effectLst/>
                          <a:latin typeface="Times New Roman" panose="02020603050405020304" pitchFamily="18" charset="0"/>
                          <a:ea typeface="+mn-ea"/>
                        </a:rPr>
                        <a:t> et al., Nucl. Phys. A 171, 418 (1971).</a:t>
                      </a:r>
                      <a:endParaRPr lang="en-US" sz="1400" b="0" i="0"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a16="http://schemas.microsoft.com/office/drawing/2014/main" val="10003"/>
                  </a:ext>
                </a:extLst>
              </a:tr>
              <a:tr h="0">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1598</a:t>
                      </a:r>
                    </a:p>
                  </a:txBody>
                  <a:tcPr marL="9315" marR="9315" marT="9315" marB="0" anchor="ctr">
                    <a:lnL>
                      <a:noFill/>
                    </a:lnL>
                    <a:lnR>
                      <a:noFill/>
                    </a:lnR>
                    <a:lnT>
                      <a:noFill/>
                    </a:lnT>
                    <a:lnB>
                      <a:noFill/>
                    </a:lnB>
                    <a:noFill/>
                  </a:tcPr>
                </a:tc>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2</a:t>
                      </a:r>
                    </a:p>
                  </a:txBody>
                  <a:tcPr marL="9315" marR="9315" marT="9315" marB="0" anchor="ctr">
                    <a:lnL>
                      <a:noFill/>
                    </a:lnL>
                    <a:lnR>
                      <a:noFill/>
                    </a:lnR>
                    <a:lnT>
                      <a:noFill/>
                    </a:lnT>
                    <a:lnB>
                      <a:noFill/>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nb-NO" sz="1400" b="0" i="0" u="none" strike="noStrike" dirty="0">
                          <a:solidFill>
                            <a:srgbClr val="0000FF"/>
                          </a:solidFill>
                          <a:effectLst/>
                          <a:latin typeface="Times New Roman" panose="02020603050405020304" pitchFamily="18" charset="0"/>
                          <a:ea typeface="宋体" panose="02010600030101010101" pitchFamily="2" charset="-122"/>
                        </a:rPr>
                        <a:t>K. Peräjävi et al., Phys. Lett. B 492, 1 (2000).</a:t>
                      </a:r>
                      <a:endParaRPr lang="en-US" sz="1400" b="0" i="0"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noFill/>
                  </a:tcPr>
                </a:tc>
                <a:extLst>
                  <a:ext uri="{0D108BD9-81ED-4DB2-BD59-A6C34878D82A}">
                    <a16:rowId xmlns:a16="http://schemas.microsoft.com/office/drawing/2014/main" val="10004"/>
                  </a:ext>
                </a:extLst>
              </a:tr>
              <a:tr h="0">
                <a:tc>
                  <a:txBody>
                    <a:bodyPr/>
                    <a:lstStyle/>
                    <a:p>
                      <a:pPr algn="ctr" fontAlgn="ctr">
                        <a:lnSpc>
                          <a:spcPct val="100000"/>
                        </a:lnSpc>
                      </a:pPr>
                      <a:r>
                        <a:rPr lang="en-US" sz="1400" b="0" i="0" u="none" strike="noStrike" dirty="0">
                          <a:solidFill>
                            <a:srgbClr val="FF0000"/>
                          </a:solidFill>
                          <a:effectLst/>
                          <a:latin typeface="Times New Roman" panose="02020603050405020304" pitchFamily="18" charset="0"/>
                          <a:ea typeface="宋体" panose="02010600030101010101" pitchFamily="2" charset="-122"/>
                        </a:rPr>
                        <a:t>1599</a:t>
                      </a:r>
                    </a:p>
                  </a:txBody>
                  <a:tcPr marL="9315" marR="9315" marT="9315" marB="0" anchor="ctr">
                    <a:lnL>
                      <a:noFill/>
                    </a:lnL>
                    <a:lnR>
                      <a:noFill/>
                    </a:lnR>
                    <a:lnT>
                      <a:noFill/>
                    </a:lnT>
                    <a:lnB>
                      <a:noFill/>
                    </a:lnB>
                    <a:noFill/>
                  </a:tcPr>
                </a:tc>
                <a:tc>
                  <a:txBody>
                    <a:bodyPr/>
                    <a:lstStyle/>
                    <a:p>
                      <a:pPr algn="ctr" fontAlgn="ctr">
                        <a:lnSpc>
                          <a:spcPct val="100000"/>
                        </a:lnSpc>
                      </a:pPr>
                      <a:r>
                        <a:rPr lang="en-US" sz="1400" b="0" i="0" u="none" strike="noStrike" dirty="0">
                          <a:solidFill>
                            <a:srgbClr val="FF0000"/>
                          </a:solidFill>
                          <a:effectLst/>
                          <a:latin typeface="Times New Roman" panose="02020603050405020304" pitchFamily="18" charset="0"/>
                          <a:ea typeface="宋体" panose="02010600030101010101" pitchFamily="2" charset="-122"/>
                        </a:rPr>
                        <a:t>2</a:t>
                      </a:r>
                    </a:p>
                  </a:txBody>
                  <a:tcPr marL="9315" marR="9315" marT="9315" marB="0" anchor="ctr">
                    <a:lnL>
                      <a:noFill/>
                    </a:lnL>
                    <a:lnR>
                      <a:noFill/>
                    </a:lnR>
                    <a:lnT>
                      <a:noFill/>
                    </a:lnT>
                    <a:lnB>
                      <a:noFill/>
                    </a:lnB>
                    <a:noFill/>
                  </a:tcPr>
                </a:tc>
                <a:tc>
                  <a:txBody>
                    <a:bodyPr/>
                    <a:lstStyle/>
                    <a:p>
                      <a:pPr algn="ctr" fontAlgn="ctr"/>
                      <a:r>
                        <a:rPr lang="en-US" sz="1400" dirty="0">
                          <a:solidFill>
                            <a:srgbClr val="FF0000"/>
                          </a:solidFill>
                          <a:latin typeface="Times New Roman" panose="02020603050405020304" pitchFamily="18" charset="0"/>
                          <a:cs typeface="Times New Roman" panose="02020603050405020304" pitchFamily="18" charset="0"/>
                        </a:rPr>
                        <a:t>R. B. Firestone et </a:t>
                      </a:r>
                      <a:r>
                        <a:rPr lang="en-US" altLang="zh-CN" sz="1400" dirty="0">
                          <a:solidFill>
                            <a:srgbClr val="FF0000"/>
                          </a:solidFill>
                          <a:latin typeface="Times New Roman" panose="02020603050405020304" pitchFamily="18" charset="0"/>
                          <a:cs typeface="Times New Roman" panose="02020603050405020304" pitchFamily="18" charset="0"/>
                        </a:rPr>
                        <a:t>al., </a:t>
                      </a:r>
                      <a:r>
                        <a:rPr lang="en-US" sz="1400" dirty="0">
                          <a:solidFill>
                            <a:srgbClr val="FF0000"/>
                          </a:solidFill>
                          <a:latin typeface="Times New Roman" panose="02020603050405020304" pitchFamily="18" charset="0"/>
                          <a:cs typeface="Times New Roman" panose="02020603050405020304" pitchFamily="18" charset="0"/>
                        </a:rPr>
                        <a:t>Nucl. Data Sheets 108, 1 (2007). </a:t>
                      </a:r>
                      <a:endParaRPr lang="en-US" sz="14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noFill/>
                  </a:tcPr>
                </a:tc>
                <a:extLst>
                  <a:ext uri="{0D108BD9-81ED-4DB2-BD59-A6C34878D82A}">
                    <a16:rowId xmlns:a16="http://schemas.microsoft.com/office/drawing/2014/main" val="10016"/>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1599.5</a:t>
                      </a:r>
                    </a:p>
                  </a:txBody>
                  <a:tcPr marL="9315" marR="9315" marT="9315" marB="0" anchor="ctr">
                    <a:lnL>
                      <a:noFill/>
                    </a:lnL>
                    <a:lnR>
                      <a:noFill/>
                    </a:lnR>
                    <a:lnT>
                      <a:noFill/>
                    </a:lnT>
                    <a:lnB>
                      <a:noFill/>
                    </a:lnB>
                    <a:noFill/>
                  </a:tcPr>
                </a:tc>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0.4</a:t>
                      </a:r>
                    </a:p>
                  </a:txBody>
                  <a:tcPr marL="9315" marR="9315" marT="9315" marB="0" anchor="ctr">
                    <a:lnL>
                      <a:noFill/>
                    </a:lnL>
                    <a:lnR>
                      <a:noFill/>
                    </a:lnR>
                    <a:lnT>
                      <a:noFill/>
                    </a:lnT>
                    <a:lnB>
                      <a:noFill/>
                    </a:lnB>
                    <a:no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Y. J. </a:t>
                      </a:r>
                      <a:r>
                        <a:rPr lang="en-US" sz="1400" dirty="0" err="1">
                          <a:solidFill>
                            <a:schemeClr val="tx1"/>
                          </a:solidFill>
                          <a:latin typeface="Times New Roman" panose="02020603050405020304" pitchFamily="18" charset="0"/>
                          <a:cs typeface="Times New Roman" panose="02020603050405020304" pitchFamily="18" charset="0"/>
                        </a:rPr>
                        <a:t>Zhai</a:t>
                      </a:r>
                      <a:r>
                        <a:rPr lang="en-US" sz="1400" dirty="0">
                          <a:solidFill>
                            <a:schemeClr val="tx1"/>
                          </a:solidFill>
                          <a:latin typeface="Times New Roman" panose="02020603050405020304" pitchFamily="18" charset="0"/>
                          <a:cs typeface="Times New Roman" panose="02020603050405020304" pitchFamily="18" charset="0"/>
                        </a:rPr>
                        <a:t>, Ph.D. thesis, Texas A&amp;M University, USA, 2007.</a:t>
                      </a:r>
                    </a:p>
                  </a:txBody>
                  <a:tcPr marL="9525" marR="9525" marT="9525" marB="0" anchor="ctr">
                    <a:lnL>
                      <a:noFill/>
                    </a:lnL>
                    <a:lnR>
                      <a:noFill/>
                    </a:lnR>
                    <a:lnT>
                      <a:noFill/>
                    </a:lnT>
                    <a:lnB>
                      <a:noFill/>
                    </a:lnB>
                    <a:noFill/>
                  </a:tcPr>
                </a:tc>
                <a:extLst>
                  <a:ext uri="{0D108BD9-81ED-4DB2-BD59-A6C34878D82A}">
                    <a16:rowId xmlns:a16="http://schemas.microsoft.com/office/drawing/2014/main" val="10017"/>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1600</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1</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a:r>
                        <a:rPr lang="fr-FR" sz="1400" dirty="0">
                          <a:solidFill>
                            <a:schemeClr val="tx1"/>
                          </a:solidFill>
                          <a:latin typeface="Times New Roman" panose="02020603050405020304" pitchFamily="18" charset="0"/>
                          <a:cs typeface="Times New Roman" panose="02020603050405020304" pitchFamily="18" charset="0"/>
                        </a:rPr>
                        <a:t>D. G. Jenkins et al., Phys. Rev. C 87, 064301 (2013). </a:t>
                      </a:r>
                      <a:endParaRPr lang="en-US" sz="14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8"/>
                  </a:ext>
                </a:extLst>
              </a:tr>
              <a:tr h="0">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2904</a:t>
                      </a: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lnSpc>
                          <a:spcPct val="100000"/>
                        </a:lnSpc>
                      </a:pP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i="0" u="none" strike="noStrike" dirty="0">
                          <a:solidFill>
                            <a:srgbClr val="000000"/>
                          </a:solidFill>
                          <a:effectLst/>
                          <a:latin typeface="Times New Roman" panose="02020603050405020304" pitchFamily="18" charset="0"/>
                          <a:ea typeface="宋体" panose="02010600030101010101" pitchFamily="2" charset="-122"/>
                        </a:rPr>
                        <a:t>J. Dubois et al., Phys. Rev. 160, 925 (1967).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19"/>
                  </a:ext>
                </a:extLst>
              </a:tr>
              <a:tr h="0">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2908</a:t>
                      </a:r>
                    </a:p>
                  </a:txBody>
                  <a:tcPr marL="9315" marR="9315" marT="931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3</a:t>
                      </a:r>
                    </a:p>
                  </a:txBody>
                  <a:tcPr marL="9315" marR="9315" marT="931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FF"/>
                          </a:solidFill>
                          <a:effectLst/>
                          <a:latin typeface="Times New Roman" panose="02020603050405020304" pitchFamily="18" charset="0"/>
                          <a:ea typeface="+mn-ea"/>
                        </a:rPr>
                        <a:t>R. </a:t>
                      </a:r>
                      <a:r>
                        <a:rPr lang="en-US" altLang="zh-CN" sz="1400" b="0" i="0" u="none" strike="noStrike" dirty="0" err="1">
                          <a:solidFill>
                            <a:srgbClr val="0000FF"/>
                          </a:solidFill>
                          <a:effectLst/>
                          <a:latin typeface="Times New Roman" panose="02020603050405020304" pitchFamily="18" charset="0"/>
                          <a:ea typeface="+mn-ea"/>
                        </a:rPr>
                        <a:t>Engmann</a:t>
                      </a:r>
                      <a:r>
                        <a:rPr lang="en-US" altLang="zh-CN" sz="1400" b="0" i="0" u="none" strike="noStrike" dirty="0">
                          <a:solidFill>
                            <a:srgbClr val="0000FF"/>
                          </a:solidFill>
                          <a:effectLst/>
                          <a:latin typeface="Times New Roman" panose="02020603050405020304" pitchFamily="18" charset="0"/>
                          <a:ea typeface="+mn-ea"/>
                        </a:rPr>
                        <a:t> et al., Nucl. Phys. A 171, 418 (1971).</a:t>
                      </a:r>
                      <a:endParaRPr lang="en-US" sz="1400" b="0" i="0"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20"/>
                  </a:ext>
                </a:extLst>
              </a:tr>
              <a:tr h="0">
                <a:tc>
                  <a:txBody>
                    <a:bodyPr/>
                    <a:lstStyle/>
                    <a:p>
                      <a:pPr algn="ctr" fontAlgn="ctr">
                        <a:lnSpc>
                          <a:spcPct val="100000"/>
                        </a:lnSpc>
                      </a:pPr>
                      <a:r>
                        <a:rPr lang="en-US" sz="1400" b="0" i="0" u="none" strike="noStrike" dirty="0">
                          <a:solidFill>
                            <a:srgbClr val="FF0000"/>
                          </a:solidFill>
                          <a:effectLst/>
                          <a:latin typeface="Times New Roman" panose="02020603050405020304" pitchFamily="18" charset="0"/>
                          <a:ea typeface="宋体" panose="02010600030101010101" pitchFamily="2" charset="-122"/>
                        </a:rPr>
                        <a:t>2908</a:t>
                      </a:r>
                    </a:p>
                  </a:txBody>
                  <a:tcPr marL="9315" marR="9315" marT="9315" marB="0" anchor="ctr">
                    <a:lnL>
                      <a:noFill/>
                    </a:lnL>
                    <a:lnR>
                      <a:noFill/>
                    </a:lnR>
                    <a:lnT>
                      <a:noFill/>
                    </a:lnT>
                    <a:lnB>
                      <a:noFill/>
                    </a:lnB>
                    <a:noFill/>
                  </a:tcPr>
                </a:tc>
                <a:tc>
                  <a:txBody>
                    <a:bodyPr/>
                    <a:lstStyle/>
                    <a:p>
                      <a:pPr algn="ctr" fontAlgn="ctr">
                        <a:lnSpc>
                          <a:spcPct val="100000"/>
                        </a:lnSpc>
                      </a:pPr>
                      <a:r>
                        <a:rPr lang="en-US" sz="1400" b="0" i="0" u="none" strike="noStrike" dirty="0">
                          <a:solidFill>
                            <a:srgbClr val="FF0000"/>
                          </a:solidFill>
                          <a:effectLst/>
                          <a:latin typeface="Times New Roman" panose="02020603050405020304" pitchFamily="18" charset="0"/>
                          <a:ea typeface="宋体" panose="02010600030101010101" pitchFamily="2" charset="-122"/>
                        </a:rPr>
                        <a:t>3</a:t>
                      </a:r>
                    </a:p>
                  </a:txBody>
                  <a:tcPr marL="9315" marR="9315" marT="9315" marB="0" anchor="ctr">
                    <a:lnL>
                      <a:noFill/>
                    </a:lnL>
                    <a:lnR>
                      <a:noFill/>
                    </a:lnR>
                    <a:lnT>
                      <a:noFill/>
                    </a:lnT>
                    <a:lnB>
                      <a:noFill/>
                    </a:lnB>
                    <a:noFill/>
                  </a:tcPr>
                </a:tc>
                <a:tc>
                  <a:txBody>
                    <a:bodyPr/>
                    <a:lstStyle/>
                    <a:p>
                      <a:pPr algn="ctr" fontAlgn="ctr"/>
                      <a:r>
                        <a:rPr lang="en-US" sz="1400" dirty="0">
                          <a:solidFill>
                            <a:srgbClr val="FF0000"/>
                          </a:solidFill>
                          <a:latin typeface="Times New Roman" panose="02020603050405020304" pitchFamily="18" charset="0"/>
                          <a:cs typeface="Times New Roman" panose="02020603050405020304" pitchFamily="18" charset="0"/>
                        </a:rPr>
                        <a:t>R. B. Firestone et </a:t>
                      </a:r>
                      <a:r>
                        <a:rPr lang="en-US" altLang="zh-CN" sz="1400" dirty="0">
                          <a:solidFill>
                            <a:srgbClr val="FF0000"/>
                          </a:solidFill>
                          <a:latin typeface="Times New Roman" panose="02020603050405020304" pitchFamily="18" charset="0"/>
                          <a:cs typeface="Times New Roman" panose="02020603050405020304" pitchFamily="18" charset="0"/>
                        </a:rPr>
                        <a:t>al., </a:t>
                      </a:r>
                      <a:r>
                        <a:rPr lang="en-US" sz="1400" dirty="0">
                          <a:solidFill>
                            <a:srgbClr val="FF0000"/>
                          </a:solidFill>
                          <a:latin typeface="Times New Roman" panose="02020603050405020304" pitchFamily="18" charset="0"/>
                          <a:cs typeface="Times New Roman" panose="02020603050405020304" pitchFamily="18" charset="0"/>
                        </a:rPr>
                        <a:t>Nucl. Data Sheets 108, 1 (2007). </a:t>
                      </a:r>
                      <a:endParaRPr lang="en-US" sz="14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noFill/>
                  </a:tcPr>
                </a:tc>
                <a:extLst>
                  <a:ext uri="{0D108BD9-81ED-4DB2-BD59-A6C34878D82A}">
                    <a16:rowId xmlns:a16="http://schemas.microsoft.com/office/drawing/2014/main" val="10021"/>
                  </a:ext>
                </a:extLst>
              </a:tr>
              <a:tr h="0">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2905</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lnSpc>
                          <a:spcPct val="100000"/>
                        </a:lnSpc>
                      </a:pP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a:r>
                        <a:rPr lang="da-DK" sz="1400" dirty="0">
                          <a:latin typeface="Times New Roman" panose="02020603050405020304" pitchFamily="18" charset="0"/>
                          <a:cs typeface="Times New Roman" panose="02020603050405020304" pitchFamily="18" charset="0"/>
                        </a:rPr>
                        <a:t>V. E. Iacob et al., Phys. Rev. C 74, 045810 (2006).</a:t>
                      </a:r>
                      <a:endParaRPr lang="en-US" sz="1400" dirty="0">
                        <a:latin typeface="Times New Roman" panose="020206030504050203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08"/>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2904.8</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Y. J. </a:t>
                      </a:r>
                      <a:r>
                        <a:rPr lang="en-US" sz="1400" dirty="0" err="1">
                          <a:solidFill>
                            <a:schemeClr val="tx1"/>
                          </a:solidFill>
                          <a:latin typeface="Times New Roman" panose="02020603050405020304" pitchFamily="18" charset="0"/>
                          <a:cs typeface="Times New Roman" panose="02020603050405020304" pitchFamily="18" charset="0"/>
                        </a:rPr>
                        <a:t>Zhai</a:t>
                      </a:r>
                      <a:r>
                        <a:rPr lang="en-US" sz="1400" dirty="0">
                          <a:solidFill>
                            <a:schemeClr val="tx1"/>
                          </a:solidFill>
                          <a:latin typeface="Times New Roman" panose="02020603050405020304" pitchFamily="18" charset="0"/>
                          <a:cs typeface="Times New Roman" panose="02020603050405020304" pitchFamily="18" charset="0"/>
                        </a:rPr>
                        <a:t>, Ph.D. thesis, Texas A&amp;M University, USA, 2007.</a:t>
                      </a: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22"/>
                  </a:ext>
                </a:extLst>
              </a:tr>
              <a:tr h="206275">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2900</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lnSpc>
                          <a:spcPct val="100000"/>
                        </a:lnSpc>
                      </a:pPr>
                      <a:endParaRPr lang="en-US" sz="1400" b="0" i="0" u="none" strike="noStrike" dirty="0">
                        <a:solidFill>
                          <a:schemeClr val="tx1"/>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A. </a:t>
                      </a:r>
                      <a:r>
                        <a:rPr lang="en-US" altLang="zh-CN" sz="1400" dirty="0" err="1">
                          <a:solidFill>
                            <a:schemeClr val="tx1"/>
                          </a:solidFill>
                          <a:latin typeface="Times New Roman" panose="02020603050405020304" pitchFamily="18" charset="0"/>
                          <a:cs typeface="Times New Roman" panose="02020603050405020304" pitchFamily="18" charset="0"/>
                        </a:rPr>
                        <a:t>Gade</a:t>
                      </a:r>
                      <a:r>
                        <a:rPr lang="en-US" altLang="zh-CN" sz="1400" dirty="0">
                          <a:solidFill>
                            <a:schemeClr val="tx1"/>
                          </a:solidFill>
                          <a:latin typeface="Times New Roman" panose="02020603050405020304" pitchFamily="18" charset="0"/>
                          <a:cs typeface="Times New Roman" panose="02020603050405020304" pitchFamily="18" charset="0"/>
                        </a:rPr>
                        <a:t> et al., </a:t>
                      </a:r>
                      <a:r>
                        <a:rPr lang="en-US" sz="1400" dirty="0">
                          <a:solidFill>
                            <a:schemeClr val="tx1"/>
                          </a:solidFill>
                          <a:latin typeface="Times New Roman" panose="02020603050405020304" pitchFamily="18" charset="0"/>
                          <a:cs typeface="Times New Roman" panose="02020603050405020304" pitchFamily="18" charset="0"/>
                        </a:rPr>
                        <a:t>Phys. Rev. C 83, 054324 (2011).</a:t>
                      </a:r>
                      <a:endParaRPr lang="en-US" sz="1400" b="0" i="0" u="none" strike="noStrike" dirty="0">
                        <a:solidFill>
                          <a:schemeClr val="tx1"/>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23"/>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2903</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1</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a:r>
                        <a:rPr lang="fr-FR" sz="1400" dirty="0">
                          <a:solidFill>
                            <a:schemeClr val="tx1"/>
                          </a:solidFill>
                          <a:latin typeface="Times New Roman" panose="02020603050405020304" pitchFamily="18" charset="0"/>
                          <a:cs typeface="Times New Roman" panose="02020603050405020304" pitchFamily="18" charset="0"/>
                        </a:rPr>
                        <a:t>D. G. Jenkins et al., Phys. Rev. C 87, 064301 (2013).</a:t>
                      </a:r>
                      <a:endParaRPr lang="en-US" sz="14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24"/>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2906.4</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1.1</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a:r>
                        <a:rPr lang="da-DK" sz="1400" dirty="0">
                          <a:solidFill>
                            <a:schemeClr val="tx1"/>
                          </a:solidFill>
                          <a:latin typeface="Times New Roman" panose="02020603050405020304" pitchFamily="18" charset="0"/>
                          <a:cs typeface="Times New Roman" panose="02020603050405020304" pitchFamily="18" charset="0"/>
                        </a:rPr>
                        <a:t>O. S. Kirsebom et al., Phys. Rev. C 93, 025802 (2016).</a:t>
                      </a:r>
                      <a:endParaRPr lang="en-US" sz="14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5"/>
                  </a:ext>
                </a:extLst>
              </a:tr>
              <a:tr h="0">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7801</a:t>
                      </a: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2</a:t>
                      </a: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r>
                        <a:rPr lang="nb-NO" sz="1400" b="0" i="0" u="none" strike="noStrike" dirty="0">
                          <a:solidFill>
                            <a:srgbClr val="0000FF"/>
                          </a:solidFill>
                          <a:effectLst/>
                          <a:latin typeface="Times New Roman" panose="02020603050405020304" pitchFamily="18" charset="0"/>
                          <a:ea typeface="宋体" panose="02010600030101010101" pitchFamily="2" charset="-122"/>
                        </a:rPr>
                        <a:t>K. Peräjävi et al., Phys. Lett. B 492, 1 (2000).</a:t>
                      </a:r>
                      <a:endParaRPr lang="en-US" sz="1400" b="0" i="0"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26"/>
                  </a:ext>
                </a:extLst>
              </a:tr>
              <a:tr h="0">
                <a:tc>
                  <a:txBody>
                    <a:bodyPr/>
                    <a:lstStyle/>
                    <a:p>
                      <a:pPr algn="ctr" fontAlgn="ctr">
                        <a:lnSpc>
                          <a:spcPct val="100000"/>
                        </a:lnSpc>
                      </a:pPr>
                      <a:r>
                        <a:rPr lang="en-US" sz="1400" b="0" i="0" u="none" strike="noStrike" dirty="0">
                          <a:solidFill>
                            <a:srgbClr val="FF0000"/>
                          </a:solidFill>
                          <a:effectLst/>
                          <a:latin typeface="Times New Roman" panose="02020603050405020304" pitchFamily="18" charset="0"/>
                          <a:ea typeface="宋体" panose="02010600030101010101" pitchFamily="2" charset="-122"/>
                        </a:rPr>
                        <a:t>7801</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lnSpc>
                          <a:spcPct val="100000"/>
                        </a:lnSpc>
                      </a:pPr>
                      <a:r>
                        <a:rPr lang="en-US" sz="1400" b="0" i="0" u="none" strike="noStrike" dirty="0">
                          <a:solidFill>
                            <a:srgbClr val="FF0000"/>
                          </a:solidFill>
                          <a:effectLst/>
                          <a:latin typeface="Times New Roman" panose="02020603050405020304" pitchFamily="18" charset="0"/>
                          <a:ea typeface="宋体" panose="02010600030101010101" pitchFamily="2" charset="-122"/>
                        </a:rPr>
                        <a:t>2</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r>
                        <a:rPr lang="en-US" sz="1400" dirty="0">
                          <a:solidFill>
                            <a:srgbClr val="FF0000"/>
                          </a:solidFill>
                          <a:latin typeface="Times New Roman" panose="02020603050405020304" pitchFamily="18" charset="0"/>
                          <a:cs typeface="Times New Roman" panose="02020603050405020304" pitchFamily="18" charset="0"/>
                        </a:rPr>
                        <a:t>R. B. Firestone et </a:t>
                      </a:r>
                      <a:r>
                        <a:rPr lang="en-US" altLang="zh-CN" sz="1400" dirty="0">
                          <a:solidFill>
                            <a:srgbClr val="FF0000"/>
                          </a:solidFill>
                          <a:latin typeface="Times New Roman" panose="02020603050405020304" pitchFamily="18" charset="0"/>
                          <a:cs typeface="Times New Roman" panose="02020603050405020304" pitchFamily="18" charset="0"/>
                        </a:rPr>
                        <a:t>al., </a:t>
                      </a:r>
                      <a:r>
                        <a:rPr lang="en-US" sz="1400" dirty="0">
                          <a:solidFill>
                            <a:srgbClr val="FF0000"/>
                          </a:solidFill>
                          <a:latin typeface="Times New Roman" panose="02020603050405020304" pitchFamily="18" charset="0"/>
                          <a:cs typeface="Times New Roman" panose="02020603050405020304" pitchFamily="18" charset="0"/>
                        </a:rPr>
                        <a:t>Nucl. Data Sheets 108, 1 (2007).</a:t>
                      </a:r>
                      <a:endParaRPr lang="en-US" sz="14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27"/>
                  </a:ext>
                </a:extLst>
              </a:tr>
              <a:tr h="0">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7801.3</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lnSpc>
                          <a:spcPct val="100000"/>
                        </a:lnSpc>
                      </a:pP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a:r>
                        <a:rPr lang="da-DK" sz="1400" dirty="0">
                          <a:latin typeface="Times New Roman" panose="02020603050405020304" pitchFamily="18" charset="0"/>
                          <a:cs typeface="Times New Roman" panose="02020603050405020304" pitchFamily="18" charset="0"/>
                        </a:rPr>
                        <a:t>V. E. Iacob et al., Phys. Rev. C 74, 045810 (2006).</a:t>
                      </a:r>
                      <a:endParaRPr lang="en-US" sz="1400" dirty="0">
                        <a:latin typeface="Times New Roman" panose="020206030504050203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28"/>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7801.5</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Y. J. </a:t>
                      </a:r>
                      <a:r>
                        <a:rPr lang="en-US" sz="1400" dirty="0" err="1">
                          <a:solidFill>
                            <a:schemeClr val="tx1"/>
                          </a:solidFill>
                          <a:latin typeface="Times New Roman" panose="02020603050405020304" pitchFamily="18" charset="0"/>
                          <a:cs typeface="Times New Roman" panose="02020603050405020304" pitchFamily="18" charset="0"/>
                        </a:rPr>
                        <a:t>Zhai</a:t>
                      </a:r>
                      <a:r>
                        <a:rPr lang="en-US" sz="1400" dirty="0">
                          <a:solidFill>
                            <a:schemeClr val="tx1"/>
                          </a:solidFill>
                          <a:latin typeface="Times New Roman" panose="02020603050405020304" pitchFamily="18" charset="0"/>
                          <a:cs typeface="Times New Roman" panose="02020603050405020304" pitchFamily="18" charset="0"/>
                        </a:rPr>
                        <a:t>, Ph.D. thesis, Texas A&amp;M University, USA, 2007.</a:t>
                      </a: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10"/>
                  </a:ext>
                </a:extLst>
              </a:tr>
              <a:tr h="0">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7801.3</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ctr">
                        <a:lnSpc>
                          <a:spcPct val="100000"/>
                        </a:lnSpc>
                      </a:pP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ctr"/>
                      <a:r>
                        <a:rPr lang="fi-FI" sz="1400" dirty="0">
                          <a:solidFill>
                            <a:srgbClr val="000000"/>
                          </a:solidFill>
                          <a:latin typeface="Times New Roman" panose="02020603050405020304" pitchFamily="18" charset="0"/>
                          <a:cs typeface="Times New Roman" panose="02020603050405020304" pitchFamily="18" charset="0"/>
                        </a:rPr>
                        <a:t>A. Saastamoinen et al., Phys. Rev. C 83, 045808 (2011).</a:t>
                      </a: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9"/>
                  </a:ext>
                </a:extLst>
              </a:tr>
            </a:tbl>
          </a:graphicData>
        </a:graphic>
      </p:graphicFrame>
      <p:sp>
        <p:nvSpPr>
          <p:cNvPr id="3" name="矩形 2"/>
          <p:cNvSpPr/>
          <p:nvPr/>
        </p:nvSpPr>
        <p:spPr>
          <a:xfrm>
            <a:off x="6743856" y="416667"/>
            <a:ext cx="2400144" cy="584775"/>
          </a:xfrm>
          <a:prstGeom prst="rect">
            <a:avLst/>
          </a:prstGeom>
        </p:spPr>
        <p:txBody>
          <a:bodyPr wrap="none">
            <a:spAutoFit/>
          </a:bodyPr>
          <a:lstStyle/>
          <a:p>
            <a:r>
              <a:rPr lang="en-US" sz="1600" dirty="0">
                <a:solidFill>
                  <a:srgbClr val="FF0000"/>
                </a:solidFill>
              </a:rPr>
              <a:t>NDS Literature Cutoff Date</a:t>
            </a:r>
          </a:p>
          <a:p>
            <a:r>
              <a:rPr lang="en-US" sz="1600" dirty="0">
                <a:solidFill>
                  <a:srgbClr val="FF0000"/>
                </a:solidFill>
              </a:rPr>
              <a:t>Feb. 1, 2006.</a:t>
            </a:r>
          </a:p>
        </p:txBody>
      </p:sp>
    </p:spTree>
    <p:extLst>
      <p:ext uri="{BB962C8B-B14F-4D97-AF65-F5344CB8AC3E}">
        <p14:creationId xmlns:p14="http://schemas.microsoft.com/office/powerpoint/2010/main" val="2729432487"/>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0962" y="44219"/>
          <a:ext cx="7181959" cy="6768465"/>
        </p:xfrm>
        <a:graphic>
          <a:graphicData uri="http://schemas.openxmlformats.org/drawingml/2006/table">
            <a:tbl>
              <a:tblPr/>
              <a:tblGrid>
                <a:gridCol w="982495">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5285064">
                  <a:extLst>
                    <a:ext uri="{9D8B030D-6E8A-4147-A177-3AD203B41FA5}">
                      <a16:colId xmlns:a16="http://schemas.microsoft.com/office/drawing/2014/main" val="20002"/>
                    </a:ext>
                  </a:extLst>
                </a:gridCol>
              </a:tblGrid>
              <a:tr h="0">
                <a:tc>
                  <a:txBody>
                    <a:bodyPr/>
                    <a:lstStyle/>
                    <a:p>
                      <a:pPr algn="ctr">
                        <a:lnSpc>
                          <a:spcPct val="100000"/>
                        </a:lnSpc>
                      </a:pPr>
                      <a:r>
                        <a:rPr lang="en-US" altLang="zh-CN" sz="1400" i="1" dirty="0" err="1">
                          <a:solidFill>
                            <a:sysClr val="windowText" lastClr="000000"/>
                          </a:solidFill>
                          <a:latin typeface="Times New Roman" panose="02020603050405020304" pitchFamily="18" charset="0"/>
                          <a:cs typeface="Times New Roman" panose="02020603050405020304" pitchFamily="18" charset="0"/>
                        </a:rPr>
                        <a:t>E</a:t>
                      </a:r>
                      <a:r>
                        <a:rPr lang="en-US" altLang="zh-CN" sz="1400" i="1" baseline="-25000" dirty="0" err="1">
                          <a:solidFill>
                            <a:sysClr val="windowText" lastClr="000000"/>
                          </a:solidFill>
                          <a:latin typeface="Times New Roman" panose="02020603050405020304" pitchFamily="18" charset="0"/>
                          <a:cs typeface="Times New Roman" panose="02020603050405020304" pitchFamily="18" charset="0"/>
                        </a:rPr>
                        <a:t>γ</a:t>
                      </a:r>
                      <a:r>
                        <a:rPr lang="en-US" altLang="zh-CN" sz="1400" i="0" baseline="0" dirty="0">
                          <a:solidFill>
                            <a:sysClr val="windowText" lastClr="000000"/>
                          </a:solidFill>
                          <a:latin typeface="Times New Roman" panose="02020603050405020304" pitchFamily="18" charset="0"/>
                          <a:cs typeface="Times New Roman" panose="02020603050405020304" pitchFamily="18" charset="0"/>
                        </a:rPr>
                        <a:t> (keV)</a:t>
                      </a:r>
                      <a:endParaRPr lang="en-US" sz="1400" i="1"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i="1" dirty="0" err="1">
                          <a:solidFill>
                            <a:sysClr val="windowText" lastClr="000000"/>
                          </a:solidFill>
                          <a:latin typeface="Times New Roman" panose="02020603050405020304" pitchFamily="18" charset="0"/>
                          <a:cs typeface="Times New Roman" panose="02020603050405020304" pitchFamily="18" charset="0"/>
                        </a:rPr>
                        <a:t>σE</a:t>
                      </a:r>
                      <a:r>
                        <a:rPr lang="en-US" altLang="zh-CN" sz="1400" i="1" baseline="-25000" dirty="0" err="1">
                          <a:solidFill>
                            <a:sysClr val="windowText" lastClr="000000"/>
                          </a:solidFill>
                          <a:latin typeface="Times New Roman" panose="02020603050405020304" pitchFamily="18" charset="0"/>
                          <a:cs typeface="Times New Roman" panose="02020603050405020304" pitchFamily="18" charset="0"/>
                        </a:rPr>
                        <a:t>γ</a:t>
                      </a:r>
                      <a:r>
                        <a:rPr lang="en-US" altLang="zh-CN" sz="1400" i="0" baseline="0" dirty="0">
                          <a:solidFill>
                            <a:sysClr val="windowText" lastClr="000000"/>
                          </a:solidFill>
                          <a:latin typeface="Times New Roman" panose="02020603050405020304" pitchFamily="18" charset="0"/>
                          <a:cs typeface="Times New Roman" panose="02020603050405020304" pitchFamily="18" charset="0"/>
                        </a:rPr>
                        <a:t> (keV)</a:t>
                      </a:r>
                      <a:endParaRPr lang="en-US" sz="1400" i="1"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pPr>
                      <a:r>
                        <a:rPr lang="en-US" altLang="zh-CN" sz="1400" i="0" baseline="0">
                          <a:solidFill>
                            <a:sysClr val="windowText" lastClr="000000"/>
                          </a:solidFill>
                          <a:latin typeface="Times New Roman" panose="02020603050405020304" pitchFamily="18" charset="0"/>
                          <a:cs typeface="Times New Roman" panose="02020603050405020304" pitchFamily="18" charset="0"/>
                        </a:rPr>
                        <a:t>Reference</a:t>
                      </a:r>
                      <a:endParaRPr lang="en-US" sz="1400" i="1" baseline="-2500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451</a:t>
                      </a: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lnSpc>
                          <a:spcPct val="100000"/>
                        </a:lnSpc>
                      </a:pPr>
                      <a:endParaRPr lang="en-US" sz="1400" b="0" i="0" u="none" strike="noStrike" dirty="0">
                        <a:solidFill>
                          <a:schemeClr val="tx1"/>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r>
                        <a:rPr lang="en-US" sz="1400" b="0" i="0" u="none" strike="noStrike" dirty="0">
                          <a:solidFill>
                            <a:schemeClr val="tx1"/>
                          </a:solidFill>
                          <a:effectLst/>
                          <a:latin typeface="Times New Roman" panose="02020603050405020304" pitchFamily="18" charset="0"/>
                          <a:ea typeface="宋体" panose="02010600030101010101" pitchFamily="2" charset="-122"/>
                        </a:rPr>
                        <a:t>J. Dubois et al., Phys. Rev. 160, 925 (1967).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2"/>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450.8</a:t>
                      </a:r>
                    </a:p>
                  </a:txBody>
                  <a:tcPr marL="9315" marR="9315" marT="931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0.7</a:t>
                      </a:r>
                    </a:p>
                  </a:txBody>
                  <a:tcPr marL="9315" marR="9315" marT="931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chemeClr val="tx1"/>
                          </a:solidFill>
                          <a:effectLst/>
                          <a:latin typeface="Times New Roman" panose="02020603050405020304" pitchFamily="18" charset="0"/>
                          <a:ea typeface="宋体" panose="02010600030101010101" pitchFamily="2" charset="-122"/>
                        </a:rPr>
                        <a:t>R. </a:t>
                      </a:r>
                      <a:r>
                        <a:rPr lang="en-US" altLang="zh-CN" sz="1400" b="0" i="0" u="none" strike="noStrike" dirty="0" err="1">
                          <a:solidFill>
                            <a:schemeClr val="tx1"/>
                          </a:solidFill>
                          <a:effectLst/>
                          <a:latin typeface="Times New Roman" panose="02020603050405020304" pitchFamily="18" charset="0"/>
                          <a:ea typeface="宋体" panose="02010600030101010101" pitchFamily="2" charset="-122"/>
                        </a:rPr>
                        <a:t>Engmann</a:t>
                      </a:r>
                      <a:r>
                        <a:rPr lang="en-US" altLang="zh-CN" sz="1400" b="0" i="0" u="none" strike="noStrike" dirty="0">
                          <a:solidFill>
                            <a:schemeClr val="tx1"/>
                          </a:solidFill>
                          <a:effectLst/>
                          <a:latin typeface="Times New Roman" panose="02020603050405020304" pitchFamily="18" charset="0"/>
                          <a:ea typeface="宋体" panose="02010600030101010101" pitchFamily="2" charset="-122"/>
                        </a:rPr>
                        <a:t> et al., Nucl. Phys. A 171, 418 (1971).</a:t>
                      </a:r>
                      <a:endParaRPr lang="en-US" sz="1400" b="0" i="0" u="none" strike="noStrike" dirty="0">
                        <a:solidFill>
                          <a:schemeClr val="tx1"/>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450.7</a:t>
                      </a:r>
                    </a:p>
                  </a:txBody>
                  <a:tcPr marL="9315" marR="9315" marT="931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0.2</a:t>
                      </a:r>
                    </a:p>
                  </a:txBody>
                  <a:tcPr marL="9315" marR="9315" marT="931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T. </a:t>
                      </a:r>
                      <a:r>
                        <a:rPr lang="en-US" sz="1400" dirty="0" err="1">
                          <a:solidFill>
                            <a:schemeClr val="tx1"/>
                          </a:solidFill>
                          <a:latin typeface="Times New Roman" panose="02020603050405020304" pitchFamily="18" charset="0"/>
                          <a:cs typeface="Times New Roman" panose="02020603050405020304" pitchFamily="18" charset="0"/>
                        </a:rPr>
                        <a:t>Itahashi</a:t>
                      </a:r>
                      <a:r>
                        <a:rPr lang="en-US" sz="1400" dirty="0">
                          <a:solidFill>
                            <a:schemeClr val="tx1"/>
                          </a:solidFill>
                          <a:latin typeface="Times New Roman" panose="02020603050405020304" pitchFamily="18" charset="0"/>
                          <a:cs typeface="Times New Roman" panose="02020603050405020304" pitchFamily="18" charset="0"/>
                        </a:rPr>
                        <a:t> et al.,</a:t>
                      </a:r>
                      <a:r>
                        <a:rPr lang="en-US" sz="1400" baseline="0" dirty="0">
                          <a:solidFill>
                            <a:schemeClr val="tx1"/>
                          </a:solidFill>
                          <a:latin typeface="Times New Roman" panose="02020603050405020304" pitchFamily="18" charset="0"/>
                          <a:cs typeface="Times New Roman" panose="02020603050405020304" pitchFamily="18" charset="0"/>
                        </a:rPr>
                        <a:t> </a:t>
                      </a:r>
                      <a:r>
                        <a:rPr lang="en-US" sz="1400" dirty="0">
                          <a:solidFill>
                            <a:schemeClr val="tx1"/>
                          </a:solidFill>
                          <a:latin typeface="Times New Roman" panose="02020603050405020304" pitchFamily="18" charset="0"/>
                          <a:cs typeface="Times New Roman" panose="02020603050405020304" pitchFamily="18" charset="0"/>
                        </a:rPr>
                        <a:t>J. Phys. Soc. </a:t>
                      </a:r>
                      <a:r>
                        <a:rPr lang="en-US" sz="1400" dirty="0" err="1">
                          <a:solidFill>
                            <a:schemeClr val="tx1"/>
                          </a:solidFill>
                          <a:latin typeface="Times New Roman" panose="02020603050405020304" pitchFamily="18" charset="0"/>
                          <a:cs typeface="Times New Roman" panose="02020603050405020304" pitchFamily="18" charset="0"/>
                        </a:rPr>
                        <a:t>Jpn</a:t>
                      </a:r>
                      <a:r>
                        <a:rPr lang="en-US" sz="1400" dirty="0">
                          <a:solidFill>
                            <a:schemeClr val="tx1"/>
                          </a:solidFill>
                          <a:latin typeface="Times New Roman" panose="02020603050405020304" pitchFamily="18" charset="0"/>
                          <a:cs typeface="Times New Roman" panose="02020603050405020304" pitchFamily="18" charset="0"/>
                        </a:rPr>
                        <a:t>. 31, 961 (1971).</a:t>
                      </a:r>
                    </a:p>
                  </a:txBody>
                  <a:tcPr marL="9525" marR="9525" marT="952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0">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450.70</a:t>
                      </a:r>
                    </a:p>
                  </a:txBody>
                  <a:tcPr marL="9315" marR="9315" marT="931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0.15</a:t>
                      </a:r>
                    </a:p>
                  </a:txBody>
                  <a:tcPr marL="9315" marR="9315" marT="931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ctr"/>
                      <a:r>
                        <a:rPr lang="fr-FR" sz="1400" dirty="0">
                          <a:solidFill>
                            <a:srgbClr val="0000FF"/>
                          </a:solidFill>
                          <a:latin typeface="Times New Roman" panose="02020603050405020304" pitchFamily="18" charset="0"/>
                          <a:cs typeface="Times New Roman" panose="02020603050405020304" pitchFamily="18" charset="0"/>
                        </a:rPr>
                        <a:t>E. K. Warburton et al., Phys. Rev. C 8, 1385 (1973).</a:t>
                      </a:r>
                      <a:endParaRPr lang="en-US" sz="1400" b="0" i="0"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algn="ctr" fontAlgn="ctr">
                        <a:lnSpc>
                          <a:spcPct val="100000"/>
                        </a:lnSpc>
                      </a:pPr>
                      <a:r>
                        <a:rPr lang="en-US" sz="1400" b="0" i="0" u="none" strike="noStrike" dirty="0">
                          <a:solidFill>
                            <a:srgbClr val="FF0000"/>
                          </a:solidFill>
                          <a:effectLst/>
                          <a:latin typeface="Times New Roman" panose="02020603050405020304" pitchFamily="18" charset="0"/>
                          <a:ea typeface="宋体" panose="02010600030101010101" pitchFamily="2" charset="-122"/>
                        </a:rPr>
                        <a:t>450.70</a:t>
                      </a:r>
                    </a:p>
                  </a:txBody>
                  <a:tcPr marL="9315" marR="9315" marT="9315" marB="0" anchor="ctr">
                    <a:lnL>
                      <a:noFill/>
                    </a:lnL>
                    <a:lnR>
                      <a:noFill/>
                    </a:lnR>
                    <a:lnT>
                      <a:noFill/>
                    </a:lnT>
                    <a:lnB>
                      <a:noFill/>
                    </a:lnB>
                    <a:noFill/>
                  </a:tcPr>
                </a:tc>
                <a:tc>
                  <a:txBody>
                    <a:bodyPr/>
                    <a:lstStyle/>
                    <a:p>
                      <a:pPr algn="ctr" fontAlgn="ctr">
                        <a:lnSpc>
                          <a:spcPct val="100000"/>
                        </a:lnSpc>
                      </a:pPr>
                      <a:r>
                        <a:rPr lang="en-US" sz="1400" b="0" i="0" u="none" strike="noStrike" dirty="0">
                          <a:solidFill>
                            <a:srgbClr val="FF0000"/>
                          </a:solidFill>
                          <a:effectLst/>
                          <a:latin typeface="Times New Roman" panose="02020603050405020304" pitchFamily="18" charset="0"/>
                          <a:ea typeface="宋体" panose="02010600030101010101" pitchFamily="2" charset="-122"/>
                        </a:rPr>
                        <a:t>0.15</a:t>
                      </a:r>
                    </a:p>
                  </a:txBody>
                  <a:tcPr marL="9315" marR="9315" marT="9315" marB="0" anchor="ctr">
                    <a:lnL>
                      <a:noFill/>
                    </a:lnL>
                    <a:lnR>
                      <a:noFill/>
                    </a:lnR>
                    <a:lnT>
                      <a:noFill/>
                    </a:lnT>
                    <a:lnB>
                      <a:noFill/>
                    </a:lnB>
                    <a:noFill/>
                  </a:tcPr>
                </a:tc>
                <a:tc>
                  <a:txBody>
                    <a:bodyPr/>
                    <a:lstStyle/>
                    <a:p>
                      <a:pPr algn="ctr" fontAlgn="ctr"/>
                      <a:r>
                        <a:rPr lang="en-US" sz="1400" dirty="0">
                          <a:solidFill>
                            <a:srgbClr val="FF0000"/>
                          </a:solidFill>
                          <a:latin typeface="Times New Roman" panose="02020603050405020304" pitchFamily="18" charset="0"/>
                          <a:cs typeface="Times New Roman" panose="02020603050405020304" pitchFamily="18" charset="0"/>
                        </a:rPr>
                        <a:t>R. B. Firestone et </a:t>
                      </a:r>
                      <a:r>
                        <a:rPr lang="en-US" altLang="zh-CN" sz="1400" dirty="0">
                          <a:solidFill>
                            <a:srgbClr val="FF0000"/>
                          </a:solidFill>
                          <a:latin typeface="Times New Roman" panose="02020603050405020304" pitchFamily="18" charset="0"/>
                          <a:cs typeface="Times New Roman" panose="02020603050405020304" pitchFamily="18" charset="0"/>
                        </a:rPr>
                        <a:t>al., </a:t>
                      </a:r>
                      <a:r>
                        <a:rPr lang="en-US" sz="1400" dirty="0">
                          <a:solidFill>
                            <a:srgbClr val="FF0000"/>
                          </a:solidFill>
                          <a:latin typeface="Times New Roman" panose="02020603050405020304" pitchFamily="18" charset="0"/>
                          <a:cs typeface="Times New Roman" panose="02020603050405020304" pitchFamily="18" charset="0"/>
                        </a:rPr>
                        <a:t>Nucl. Data Sheets 108, 1 (2007). </a:t>
                      </a:r>
                      <a:endParaRPr lang="en-US" sz="14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noFill/>
                  </a:tcPr>
                </a:tc>
                <a:extLst>
                  <a:ext uri="{0D108BD9-81ED-4DB2-BD59-A6C34878D82A}">
                    <a16:rowId xmlns:a16="http://schemas.microsoft.com/office/drawing/2014/main" val="10007"/>
                  </a:ext>
                </a:extLst>
              </a:tr>
              <a:tr h="0">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451</a:t>
                      </a:r>
                    </a:p>
                  </a:txBody>
                  <a:tcPr marL="9315" marR="9315" marT="9315" marB="0" anchor="ctr">
                    <a:lnL>
                      <a:noFill/>
                    </a:lnL>
                    <a:lnR>
                      <a:noFill/>
                    </a:lnR>
                    <a:lnT>
                      <a:noFill/>
                    </a:lnT>
                    <a:lnB>
                      <a:noFill/>
                    </a:lnB>
                    <a:noFill/>
                  </a:tcPr>
                </a:tc>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1</a:t>
                      </a:r>
                    </a:p>
                  </a:txBody>
                  <a:tcPr marL="9315" marR="9315" marT="9315" marB="0" anchor="ctr">
                    <a:lnL>
                      <a:noFill/>
                    </a:lnL>
                    <a:lnR>
                      <a:noFill/>
                    </a:lnR>
                    <a:lnT>
                      <a:noFill/>
                    </a:lnT>
                    <a:lnB>
                      <a:noFill/>
                    </a:lnB>
                    <a:noFill/>
                  </a:tcPr>
                </a:tc>
                <a:tc>
                  <a:txBody>
                    <a:bodyPr/>
                    <a:lstStyle/>
                    <a:p>
                      <a:pPr algn="ctr" fontAlgn="ctr"/>
                      <a:r>
                        <a:rPr lang="nb-NO" sz="1400" b="0" i="0" u="none" strike="noStrike" dirty="0">
                          <a:solidFill>
                            <a:srgbClr val="00C400"/>
                          </a:solidFill>
                          <a:effectLst/>
                          <a:latin typeface="Times New Roman" panose="02020603050405020304" pitchFamily="18" charset="0"/>
                          <a:ea typeface="宋体" panose="02010600030101010101" pitchFamily="2" charset="-122"/>
                        </a:rPr>
                        <a:t>K. Peräjävi et al., Phys. Lett. B 492, 1 (2000).</a:t>
                      </a:r>
                      <a:endParaRPr lang="en-US" sz="1400" b="0" i="0" u="none" strike="noStrike" dirty="0">
                        <a:solidFill>
                          <a:srgbClr val="00C4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noFill/>
                  </a:tcPr>
                </a:tc>
                <a:extLst>
                  <a:ext uri="{0D108BD9-81ED-4DB2-BD59-A6C34878D82A}">
                    <a16:rowId xmlns:a16="http://schemas.microsoft.com/office/drawing/2014/main" val="10009"/>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450.7</a:t>
                      </a:r>
                    </a:p>
                  </a:txBody>
                  <a:tcPr marL="9315" marR="9315" marT="9315" marB="0" anchor="ctr">
                    <a:lnL>
                      <a:noFill/>
                    </a:lnL>
                    <a:lnR>
                      <a:noFill/>
                    </a:lnR>
                    <a:lnT>
                      <a:noFill/>
                    </a:lnT>
                    <a:lnB>
                      <a:noFill/>
                    </a:lnB>
                    <a:noFill/>
                  </a:tcPr>
                </a:tc>
                <a:tc>
                  <a:txBody>
                    <a:bodyPr/>
                    <a:lstStyle/>
                    <a:p>
                      <a:pPr algn="ctr" fontAlgn="ctr">
                        <a:lnSpc>
                          <a:spcPct val="100000"/>
                        </a:lnSpc>
                      </a:pPr>
                      <a:endParaRPr lang="en-US" sz="1400" b="0" i="0" u="none" strike="noStrike" dirty="0">
                        <a:solidFill>
                          <a:schemeClr val="tx1"/>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a:noFill/>
                    </a:lnB>
                    <a:noFill/>
                  </a:tcPr>
                </a:tc>
                <a:tc>
                  <a:txBody>
                    <a:bodyPr/>
                    <a:lstStyle/>
                    <a:p>
                      <a:pPr algn="ctr"/>
                      <a:r>
                        <a:rPr lang="da-DK" sz="1400" dirty="0">
                          <a:solidFill>
                            <a:schemeClr val="tx1"/>
                          </a:solidFill>
                          <a:latin typeface="Times New Roman" panose="02020603050405020304" pitchFamily="18" charset="0"/>
                          <a:cs typeface="Times New Roman" panose="02020603050405020304" pitchFamily="18" charset="0"/>
                        </a:rPr>
                        <a:t>V. E. Iacob et al., Phys. Rev. C 74, 045810 (2006).</a:t>
                      </a:r>
                      <a:endParaRPr lang="en-US" sz="14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a:noFill/>
                    </a:lnL>
                    <a:lnR>
                      <a:noFill/>
                    </a:lnR>
                    <a:lnT>
                      <a:noFill/>
                    </a:lnT>
                    <a:lnB>
                      <a:noFill/>
                    </a:lnB>
                    <a:noFill/>
                  </a:tcPr>
                </a:tc>
                <a:extLst>
                  <a:ext uri="{0D108BD9-81ED-4DB2-BD59-A6C34878D82A}">
                    <a16:rowId xmlns:a16="http://schemas.microsoft.com/office/drawing/2014/main" val="10011"/>
                  </a:ext>
                </a:extLst>
              </a:tr>
              <a:tr h="0">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450.7</a:t>
                      </a:r>
                    </a:p>
                  </a:txBody>
                  <a:tcPr marL="9315" marR="9315" marT="9315" marB="0" anchor="ctr">
                    <a:lnL>
                      <a:noFill/>
                    </a:lnL>
                    <a:lnR>
                      <a:noFill/>
                    </a:lnR>
                    <a:lnT>
                      <a:noFill/>
                    </a:lnT>
                    <a:lnB>
                      <a:noFill/>
                    </a:lnB>
                    <a:noFill/>
                  </a:tcPr>
                </a:tc>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0.4</a:t>
                      </a:r>
                    </a:p>
                  </a:txBody>
                  <a:tcPr marL="9315" marR="9315" marT="9315" marB="0" anchor="ctr">
                    <a:lnL>
                      <a:noFill/>
                    </a:lnL>
                    <a:lnR>
                      <a:noFill/>
                    </a:lnR>
                    <a:lnT>
                      <a:noFill/>
                    </a:lnT>
                    <a:lnB>
                      <a:noFill/>
                    </a:lnB>
                    <a:noFill/>
                  </a:tcPr>
                </a:tc>
                <a:tc>
                  <a:txBody>
                    <a:bodyPr/>
                    <a:lstStyle/>
                    <a:p>
                      <a:pPr algn="ctr"/>
                      <a:r>
                        <a:rPr lang="en-US" sz="1400" dirty="0">
                          <a:solidFill>
                            <a:srgbClr val="00C400"/>
                          </a:solidFill>
                          <a:latin typeface="Times New Roman" panose="02020603050405020304" pitchFamily="18" charset="0"/>
                          <a:cs typeface="Times New Roman" panose="02020603050405020304" pitchFamily="18" charset="0"/>
                        </a:rPr>
                        <a:t>Y. J. </a:t>
                      </a:r>
                      <a:r>
                        <a:rPr lang="en-US" sz="1400" dirty="0" err="1">
                          <a:solidFill>
                            <a:srgbClr val="00C400"/>
                          </a:solidFill>
                          <a:latin typeface="Times New Roman" panose="02020603050405020304" pitchFamily="18" charset="0"/>
                          <a:cs typeface="Times New Roman" panose="02020603050405020304" pitchFamily="18" charset="0"/>
                        </a:rPr>
                        <a:t>Zhai</a:t>
                      </a:r>
                      <a:r>
                        <a:rPr lang="en-US" sz="1400" dirty="0">
                          <a:solidFill>
                            <a:srgbClr val="00C400"/>
                          </a:solidFill>
                          <a:latin typeface="Times New Roman" panose="02020603050405020304" pitchFamily="18" charset="0"/>
                          <a:cs typeface="Times New Roman" panose="02020603050405020304" pitchFamily="18" charset="0"/>
                        </a:rPr>
                        <a:t>, Ph.D. thesis, Texas A&amp;M University, USA, 2007.</a:t>
                      </a:r>
                    </a:p>
                  </a:txBody>
                  <a:tcPr marL="9525" marR="9525" marT="9525" marB="0" anchor="ctr">
                    <a:lnL>
                      <a:noFill/>
                    </a:lnL>
                    <a:lnR>
                      <a:noFill/>
                    </a:lnR>
                    <a:lnT>
                      <a:noFill/>
                    </a:lnT>
                    <a:lnB>
                      <a:noFill/>
                    </a:lnB>
                    <a:noFill/>
                  </a:tcPr>
                </a:tc>
                <a:extLst>
                  <a:ext uri="{0D108BD9-81ED-4DB2-BD59-A6C34878D82A}">
                    <a16:rowId xmlns:a16="http://schemas.microsoft.com/office/drawing/2014/main" val="10012"/>
                  </a:ext>
                </a:extLst>
              </a:tr>
              <a:tr h="0">
                <a:tc>
                  <a:txBody>
                    <a:bodyPr/>
                    <a:lstStyle/>
                    <a:p>
                      <a:pPr algn="ctr" fontAlgn="ctr">
                        <a:lnSpc>
                          <a:spcPct val="100000"/>
                        </a:lnSpc>
                      </a:pPr>
                      <a:r>
                        <a:rPr lang="en-US" sz="1400" b="0" i="0" u="none" strike="noStrike" dirty="0">
                          <a:solidFill>
                            <a:schemeClr val="tx1"/>
                          </a:solidFill>
                          <a:effectLst/>
                          <a:latin typeface="Times New Roman" panose="02020603050405020304" pitchFamily="18" charset="0"/>
                          <a:ea typeface="宋体" panose="02010600030101010101" pitchFamily="2" charset="-122"/>
                        </a:rPr>
                        <a:t>451</a:t>
                      </a:r>
                    </a:p>
                  </a:txBody>
                  <a:tcPr marL="9315" marR="9315" marT="931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00000"/>
                        </a:lnSpc>
                      </a:pPr>
                      <a:endParaRPr lang="en-US" sz="1400" b="0" i="0" u="none" strike="noStrike" dirty="0">
                        <a:solidFill>
                          <a:schemeClr val="tx1"/>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dirty="0">
                          <a:solidFill>
                            <a:schemeClr val="tx1"/>
                          </a:solidFill>
                          <a:latin typeface="Times New Roman" panose="02020603050405020304" pitchFamily="18" charset="0"/>
                          <a:cs typeface="Times New Roman" panose="02020603050405020304" pitchFamily="18" charset="0"/>
                        </a:rPr>
                        <a:t>A. </a:t>
                      </a:r>
                      <a:r>
                        <a:rPr lang="en-US" altLang="zh-CN" sz="1400" dirty="0" err="1">
                          <a:solidFill>
                            <a:schemeClr val="tx1"/>
                          </a:solidFill>
                          <a:latin typeface="Times New Roman" panose="02020603050405020304" pitchFamily="18" charset="0"/>
                          <a:cs typeface="Times New Roman" panose="02020603050405020304" pitchFamily="18" charset="0"/>
                        </a:rPr>
                        <a:t>Gade</a:t>
                      </a:r>
                      <a:r>
                        <a:rPr lang="en-US" altLang="zh-CN" sz="1400" dirty="0">
                          <a:solidFill>
                            <a:schemeClr val="tx1"/>
                          </a:solidFill>
                          <a:latin typeface="Times New Roman" panose="02020603050405020304" pitchFamily="18" charset="0"/>
                          <a:cs typeface="Times New Roman" panose="02020603050405020304" pitchFamily="18" charset="0"/>
                        </a:rPr>
                        <a:t> et al., </a:t>
                      </a:r>
                      <a:r>
                        <a:rPr lang="en-US" sz="1400" dirty="0">
                          <a:solidFill>
                            <a:schemeClr val="tx1"/>
                          </a:solidFill>
                          <a:latin typeface="Times New Roman" panose="02020603050405020304" pitchFamily="18" charset="0"/>
                          <a:cs typeface="Times New Roman" panose="02020603050405020304" pitchFamily="18" charset="0"/>
                        </a:rPr>
                        <a:t>Phys. Rev. C 83, 054324 (2011).</a:t>
                      </a:r>
                      <a:endParaRPr lang="en-US" sz="1400" b="0" i="0" u="none" strike="noStrike" dirty="0">
                        <a:solidFill>
                          <a:schemeClr val="tx1"/>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r h="0">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450</a:t>
                      </a:r>
                    </a:p>
                  </a:txBody>
                  <a:tcPr marL="9315" marR="9315" marT="931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1</a:t>
                      </a:r>
                    </a:p>
                  </a:txBody>
                  <a:tcPr marL="9315" marR="9315" marT="931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fr-FR" sz="1400" dirty="0">
                          <a:solidFill>
                            <a:srgbClr val="00C400"/>
                          </a:solidFill>
                          <a:latin typeface="Times New Roman" panose="02020603050405020304" pitchFamily="18" charset="0"/>
                          <a:cs typeface="Times New Roman" panose="02020603050405020304" pitchFamily="18" charset="0"/>
                        </a:rPr>
                        <a:t>D. G. Jenkins et al., Phys. Rev. C 87, 064301 (2013).</a:t>
                      </a:r>
                      <a:endParaRPr lang="en-US" sz="1400" dirty="0">
                        <a:solidFill>
                          <a:srgbClr val="00C400"/>
                        </a:solidFill>
                        <a:latin typeface="Times New Roman" panose="02020603050405020304" pitchFamily="18" charset="0"/>
                        <a:cs typeface="Times New Roman" panose="02020603050405020304" pitchFamily="18" charset="0"/>
                      </a:endParaRP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r h="0">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451</a:t>
                      </a:r>
                    </a:p>
                  </a:txBody>
                  <a:tcPr marL="9315" marR="9315" marT="931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lnSpc>
                          <a:spcPct val="100000"/>
                        </a:lnSpc>
                      </a:pP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L. J. Sun et al., Nucl. </a:t>
                      </a:r>
                      <a:r>
                        <a:rPr lang="en-US" sz="1400" b="0" i="0" u="none" strike="noStrike" dirty="0" err="1">
                          <a:solidFill>
                            <a:srgbClr val="000000"/>
                          </a:solidFill>
                          <a:effectLst/>
                          <a:latin typeface="Times New Roman" panose="02020603050405020304" pitchFamily="18" charset="0"/>
                          <a:ea typeface="宋体" panose="02010600030101010101" pitchFamily="2" charset="-122"/>
                        </a:rPr>
                        <a:t>Instrum</a:t>
                      </a:r>
                      <a:r>
                        <a:rPr lang="en-US" sz="1400" b="0" i="0" u="none" strike="noStrike" dirty="0">
                          <a:solidFill>
                            <a:srgbClr val="000000"/>
                          </a:solidFill>
                          <a:effectLst/>
                          <a:latin typeface="Times New Roman" panose="02020603050405020304" pitchFamily="18" charset="0"/>
                          <a:ea typeface="宋体" panose="02010600030101010101" pitchFamily="2" charset="-122"/>
                        </a:rPr>
                        <a:t>. Methods Phys. Res. A 804, 1 (2015).</a:t>
                      </a: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5"/>
                  </a:ext>
                </a:extLst>
              </a:tr>
              <a:tr h="0">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1600</a:t>
                      </a:r>
                    </a:p>
                  </a:txBody>
                  <a:tcPr marL="9315" marR="9315" marT="9315" marB="0" anchor="ctr">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2</a:t>
                      </a:r>
                    </a:p>
                  </a:txBody>
                  <a:tcPr marL="9315" marR="9315" marT="9315" marB="0" anchor="ctr">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ctr" fontAlgn="ctr"/>
                      <a:r>
                        <a:rPr lang="en-US" altLang="zh-CN" sz="1400" b="0" i="0" u="none" strike="noStrike" dirty="0">
                          <a:solidFill>
                            <a:srgbClr val="0000FF"/>
                          </a:solidFill>
                          <a:effectLst/>
                          <a:latin typeface="Times New Roman" panose="02020603050405020304" pitchFamily="18" charset="0"/>
                          <a:ea typeface="+mn-ea"/>
                        </a:rPr>
                        <a:t>R. </a:t>
                      </a:r>
                      <a:r>
                        <a:rPr lang="en-US" altLang="zh-CN" sz="1400" b="0" i="0" u="none" strike="noStrike" dirty="0" err="1">
                          <a:solidFill>
                            <a:srgbClr val="0000FF"/>
                          </a:solidFill>
                          <a:effectLst/>
                          <a:latin typeface="Times New Roman" panose="02020603050405020304" pitchFamily="18" charset="0"/>
                          <a:ea typeface="+mn-ea"/>
                        </a:rPr>
                        <a:t>Engmann</a:t>
                      </a:r>
                      <a:r>
                        <a:rPr lang="en-US" altLang="zh-CN" sz="1400" b="0" i="0" u="none" strike="noStrike" dirty="0">
                          <a:solidFill>
                            <a:srgbClr val="0000FF"/>
                          </a:solidFill>
                          <a:effectLst/>
                          <a:latin typeface="Times New Roman" panose="02020603050405020304" pitchFamily="18" charset="0"/>
                          <a:ea typeface="+mn-ea"/>
                        </a:rPr>
                        <a:t> et al., Nucl. Phys. A 171, 418 (1971).</a:t>
                      </a:r>
                      <a:endParaRPr lang="en-US" sz="1400" b="0" i="0"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a16="http://schemas.microsoft.com/office/drawing/2014/main" val="10003"/>
                  </a:ext>
                </a:extLst>
              </a:tr>
              <a:tr h="0">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1598</a:t>
                      </a:r>
                    </a:p>
                  </a:txBody>
                  <a:tcPr marL="9315" marR="9315" marT="9315" marB="0" anchor="ctr">
                    <a:lnL>
                      <a:noFill/>
                    </a:lnL>
                    <a:lnR>
                      <a:noFill/>
                    </a:lnR>
                    <a:lnT>
                      <a:noFill/>
                    </a:lnT>
                    <a:lnB>
                      <a:noFill/>
                    </a:lnB>
                    <a:noFill/>
                  </a:tcPr>
                </a:tc>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2</a:t>
                      </a:r>
                    </a:p>
                  </a:txBody>
                  <a:tcPr marL="9315" marR="9315" marT="9315" marB="0" anchor="ctr">
                    <a:lnL>
                      <a:noFill/>
                    </a:lnL>
                    <a:lnR>
                      <a:noFill/>
                    </a:lnR>
                    <a:lnT>
                      <a:noFill/>
                    </a:lnT>
                    <a:lnB>
                      <a:noFill/>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nb-NO" sz="1400" b="0" i="0" u="none" strike="noStrike" dirty="0">
                          <a:solidFill>
                            <a:srgbClr val="0000FF"/>
                          </a:solidFill>
                          <a:effectLst/>
                          <a:latin typeface="Times New Roman" panose="02020603050405020304" pitchFamily="18" charset="0"/>
                          <a:ea typeface="宋体" panose="02010600030101010101" pitchFamily="2" charset="-122"/>
                        </a:rPr>
                        <a:t>K. Peräjävi et al., Phys. Lett. B 492, 1 (2000).</a:t>
                      </a:r>
                      <a:endParaRPr lang="en-US" sz="1400" b="0" i="0"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noFill/>
                  </a:tcPr>
                </a:tc>
                <a:extLst>
                  <a:ext uri="{0D108BD9-81ED-4DB2-BD59-A6C34878D82A}">
                    <a16:rowId xmlns:a16="http://schemas.microsoft.com/office/drawing/2014/main" val="10004"/>
                  </a:ext>
                </a:extLst>
              </a:tr>
              <a:tr h="0">
                <a:tc>
                  <a:txBody>
                    <a:bodyPr/>
                    <a:lstStyle/>
                    <a:p>
                      <a:pPr algn="ctr" fontAlgn="ctr">
                        <a:lnSpc>
                          <a:spcPct val="100000"/>
                        </a:lnSpc>
                      </a:pPr>
                      <a:r>
                        <a:rPr lang="en-US" sz="1400" b="0" i="0" u="none" strike="noStrike" dirty="0">
                          <a:solidFill>
                            <a:srgbClr val="FF0000"/>
                          </a:solidFill>
                          <a:effectLst/>
                          <a:latin typeface="Times New Roman" panose="02020603050405020304" pitchFamily="18" charset="0"/>
                          <a:ea typeface="宋体" panose="02010600030101010101" pitchFamily="2" charset="-122"/>
                        </a:rPr>
                        <a:t>1599</a:t>
                      </a:r>
                    </a:p>
                  </a:txBody>
                  <a:tcPr marL="9315" marR="9315" marT="9315" marB="0" anchor="ctr">
                    <a:lnL>
                      <a:noFill/>
                    </a:lnL>
                    <a:lnR>
                      <a:noFill/>
                    </a:lnR>
                    <a:lnT>
                      <a:noFill/>
                    </a:lnT>
                    <a:lnB>
                      <a:noFill/>
                    </a:lnB>
                    <a:noFill/>
                  </a:tcPr>
                </a:tc>
                <a:tc>
                  <a:txBody>
                    <a:bodyPr/>
                    <a:lstStyle/>
                    <a:p>
                      <a:pPr algn="ctr" fontAlgn="ctr">
                        <a:lnSpc>
                          <a:spcPct val="100000"/>
                        </a:lnSpc>
                      </a:pPr>
                      <a:r>
                        <a:rPr lang="en-US" sz="1400" b="0" i="0" u="none" strike="noStrike" dirty="0">
                          <a:solidFill>
                            <a:srgbClr val="FF0000"/>
                          </a:solidFill>
                          <a:effectLst/>
                          <a:latin typeface="Times New Roman" panose="02020603050405020304" pitchFamily="18" charset="0"/>
                          <a:ea typeface="宋体" panose="02010600030101010101" pitchFamily="2" charset="-122"/>
                        </a:rPr>
                        <a:t>2</a:t>
                      </a:r>
                    </a:p>
                  </a:txBody>
                  <a:tcPr marL="9315" marR="9315" marT="9315" marB="0" anchor="ctr">
                    <a:lnL>
                      <a:noFill/>
                    </a:lnL>
                    <a:lnR>
                      <a:noFill/>
                    </a:lnR>
                    <a:lnT>
                      <a:noFill/>
                    </a:lnT>
                    <a:lnB>
                      <a:noFill/>
                    </a:lnB>
                    <a:noFill/>
                  </a:tcPr>
                </a:tc>
                <a:tc>
                  <a:txBody>
                    <a:bodyPr/>
                    <a:lstStyle/>
                    <a:p>
                      <a:pPr algn="ctr" fontAlgn="ctr"/>
                      <a:r>
                        <a:rPr lang="en-US" sz="1400" dirty="0">
                          <a:solidFill>
                            <a:srgbClr val="FF0000"/>
                          </a:solidFill>
                          <a:latin typeface="Times New Roman" panose="02020603050405020304" pitchFamily="18" charset="0"/>
                          <a:cs typeface="Times New Roman" panose="02020603050405020304" pitchFamily="18" charset="0"/>
                        </a:rPr>
                        <a:t>R. B. Firestone et </a:t>
                      </a:r>
                      <a:r>
                        <a:rPr lang="en-US" altLang="zh-CN" sz="1400" dirty="0">
                          <a:solidFill>
                            <a:srgbClr val="FF0000"/>
                          </a:solidFill>
                          <a:latin typeface="Times New Roman" panose="02020603050405020304" pitchFamily="18" charset="0"/>
                          <a:cs typeface="Times New Roman" panose="02020603050405020304" pitchFamily="18" charset="0"/>
                        </a:rPr>
                        <a:t>al., </a:t>
                      </a:r>
                      <a:r>
                        <a:rPr lang="en-US" sz="1400" dirty="0">
                          <a:solidFill>
                            <a:srgbClr val="FF0000"/>
                          </a:solidFill>
                          <a:latin typeface="Times New Roman" panose="02020603050405020304" pitchFamily="18" charset="0"/>
                          <a:cs typeface="Times New Roman" panose="02020603050405020304" pitchFamily="18" charset="0"/>
                        </a:rPr>
                        <a:t>Nucl. Data Sheets 108, 1 (2007). </a:t>
                      </a:r>
                      <a:endParaRPr lang="en-US" sz="14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noFill/>
                  </a:tcPr>
                </a:tc>
                <a:extLst>
                  <a:ext uri="{0D108BD9-81ED-4DB2-BD59-A6C34878D82A}">
                    <a16:rowId xmlns:a16="http://schemas.microsoft.com/office/drawing/2014/main" val="10016"/>
                  </a:ext>
                </a:extLst>
              </a:tr>
              <a:tr h="0">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1599.5</a:t>
                      </a:r>
                    </a:p>
                  </a:txBody>
                  <a:tcPr marL="9315" marR="9315" marT="9315" marB="0" anchor="ctr">
                    <a:lnL>
                      <a:noFill/>
                    </a:lnL>
                    <a:lnR>
                      <a:noFill/>
                    </a:lnR>
                    <a:lnT>
                      <a:noFill/>
                    </a:lnT>
                    <a:lnB>
                      <a:noFill/>
                    </a:lnB>
                    <a:noFill/>
                  </a:tcPr>
                </a:tc>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0.4</a:t>
                      </a:r>
                    </a:p>
                  </a:txBody>
                  <a:tcPr marL="9315" marR="9315" marT="9315" marB="0" anchor="ctr">
                    <a:lnL>
                      <a:noFill/>
                    </a:lnL>
                    <a:lnR>
                      <a:noFill/>
                    </a:lnR>
                    <a:lnT>
                      <a:noFill/>
                    </a:lnT>
                    <a:lnB>
                      <a:noFill/>
                    </a:lnB>
                    <a:noFill/>
                  </a:tcPr>
                </a:tc>
                <a:tc>
                  <a:txBody>
                    <a:bodyPr/>
                    <a:lstStyle/>
                    <a:p>
                      <a:pPr algn="ctr"/>
                      <a:r>
                        <a:rPr lang="en-US" sz="1400" dirty="0">
                          <a:solidFill>
                            <a:srgbClr val="00C400"/>
                          </a:solidFill>
                          <a:latin typeface="Times New Roman" panose="02020603050405020304" pitchFamily="18" charset="0"/>
                          <a:cs typeface="Times New Roman" panose="02020603050405020304" pitchFamily="18" charset="0"/>
                        </a:rPr>
                        <a:t>Y. J. </a:t>
                      </a:r>
                      <a:r>
                        <a:rPr lang="en-US" sz="1400" dirty="0" err="1">
                          <a:solidFill>
                            <a:srgbClr val="00C400"/>
                          </a:solidFill>
                          <a:latin typeface="Times New Roman" panose="02020603050405020304" pitchFamily="18" charset="0"/>
                          <a:cs typeface="Times New Roman" panose="02020603050405020304" pitchFamily="18" charset="0"/>
                        </a:rPr>
                        <a:t>Zhai</a:t>
                      </a:r>
                      <a:r>
                        <a:rPr lang="en-US" sz="1400" dirty="0">
                          <a:solidFill>
                            <a:srgbClr val="00C400"/>
                          </a:solidFill>
                          <a:latin typeface="Times New Roman" panose="02020603050405020304" pitchFamily="18" charset="0"/>
                          <a:cs typeface="Times New Roman" panose="02020603050405020304" pitchFamily="18" charset="0"/>
                        </a:rPr>
                        <a:t>, Ph.D. thesis, Texas A&amp;M University, USA, 2007.</a:t>
                      </a:r>
                    </a:p>
                  </a:txBody>
                  <a:tcPr marL="9525" marR="9525" marT="9525" marB="0" anchor="ctr">
                    <a:lnL>
                      <a:noFill/>
                    </a:lnL>
                    <a:lnR>
                      <a:noFill/>
                    </a:lnR>
                    <a:lnT>
                      <a:noFill/>
                    </a:lnT>
                    <a:lnB>
                      <a:noFill/>
                    </a:lnB>
                    <a:noFill/>
                  </a:tcPr>
                </a:tc>
                <a:extLst>
                  <a:ext uri="{0D108BD9-81ED-4DB2-BD59-A6C34878D82A}">
                    <a16:rowId xmlns:a16="http://schemas.microsoft.com/office/drawing/2014/main" val="10017"/>
                  </a:ext>
                </a:extLst>
              </a:tr>
              <a:tr h="0">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1600</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1</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a:r>
                        <a:rPr lang="fr-FR" sz="1400" dirty="0">
                          <a:solidFill>
                            <a:srgbClr val="00C400"/>
                          </a:solidFill>
                          <a:latin typeface="Times New Roman" panose="02020603050405020304" pitchFamily="18" charset="0"/>
                          <a:cs typeface="Times New Roman" panose="02020603050405020304" pitchFamily="18" charset="0"/>
                        </a:rPr>
                        <a:t>D. G. Jenkins et al., Phys. Rev. C 87, 064301 (2013). </a:t>
                      </a:r>
                      <a:endParaRPr lang="en-US" sz="1400" dirty="0">
                        <a:solidFill>
                          <a:srgbClr val="00C400"/>
                        </a:solidFill>
                        <a:latin typeface="Times New Roman" panose="020206030504050203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8"/>
                  </a:ext>
                </a:extLst>
              </a:tr>
              <a:tr h="0">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2904</a:t>
                      </a: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lnSpc>
                          <a:spcPct val="100000"/>
                        </a:lnSpc>
                      </a:pP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i="0" u="none" strike="noStrike" dirty="0">
                          <a:solidFill>
                            <a:srgbClr val="000000"/>
                          </a:solidFill>
                          <a:effectLst/>
                          <a:latin typeface="Times New Roman" panose="02020603050405020304" pitchFamily="18" charset="0"/>
                          <a:ea typeface="宋体" panose="02010600030101010101" pitchFamily="2" charset="-122"/>
                        </a:rPr>
                        <a:t>J. Dubois et al., Phys. Rev. 160, 925 (1967).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19"/>
                  </a:ext>
                </a:extLst>
              </a:tr>
              <a:tr h="0">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2908</a:t>
                      </a:r>
                    </a:p>
                  </a:txBody>
                  <a:tcPr marL="9315" marR="9315" marT="931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3</a:t>
                      </a:r>
                    </a:p>
                  </a:txBody>
                  <a:tcPr marL="9315" marR="9315" marT="931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FF"/>
                          </a:solidFill>
                          <a:effectLst/>
                          <a:latin typeface="Times New Roman" panose="02020603050405020304" pitchFamily="18" charset="0"/>
                          <a:ea typeface="+mn-ea"/>
                        </a:rPr>
                        <a:t>R. </a:t>
                      </a:r>
                      <a:r>
                        <a:rPr lang="en-US" altLang="zh-CN" sz="1400" b="0" i="0" u="none" strike="noStrike" dirty="0" err="1">
                          <a:solidFill>
                            <a:srgbClr val="0000FF"/>
                          </a:solidFill>
                          <a:effectLst/>
                          <a:latin typeface="Times New Roman" panose="02020603050405020304" pitchFamily="18" charset="0"/>
                          <a:ea typeface="+mn-ea"/>
                        </a:rPr>
                        <a:t>Engmann</a:t>
                      </a:r>
                      <a:r>
                        <a:rPr lang="en-US" altLang="zh-CN" sz="1400" b="0" i="0" u="none" strike="noStrike" dirty="0">
                          <a:solidFill>
                            <a:srgbClr val="0000FF"/>
                          </a:solidFill>
                          <a:effectLst/>
                          <a:latin typeface="Times New Roman" panose="02020603050405020304" pitchFamily="18" charset="0"/>
                          <a:ea typeface="+mn-ea"/>
                        </a:rPr>
                        <a:t> et al., Nucl. Phys. A 171, 418 (1971).</a:t>
                      </a:r>
                      <a:endParaRPr lang="en-US" sz="1400" b="0" i="0"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20"/>
                  </a:ext>
                </a:extLst>
              </a:tr>
              <a:tr h="0">
                <a:tc>
                  <a:txBody>
                    <a:bodyPr/>
                    <a:lstStyle/>
                    <a:p>
                      <a:pPr algn="ctr" fontAlgn="ctr">
                        <a:lnSpc>
                          <a:spcPct val="100000"/>
                        </a:lnSpc>
                      </a:pPr>
                      <a:r>
                        <a:rPr lang="en-US" sz="1400" b="0" i="0" u="none" strike="noStrike" dirty="0">
                          <a:solidFill>
                            <a:srgbClr val="FF0000"/>
                          </a:solidFill>
                          <a:effectLst/>
                          <a:latin typeface="Times New Roman" panose="02020603050405020304" pitchFamily="18" charset="0"/>
                          <a:ea typeface="宋体" panose="02010600030101010101" pitchFamily="2" charset="-122"/>
                        </a:rPr>
                        <a:t>2908</a:t>
                      </a:r>
                    </a:p>
                  </a:txBody>
                  <a:tcPr marL="9315" marR="9315" marT="9315" marB="0" anchor="ctr">
                    <a:lnL>
                      <a:noFill/>
                    </a:lnL>
                    <a:lnR>
                      <a:noFill/>
                    </a:lnR>
                    <a:lnT>
                      <a:noFill/>
                    </a:lnT>
                    <a:lnB>
                      <a:noFill/>
                    </a:lnB>
                    <a:noFill/>
                  </a:tcPr>
                </a:tc>
                <a:tc>
                  <a:txBody>
                    <a:bodyPr/>
                    <a:lstStyle/>
                    <a:p>
                      <a:pPr algn="ctr" fontAlgn="ctr">
                        <a:lnSpc>
                          <a:spcPct val="100000"/>
                        </a:lnSpc>
                      </a:pPr>
                      <a:r>
                        <a:rPr lang="en-US" sz="1400" b="0" i="0" u="none" strike="noStrike" dirty="0">
                          <a:solidFill>
                            <a:srgbClr val="FF0000"/>
                          </a:solidFill>
                          <a:effectLst/>
                          <a:latin typeface="Times New Roman" panose="02020603050405020304" pitchFamily="18" charset="0"/>
                          <a:ea typeface="宋体" panose="02010600030101010101" pitchFamily="2" charset="-122"/>
                        </a:rPr>
                        <a:t>3</a:t>
                      </a:r>
                    </a:p>
                  </a:txBody>
                  <a:tcPr marL="9315" marR="9315" marT="9315" marB="0" anchor="ctr">
                    <a:lnL>
                      <a:noFill/>
                    </a:lnL>
                    <a:lnR>
                      <a:noFill/>
                    </a:lnR>
                    <a:lnT>
                      <a:noFill/>
                    </a:lnT>
                    <a:lnB>
                      <a:noFill/>
                    </a:lnB>
                    <a:noFill/>
                  </a:tcPr>
                </a:tc>
                <a:tc>
                  <a:txBody>
                    <a:bodyPr/>
                    <a:lstStyle/>
                    <a:p>
                      <a:pPr algn="ctr" fontAlgn="ctr"/>
                      <a:r>
                        <a:rPr lang="en-US" sz="1400" dirty="0">
                          <a:solidFill>
                            <a:srgbClr val="FF0000"/>
                          </a:solidFill>
                          <a:latin typeface="Times New Roman" panose="02020603050405020304" pitchFamily="18" charset="0"/>
                          <a:cs typeface="Times New Roman" panose="02020603050405020304" pitchFamily="18" charset="0"/>
                        </a:rPr>
                        <a:t>R. B. Firestone et </a:t>
                      </a:r>
                      <a:r>
                        <a:rPr lang="en-US" altLang="zh-CN" sz="1400" dirty="0">
                          <a:solidFill>
                            <a:srgbClr val="FF0000"/>
                          </a:solidFill>
                          <a:latin typeface="Times New Roman" panose="02020603050405020304" pitchFamily="18" charset="0"/>
                          <a:cs typeface="Times New Roman" panose="02020603050405020304" pitchFamily="18" charset="0"/>
                        </a:rPr>
                        <a:t>al., </a:t>
                      </a:r>
                      <a:r>
                        <a:rPr lang="en-US" sz="1400" dirty="0">
                          <a:solidFill>
                            <a:srgbClr val="FF0000"/>
                          </a:solidFill>
                          <a:latin typeface="Times New Roman" panose="02020603050405020304" pitchFamily="18" charset="0"/>
                          <a:cs typeface="Times New Roman" panose="02020603050405020304" pitchFamily="18" charset="0"/>
                        </a:rPr>
                        <a:t>Nucl. Data Sheets 108, 1 (2007). </a:t>
                      </a:r>
                      <a:endParaRPr lang="en-US" sz="14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noFill/>
                  </a:tcPr>
                </a:tc>
                <a:extLst>
                  <a:ext uri="{0D108BD9-81ED-4DB2-BD59-A6C34878D82A}">
                    <a16:rowId xmlns:a16="http://schemas.microsoft.com/office/drawing/2014/main" val="10021"/>
                  </a:ext>
                </a:extLst>
              </a:tr>
              <a:tr h="0">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2905</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lnSpc>
                          <a:spcPct val="100000"/>
                        </a:lnSpc>
                      </a:pP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a:r>
                        <a:rPr lang="da-DK" sz="1400" dirty="0">
                          <a:latin typeface="Times New Roman" panose="02020603050405020304" pitchFamily="18" charset="0"/>
                          <a:cs typeface="Times New Roman" panose="02020603050405020304" pitchFamily="18" charset="0"/>
                        </a:rPr>
                        <a:t>V. E. Iacob et al., Phys. Rev. C 74, 045810 (2006).</a:t>
                      </a:r>
                      <a:endParaRPr lang="en-US" sz="1400" dirty="0">
                        <a:latin typeface="Times New Roman" panose="020206030504050203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08"/>
                  </a:ext>
                </a:extLst>
              </a:tr>
              <a:tr h="0">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2904.8</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a:r>
                        <a:rPr lang="en-US" sz="1400" dirty="0">
                          <a:solidFill>
                            <a:srgbClr val="00C400"/>
                          </a:solidFill>
                          <a:latin typeface="Times New Roman" panose="02020603050405020304" pitchFamily="18" charset="0"/>
                          <a:cs typeface="Times New Roman" panose="02020603050405020304" pitchFamily="18" charset="0"/>
                        </a:rPr>
                        <a:t>Y. J. </a:t>
                      </a:r>
                      <a:r>
                        <a:rPr lang="en-US" sz="1400" dirty="0" err="1">
                          <a:solidFill>
                            <a:srgbClr val="00C400"/>
                          </a:solidFill>
                          <a:latin typeface="Times New Roman" panose="02020603050405020304" pitchFamily="18" charset="0"/>
                          <a:cs typeface="Times New Roman" panose="02020603050405020304" pitchFamily="18" charset="0"/>
                        </a:rPr>
                        <a:t>Zhai</a:t>
                      </a:r>
                      <a:r>
                        <a:rPr lang="en-US" sz="1400" dirty="0">
                          <a:solidFill>
                            <a:srgbClr val="00C400"/>
                          </a:solidFill>
                          <a:latin typeface="Times New Roman" panose="02020603050405020304" pitchFamily="18" charset="0"/>
                          <a:cs typeface="Times New Roman" panose="02020603050405020304" pitchFamily="18" charset="0"/>
                        </a:rPr>
                        <a:t>, Ph.D. thesis, Texas A&amp;M University, USA, 2007.</a:t>
                      </a: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22"/>
                  </a:ext>
                </a:extLst>
              </a:tr>
              <a:tr h="0">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2900</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lnSpc>
                          <a:spcPct val="100000"/>
                        </a:lnSpc>
                      </a:pP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dirty="0">
                          <a:solidFill>
                            <a:srgbClr val="000000"/>
                          </a:solidFill>
                          <a:latin typeface="Times New Roman" panose="02020603050405020304" pitchFamily="18" charset="0"/>
                          <a:cs typeface="Times New Roman" panose="02020603050405020304" pitchFamily="18" charset="0"/>
                        </a:rPr>
                        <a:t>A. </a:t>
                      </a:r>
                      <a:r>
                        <a:rPr lang="en-US" altLang="zh-CN" sz="1400" dirty="0" err="1">
                          <a:solidFill>
                            <a:srgbClr val="000000"/>
                          </a:solidFill>
                          <a:latin typeface="Times New Roman" panose="02020603050405020304" pitchFamily="18" charset="0"/>
                          <a:cs typeface="Times New Roman" panose="02020603050405020304" pitchFamily="18" charset="0"/>
                        </a:rPr>
                        <a:t>Gade</a:t>
                      </a:r>
                      <a:r>
                        <a:rPr lang="en-US" altLang="zh-CN" sz="1400" dirty="0">
                          <a:solidFill>
                            <a:srgbClr val="000000"/>
                          </a:solidFill>
                          <a:latin typeface="Times New Roman" panose="02020603050405020304" pitchFamily="18" charset="0"/>
                          <a:cs typeface="Times New Roman" panose="02020603050405020304" pitchFamily="18" charset="0"/>
                        </a:rPr>
                        <a:t> et al., </a:t>
                      </a:r>
                      <a:r>
                        <a:rPr lang="en-US" sz="1400" dirty="0">
                          <a:solidFill>
                            <a:srgbClr val="000000"/>
                          </a:solidFill>
                          <a:latin typeface="Times New Roman" panose="02020603050405020304" pitchFamily="18" charset="0"/>
                          <a:cs typeface="Times New Roman" panose="02020603050405020304" pitchFamily="18" charset="0"/>
                        </a:rPr>
                        <a:t>Phys. Rev. C 83, 054324 (2011).</a:t>
                      </a: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23"/>
                  </a:ext>
                </a:extLst>
              </a:tr>
              <a:tr h="0">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2903</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1</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a:r>
                        <a:rPr lang="fr-FR" sz="1400" dirty="0">
                          <a:solidFill>
                            <a:srgbClr val="00C400"/>
                          </a:solidFill>
                          <a:latin typeface="Times New Roman" panose="02020603050405020304" pitchFamily="18" charset="0"/>
                          <a:cs typeface="Times New Roman" panose="02020603050405020304" pitchFamily="18" charset="0"/>
                        </a:rPr>
                        <a:t>D. G. Jenkins et al., Phys. Rev. C 87, 064301 (2013).</a:t>
                      </a:r>
                      <a:endParaRPr lang="en-US" sz="1400" dirty="0">
                        <a:solidFill>
                          <a:srgbClr val="00C400"/>
                        </a:solidFill>
                        <a:latin typeface="Times New Roman" panose="020206030504050203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24"/>
                  </a:ext>
                </a:extLst>
              </a:tr>
              <a:tr h="0">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2906.4</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1.1</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a:r>
                        <a:rPr lang="da-DK" sz="1400" dirty="0">
                          <a:solidFill>
                            <a:srgbClr val="00C400"/>
                          </a:solidFill>
                          <a:latin typeface="Times New Roman" panose="02020603050405020304" pitchFamily="18" charset="0"/>
                          <a:cs typeface="Times New Roman" panose="02020603050405020304" pitchFamily="18" charset="0"/>
                        </a:rPr>
                        <a:t>O. S. Kirsebom et al., Phys. Rev. C 93, 025802 (2016).</a:t>
                      </a:r>
                      <a:endParaRPr lang="en-US" sz="1400" dirty="0">
                        <a:solidFill>
                          <a:srgbClr val="00C400"/>
                        </a:solidFill>
                        <a:latin typeface="Times New Roman" panose="02020603050405020304" pitchFamily="18" charset="0"/>
                        <a:cs typeface="Times New Roman" panose="02020603050405020304" pitchFamily="18"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5"/>
                  </a:ext>
                </a:extLst>
              </a:tr>
              <a:tr h="0">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7801</a:t>
                      </a: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lnSpc>
                          <a:spcPct val="100000"/>
                        </a:lnSpc>
                      </a:pPr>
                      <a:r>
                        <a:rPr lang="en-US" sz="1400" b="0" i="0" u="none" strike="noStrike" dirty="0">
                          <a:solidFill>
                            <a:srgbClr val="0000FF"/>
                          </a:solidFill>
                          <a:effectLst/>
                          <a:latin typeface="Times New Roman" panose="02020603050405020304" pitchFamily="18" charset="0"/>
                          <a:ea typeface="宋体" panose="02010600030101010101" pitchFamily="2" charset="-122"/>
                        </a:rPr>
                        <a:t>2</a:t>
                      </a: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r>
                        <a:rPr lang="nb-NO" sz="1400" b="0" i="0" u="none" strike="noStrike" dirty="0">
                          <a:solidFill>
                            <a:srgbClr val="0000FF"/>
                          </a:solidFill>
                          <a:effectLst/>
                          <a:latin typeface="Times New Roman" panose="02020603050405020304" pitchFamily="18" charset="0"/>
                          <a:ea typeface="宋体" panose="02010600030101010101" pitchFamily="2" charset="-122"/>
                        </a:rPr>
                        <a:t>K. Peräjävi et al., Phys. Lett. B 492, 1 (2000).</a:t>
                      </a:r>
                      <a:endParaRPr lang="en-US" sz="1400" b="0" i="0" u="none" strike="noStrike" dirty="0">
                        <a:solidFill>
                          <a:srgbClr val="0000FF"/>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26"/>
                  </a:ext>
                </a:extLst>
              </a:tr>
              <a:tr h="0">
                <a:tc>
                  <a:txBody>
                    <a:bodyPr/>
                    <a:lstStyle/>
                    <a:p>
                      <a:pPr algn="ctr" fontAlgn="ctr">
                        <a:lnSpc>
                          <a:spcPct val="100000"/>
                        </a:lnSpc>
                      </a:pPr>
                      <a:r>
                        <a:rPr lang="en-US" sz="1400" b="0" i="0" u="none" strike="noStrike" dirty="0">
                          <a:solidFill>
                            <a:srgbClr val="FF0000"/>
                          </a:solidFill>
                          <a:effectLst/>
                          <a:latin typeface="Times New Roman" panose="02020603050405020304" pitchFamily="18" charset="0"/>
                          <a:ea typeface="宋体" panose="02010600030101010101" pitchFamily="2" charset="-122"/>
                        </a:rPr>
                        <a:t>7801</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lnSpc>
                          <a:spcPct val="100000"/>
                        </a:lnSpc>
                      </a:pPr>
                      <a:r>
                        <a:rPr lang="en-US" sz="1400" b="0" i="0" u="none" strike="noStrike" dirty="0">
                          <a:solidFill>
                            <a:srgbClr val="FF0000"/>
                          </a:solidFill>
                          <a:effectLst/>
                          <a:latin typeface="Times New Roman" panose="02020603050405020304" pitchFamily="18" charset="0"/>
                          <a:ea typeface="宋体" panose="02010600030101010101" pitchFamily="2" charset="-122"/>
                        </a:rPr>
                        <a:t>2</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r>
                        <a:rPr lang="en-US" sz="1400" dirty="0">
                          <a:solidFill>
                            <a:srgbClr val="FF0000"/>
                          </a:solidFill>
                          <a:latin typeface="Times New Roman" panose="02020603050405020304" pitchFamily="18" charset="0"/>
                          <a:cs typeface="Times New Roman" panose="02020603050405020304" pitchFamily="18" charset="0"/>
                        </a:rPr>
                        <a:t>R. B. Firestone et </a:t>
                      </a:r>
                      <a:r>
                        <a:rPr lang="en-US" altLang="zh-CN" sz="1400" dirty="0">
                          <a:solidFill>
                            <a:srgbClr val="FF0000"/>
                          </a:solidFill>
                          <a:latin typeface="Times New Roman" panose="02020603050405020304" pitchFamily="18" charset="0"/>
                          <a:cs typeface="Times New Roman" panose="02020603050405020304" pitchFamily="18" charset="0"/>
                        </a:rPr>
                        <a:t>al., </a:t>
                      </a:r>
                      <a:r>
                        <a:rPr lang="en-US" sz="1400" dirty="0">
                          <a:solidFill>
                            <a:srgbClr val="FF0000"/>
                          </a:solidFill>
                          <a:latin typeface="Times New Roman" panose="02020603050405020304" pitchFamily="18" charset="0"/>
                          <a:cs typeface="Times New Roman" panose="02020603050405020304" pitchFamily="18" charset="0"/>
                        </a:rPr>
                        <a:t>Nucl. Data Sheets 108, 1 (2007).</a:t>
                      </a:r>
                      <a:endParaRPr lang="en-US" sz="1400" b="0" i="0" u="none" strike="noStrike" dirty="0">
                        <a:solidFill>
                          <a:srgbClr val="FF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27"/>
                  </a:ext>
                </a:extLst>
              </a:tr>
              <a:tr h="0">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7801.3</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lnSpc>
                          <a:spcPct val="100000"/>
                        </a:lnSpc>
                      </a:pP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a:r>
                        <a:rPr lang="da-DK" sz="1400" dirty="0">
                          <a:latin typeface="Times New Roman" panose="02020603050405020304" pitchFamily="18" charset="0"/>
                          <a:cs typeface="Times New Roman" panose="02020603050405020304" pitchFamily="18" charset="0"/>
                        </a:rPr>
                        <a:t>V. E. Iacob et al., Phys. Rev. C 74, 045810 (2006).</a:t>
                      </a:r>
                      <a:endParaRPr lang="en-US" sz="1400" dirty="0">
                        <a:latin typeface="Times New Roman" panose="02020603050405020304" pitchFamily="18" charset="0"/>
                        <a:cs typeface="Times New Roman" panose="02020603050405020304" pitchFamily="18" charset="0"/>
                      </a:endParaRP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28"/>
                  </a:ext>
                </a:extLst>
              </a:tr>
              <a:tr h="0">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7801.5</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lnSpc>
                          <a:spcPct val="100000"/>
                        </a:lnSpc>
                      </a:pPr>
                      <a:r>
                        <a:rPr lang="en-US" sz="1400" b="0" i="0" u="none" strike="noStrike" dirty="0">
                          <a:solidFill>
                            <a:srgbClr val="00C4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a:r>
                        <a:rPr lang="en-US" sz="1400" dirty="0">
                          <a:solidFill>
                            <a:srgbClr val="00C400"/>
                          </a:solidFill>
                          <a:latin typeface="Times New Roman" panose="02020603050405020304" pitchFamily="18" charset="0"/>
                          <a:cs typeface="Times New Roman" panose="02020603050405020304" pitchFamily="18" charset="0"/>
                        </a:rPr>
                        <a:t>Y. J. </a:t>
                      </a:r>
                      <a:r>
                        <a:rPr lang="en-US" sz="1400" dirty="0" err="1">
                          <a:solidFill>
                            <a:srgbClr val="00C400"/>
                          </a:solidFill>
                          <a:latin typeface="Times New Roman" panose="02020603050405020304" pitchFamily="18" charset="0"/>
                          <a:cs typeface="Times New Roman" panose="02020603050405020304" pitchFamily="18" charset="0"/>
                        </a:rPr>
                        <a:t>Zhai</a:t>
                      </a:r>
                      <a:r>
                        <a:rPr lang="en-US" sz="1400" dirty="0">
                          <a:solidFill>
                            <a:srgbClr val="00C400"/>
                          </a:solidFill>
                          <a:latin typeface="Times New Roman" panose="02020603050405020304" pitchFamily="18" charset="0"/>
                          <a:cs typeface="Times New Roman" panose="02020603050405020304" pitchFamily="18" charset="0"/>
                        </a:rPr>
                        <a:t>, Ph.D. thesis, Texas A&amp;M University, USA, 2007.</a:t>
                      </a: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10"/>
                  </a:ext>
                </a:extLst>
              </a:tr>
              <a:tr h="0">
                <a:tc>
                  <a:txBody>
                    <a:bodyPr/>
                    <a:lstStyle/>
                    <a:p>
                      <a:pPr algn="ctr" fontAlgn="ctr">
                        <a:lnSpc>
                          <a:spcPct val="100000"/>
                        </a:lnSpc>
                      </a:pPr>
                      <a:r>
                        <a:rPr lang="en-US" sz="1400" b="0" i="0" u="none" strike="noStrike" dirty="0">
                          <a:solidFill>
                            <a:srgbClr val="000000"/>
                          </a:solidFill>
                          <a:effectLst/>
                          <a:latin typeface="Times New Roman" panose="02020603050405020304" pitchFamily="18" charset="0"/>
                          <a:ea typeface="宋体" panose="02010600030101010101" pitchFamily="2" charset="-122"/>
                        </a:rPr>
                        <a:t>7801.3</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ctr">
                        <a:lnSpc>
                          <a:spcPct val="100000"/>
                        </a:lnSpc>
                      </a:pP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ctr"/>
                      <a:r>
                        <a:rPr lang="fi-FI" sz="1400" dirty="0">
                          <a:solidFill>
                            <a:srgbClr val="000000"/>
                          </a:solidFill>
                          <a:latin typeface="Times New Roman" panose="02020603050405020304" pitchFamily="18" charset="0"/>
                          <a:cs typeface="Times New Roman" panose="02020603050405020304" pitchFamily="18" charset="0"/>
                        </a:rPr>
                        <a:t>A. Saastamoinen et al., Phys. Rev. C 83, 045808 (2011).</a:t>
                      </a: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9"/>
                  </a:ext>
                </a:extLst>
              </a:tr>
            </a:tbl>
          </a:graphicData>
        </a:graphic>
      </p:graphicFrame>
      <p:sp>
        <p:nvSpPr>
          <p:cNvPr id="5" name="矩形 4"/>
          <p:cNvSpPr/>
          <p:nvPr/>
        </p:nvSpPr>
        <p:spPr>
          <a:xfrm>
            <a:off x="6743856" y="416667"/>
            <a:ext cx="2400144" cy="584775"/>
          </a:xfrm>
          <a:prstGeom prst="rect">
            <a:avLst/>
          </a:prstGeom>
        </p:spPr>
        <p:txBody>
          <a:bodyPr wrap="none">
            <a:spAutoFit/>
          </a:bodyPr>
          <a:lstStyle/>
          <a:p>
            <a:r>
              <a:rPr lang="en-US" sz="1600" dirty="0">
                <a:solidFill>
                  <a:srgbClr val="FF0000"/>
                </a:solidFill>
              </a:rPr>
              <a:t>NDS Literature Cutoff Date</a:t>
            </a:r>
          </a:p>
          <a:p>
            <a:r>
              <a:rPr lang="en-US" sz="1600" dirty="0">
                <a:solidFill>
                  <a:srgbClr val="FF0000"/>
                </a:solidFill>
              </a:rPr>
              <a:t>Feb. 1, 2006.</a:t>
            </a:r>
          </a:p>
        </p:txBody>
      </p:sp>
      <p:sp>
        <p:nvSpPr>
          <p:cNvPr id="6" name="文本框 5"/>
          <p:cNvSpPr txBox="1"/>
          <p:nvPr/>
        </p:nvSpPr>
        <p:spPr>
          <a:xfrm>
            <a:off x="7338634" y="1165365"/>
            <a:ext cx="1596912" cy="400110"/>
          </a:xfrm>
          <a:prstGeom prst="rect">
            <a:avLst/>
          </a:prstGeom>
          <a:noFill/>
        </p:spPr>
        <p:txBody>
          <a:bodyPr wrap="none" rtlCol="0">
            <a:spAutoFit/>
          </a:bodyPr>
          <a:lstStyle/>
          <a:p>
            <a:pPr algn="just"/>
            <a:r>
              <a:rPr lang="en-US" sz="2000" b="1" dirty="0">
                <a:latin typeface="Times New Roman" panose="02020603050405020304" pitchFamily="18" charset="0"/>
                <a:cs typeface="Times New Roman" panose="02020603050405020304" pitchFamily="18" charset="0"/>
              </a:rPr>
              <a:t>450.69</a:t>
            </a:r>
            <a:r>
              <a:rPr lang="en-US" altLang="zh-CN" sz="2000" b="1" dirty="0">
                <a:latin typeface="Times New Roman" panose="02020603050405020304" pitchFamily="18" charset="0"/>
                <a:cs typeface="Times New Roman" panose="02020603050405020304" pitchFamily="18" charset="0"/>
              </a:rPr>
              <a:t>±0.14</a:t>
            </a:r>
            <a:endParaRPr lang="en-US" sz="2000" b="1"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7210394" y="3194230"/>
            <a:ext cx="1725152" cy="400110"/>
          </a:xfrm>
          <a:prstGeom prst="rect">
            <a:avLst/>
          </a:prstGeom>
          <a:noFill/>
        </p:spPr>
        <p:txBody>
          <a:bodyPr wrap="none" rtlCol="0">
            <a:spAutoFit/>
          </a:bodyPr>
          <a:lstStyle/>
          <a:p>
            <a:pPr algn="just"/>
            <a:r>
              <a:rPr lang="en-US" sz="2000" b="1" dirty="0">
                <a:latin typeface="Times New Roman" panose="02020603050405020304" pitchFamily="18" charset="0"/>
                <a:cs typeface="Times New Roman" panose="02020603050405020304" pitchFamily="18" charset="0"/>
              </a:rPr>
              <a:t>1599.55</a:t>
            </a:r>
            <a:r>
              <a:rPr lang="en-US" altLang="zh-CN" sz="2000" b="1" dirty="0">
                <a:latin typeface="Times New Roman" panose="02020603050405020304" pitchFamily="18" charset="0"/>
                <a:cs typeface="Times New Roman" panose="02020603050405020304" pitchFamily="18" charset="0"/>
              </a:rPr>
              <a:t>±0.37</a:t>
            </a:r>
            <a:endParaRPr lang="en-US" sz="2000" b="1"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7210394" y="4296520"/>
            <a:ext cx="1725152" cy="400110"/>
          </a:xfrm>
          <a:prstGeom prst="rect">
            <a:avLst/>
          </a:prstGeom>
          <a:noFill/>
        </p:spPr>
        <p:txBody>
          <a:bodyPr wrap="none" rtlCol="0">
            <a:spAutoFit/>
          </a:bodyPr>
          <a:lstStyle/>
          <a:p>
            <a:pPr algn="just"/>
            <a:r>
              <a:rPr lang="en-US" sz="2000" b="1" strike="sngStrike" dirty="0">
                <a:latin typeface="Times New Roman" panose="02020603050405020304" pitchFamily="18" charset="0"/>
                <a:cs typeface="Times New Roman" panose="02020603050405020304" pitchFamily="18" charset="0"/>
              </a:rPr>
              <a:t>2904.78</a:t>
            </a:r>
            <a:r>
              <a:rPr lang="en-US" altLang="zh-CN" sz="2000" b="1" strike="sngStrike" dirty="0">
                <a:latin typeface="Times New Roman" panose="02020603050405020304" pitchFamily="18" charset="0"/>
                <a:cs typeface="Times New Roman" panose="02020603050405020304" pitchFamily="18" charset="0"/>
              </a:rPr>
              <a:t>±0.41</a:t>
            </a:r>
            <a:endParaRPr lang="en-US" sz="2000" b="1" strike="sngStrike"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7210394" y="5849748"/>
            <a:ext cx="1725152" cy="400110"/>
          </a:xfrm>
          <a:prstGeom prst="rect">
            <a:avLst/>
          </a:prstGeom>
          <a:noFill/>
        </p:spPr>
        <p:txBody>
          <a:bodyPr wrap="none" rtlCol="0">
            <a:spAutoFit/>
          </a:bodyPr>
          <a:lstStyle/>
          <a:p>
            <a:pPr algn="just"/>
            <a:r>
              <a:rPr lang="en-US" sz="2000" b="1" dirty="0">
                <a:latin typeface="Times New Roman" panose="02020603050405020304" pitchFamily="18" charset="0"/>
                <a:cs typeface="Times New Roman" panose="02020603050405020304" pitchFamily="18" charset="0"/>
              </a:rPr>
              <a:t>7801.47</a:t>
            </a:r>
            <a:r>
              <a:rPr lang="en-US" altLang="zh-CN" sz="2000" b="1" dirty="0">
                <a:latin typeface="Times New Roman" panose="02020603050405020304" pitchFamily="18" charset="0"/>
                <a:cs typeface="Times New Roman" panose="02020603050405020304" pitchFamily="18" charset="0"/>
              </a:rPr>
              <a:t>±0.49</a:t>
            </a:r>
            <a:endParaRPr lang="en-US" sz="2000" b="1" dirty="0">
              <a:latin typeface="Times New Roman" panose="02020603050405020304" pitchFamily="18" charset="0"/>
              <a:cs typeface="Times New Roman" panose="02020603050405020304" pitchFamily="18" charset="0"/>
            </a:endParaRPr>
          </a:p>
        </p:txBody>
      </p:sp>
      <p:sp>
        <p:nvSpPr>
          <p:cNvPr id="10" name="文本框 9"/>
          <p:cNvSpPr txBox="1"/>
          <p:nvPr/>
        </p:nvSpPr>
        <p:spPr>
          <a:xfrm>
            <a:off x="7210394" y="4696630"/>
            <a:ext cx="1725152" cy="400110"/>
          </a:xfrm>
          <a:prstGeom prst="rect">
            <a:avLst/>
          </a:prstGeom>
          <a:noFill/>
        </p:spPr>
        <p:txBody>
          <a:bodyPr wrap="none" rtlCol="0">
            <a:spAutoFit/>
          </a:bodyPr>
          <a:lstStyle/>
          <a:p>
            <a:pPr algn="just"/>
            <a:r>
              <a:rPr lang="en-US" sz="2000" b="1" dirty="0">
                <a:latin typeface="Times New Roman" panose="02020603050405020304" pitchFamily="18" charset="0"/>
                <a:cs typeface="Times New Roman" panose="02020603050405020304" pitchFamily="18" charset="0"/>
              </a:rPr>
              <a:t>2904.78</a:t>
            </a:r>
            <a:r>
              <a:rPr lang="en-US" altLang="zh-CN" sz="2000" b="1" dirty="0">
                <a:latin typeface="Times New Roman" panose="02020603050405020304" pitchFamily="18" charset="0"/>
                <a:cs typeface="Times New Roman" panose="02020603050405020304" pitchFamily="18" charset="0"/>
              </a:rPr>
              <a:t>±0.60</a:t>
            </a: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724259"/>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3"/>
            <a:ext cx="3348000" cy="2512863"/>
          </a:xfrm>
          <a:prstGeom prst="rect">
            <a:avLst/>
          </a:prstGeom>
        </p:spPr>
      </p:pic>
      <p:pic>
        <p:nvPicPr>
          <p:cNvPr id="3" name="图片 2"/>
          <p:cNvPicPr>
            <a:picLocks noChangeAspect="1"/>
          </p:cNvPicPr>
          <p:nvPr/>
        </p:nvPicPr>
        <p:blipFill>
          <a:blip r:embed="rId4"/>
          <a:stretch>
            <a:fillRect/>
          </a:stretch>
        </p:blipFill>
        <p:spPr>
          <a:xfrm>
            <a:off x="3039370" y="-3"/>
            <a:ext cx="3348000" cy="2512869"/>
          </a:xfrm>
          <a:prstGeom prst="rect">
            <a:avLst/>
          </a:prstGeom>
        </p:spPr>
      </p:pic>
      <p:pic>
        <p:nvPicPr>
          <p:cNvPr id="4" name="图片 3"/>
          <p:cNvPicPr>
            <a:picLocks noChangeAspect="1"/>
          </p:cNvPicPr>
          <p:nvPr/>
        </p:nvPicPr>
        <p:blipFill>
          <a:blip r:embed="rId5"/>
          <a:stretch>
            <a:fillRect/>
          </a:stretch>
        </p:blipFill>
        <p:spPr>
          <a:xfrm>
            <a:off x="0" y="2512866"/>
            <a:ext cx="3348000" cy="2512865"/>
          </a:xfrm>
          <a:prstGeom prst="rect">
            <a:avLst/>
          </a:prstGeom>
        </p:spPr>
      </p:pic>
      <p:pic>
        <p:nvPicPr>
          <p:cNvPr id="5" name="图片 4"/>
          <p:cNvPicPr>
            <a:picLocks noChangeAspect="1"/>
          </p:cNvPicPr>
          <p:nvPr/>
        </p:nvPicPr>
        <p:blipFill rotWithShape="1">
          <a:blip r:embed="rId6"/>
          <a:srcRect r="8696"/>
          <a:stretch/>
        </p:blipFill>
        <p:spPr>
          <a:xfrm>
            <a:off x="6070351" y="1"/>
            <a:ext cx="3056871" cy="2512865"/>
          </a:xfrm>
          <a:prstGeom prst="rect">
            <a:avLst/>
          </a:prstGeom>
        </p:spPr>
      </p:pic>
      <p:graphicFrame>
        <p:nvGraphicFramePr>
          <p:cNvPr id="8" name="对象 7"/>
          <p:cNvGraphicFramePr>
            <a:graphicFrameLocks noChangeAspect="1"/>
          </p:cNvGraphicFramePr>
          <p:nvPr/>
        </p:nvGraphicFramePr>
        <p:xfrm>
          <a:off x="4713370" y="2743620"/>
          <a:ext cx="4276725" cy="1476375"/>
        </p:xfrm>
        <a:graphic>
          <a:graphicData uri="http://schemas.openxmlformats.org/presentationml/2006/ole">
            <mc:AlternateContent xmlns:mc="http://schemas.openxmlformats.org/markup-compatibility/2006">
              <mc:Choice xmlns:v="urn:schemas-microsoft-com:vml" Requires="v">
                <p:oleObj spid="_x0000_s1058" name="工作表" r:id="rId7" imgW="4276670" imgH="1476244" progId="Excel.Sheet.12">
                  <p:embed/>
                </p:oleObj>
              </mc:Choice>
              <mc:Fallback>
                <p:oleObj name="工作表" r:id="rId7" imgW="4276670" imgH="1476244" progId="Excel.Sheet.12">
                  <p:embed/>
                  <p:pic>
                    <p:nvPicPr>
                      <p:cNvPr id="0" name=""/>
                      <p:cNvPicPr/>
                      <p:nvPr/>
                    </p:nvPicPr>
                    <p:blipFill>
                      <a:blip r:embed="rId8"/>
                      <a:stretch>
                        <a:fillRect/>
                      </a:stretch>
                    </p:blipFill>
                    <p:spPr>
                      <a:xfrm>
                        <a:off x="4713370" y="2743620"/>
                        <a:ext cx="4276725" cy="1476375"/>
                      </a:xfrm>
                      <a:prstGeom prst="rect">
                        <a:avLst/>
                      </a:prstGeom>
                    </p:spPr>
                  </p:pic>
                </p:oleObj>
              </mc:Fallback>
            </mc:AlternateContent>
          </a:graphicData>
        </a:graphic>
      </p:graphicFrame>
      <p:graphicFrame>
        <p:nvGraphicFramePr>
          <p:cNvPr id="10" name="对象 9"/>
          <p:cNvGraphicFramePr>
            <a:graphicFrameLocks noChangeAspect="1"/>
          </p:cNvGraphicFramePr>
          <p:nvPr/>
        </p:nvGraphicFramePr>
        <p:xfrm>
          <a:off x="65868" y="5316567"/>
          <a:ext cx="4276725" cy="1476375"/>
        </p:xfrm>
        <a:graphic>
          <a:graphicData uri="http://schemas.openxmlformats.org/presentationml/2006/ole">
            <mc:AlternateContent xmlns:mc="http://schemas.openxmlformats.org/markup-compatibility/2006">
              <mc:Choice xmlns:v="urn:schemas-microsoft-com:vml" Requires="v">
                <p:oleObj spid="_x0000_s1059" name="工作表" r:id="rId9" imgW="4276670" imgH="1476244" progId="Excel.Sheet.12">
                  <p:embed/>
                </p:oleObj>
              </mc:Choice>
              <mc:Fallback>
                <p:oleObj name="工作表" r:id="rId9" imgW="4276670" imgH="1476244" progId="Excel.Sheet.12">
                  <p:embed/>
                  <p:pic>
                    <p:nvPicPr>
                      <p:cNvPr id="0" name=""/>
                      <p:cNvPicPr/>
                      <p:nvPr/>
                    </p:nvPicPr>
                    <p:blipFill>
                      <a:blip r:embed="rId10"/>
                      <a:stretch>
                        <a:fillRect/>
                      </a:stretch>
                    </p:blipFill>
                    <p:spPr>
                      <a:xfrm>
                        <a:off x="65868" y="5316567"/>
                        <a:ext cx="4276725" cy="1476375"/>
                      </a:xfrm>
                      <a:prstGeom prst="rect">
                        <a:avLst/>
                      </a:prstGeom>
                    </p:spPr>
                  </p:pic>
                </p:oleObj>
              </mc:Fallback>
            </mc:AlternateContent>
          </a:graphicData>
        </a:graphic>
      </p:graphicFrame>
      <p:graphicFrame>
        <p:nvGraphicFramePr>
          <p:cNvPr id="12" name="对象 11"/>
          <p:cNvGraphicFramePr>
            <a:graphicFrameLocks noChangeAspect="1"/>
          </p:cNvGraphicFramePr>
          <p:nvPr/>
        </p:nvGraphicFramePr>
        <p:xfrm>
          <a:off x="4713370" y="4370040"/>
          <a:ext cx="4276725" cy="1266825"/>
        </p:xfrm>
        <a:graphic>
          <a:graphicData uri="http://schemas.openxmlformats.org/presentationml/2006/ole">
            <mc:AlternateContent xmlns:mc="http://schemas.openxmlformats.org/markup-compatibility/2006">
              <mc:Choice xmlns:v="urn:schemas-microsoft-com:vml" Requires="v">
                <p:oleObj spid="_x0000_s1060" name="工作表" r:id="rId11" imgW="4276670" imgH="1266956" progId="Excel.Sheet.12">
                  <p:embed/>
                </p:oleObj>
              </mc:Choice>
              <mc:Fallback>
                <p:oleObj name="工作表" r:id="rId11" imgW="4276670" imgH="1266956" progId="Excel.Sheet.12">
                  <p:embed/>
                  <p:pic>
                    <p:nvPicPr>
                      <p:cNvPr id="0" name=""/>
                      <p:cNvPicPr/>
                      <p:nvPr/>
                    </p:nvPicPr>
                    <p:blipFill>
                      <a:blip r:embed="rId12"/>
                      <a:stretch>
                        <a:fillRect/>
                      </a:stretch>
                    </p:blipFill>
                    <p:spPr>
                      <a:xfrm>
                        <a:off x="4713370" y="4370040"/>
                        <a:ext cx="4276725" cy="1266825"/>
                      </a:xfrm>
                      <a:prstGeom prst="rect">
                        <a:avLst/>
                      </a:prstGeom>
                    </p:spPr>
                  </p:pic>
                </p:oleObj>
              </mc:Fallback>
            </mc:AlternateContent>
          </a:graphicData>
        </a:graphic>
      </p:graphicFrame>
      <p:graphicFrame>
        <p:nvGraphicFramePr>
          <p:cNvPr id="14" name="对象 13"/>
          <p:cNvGraphicFramePr>
            <a:graphicFrameLocks noChangeAspect="1"/>
          </p:cNvGraphicFramePr>
          <p:nvPr/>
        </p:nvGraphicFramePr>
        <p:xfrm>
          <a:off x="4713371" y="5735667"/>
          <a:ext cx="4276725" cy="1057275"/>
        </p:xfrm>
        <a:graphic>
          <a:graphicData uri="http://schemas.openxmlformats.org/presentationml/2006/ole">
            <mc:AlternateContent xmlns:mc="http://schemas.openxmlformats.org/markup-compatibility/2006">
              <mc:Choice xmlns:v="urn:schemas-microsoft-com:vml" Requires="v">
                <p:oleObj spid="_x0000_s1061" name="工作表" r:id="rId13" imgW="4276670" imgH="1057078" progId="Excel.Sheet.12">
                  <p:embed/>
                </p:oleObj>
              </mc:Choice>
              <mc:Fallback>
                <p:oleObj name="工作表" r:id="rId13" imgW="4276670" imgH="1057078" progId="Excel.Sheet.12">
                  <p:embed/>
                  <p:pic>
                    <p:nvPicPr>
                      <p:cNvPr id="0" name=""/>
                      <p:cNvPicPr/>
                      <p:nvPr/>
                    </p:nvPicPr>
                    <p:blipFill>
                      <a:blip r:embed="rId14"/>
                      <a:stretch>
                        <a:fillRect/>
                      </a:stretch>
                    </p:blipFill>
                    <p:spPr>
                      <a:xfrm>
                        <a:off x="4713371" y="5735667"/>
                        <a:ext cx="4276725" cy="1057275"/>
                      </a:xfrm>
                      <a:prstGeom prst="rect">
                        <a:avLst/>
                      </a:prstGeom>
                    </p:spPr>
                  </p:pic>
                </p:oleObj>
              </mc:Fallback>
            </mc:AlternateContent>
          </a:graphicData>
        </a:graphic>
      </p:graphicFrame>
    </p:spTree>
    <p:extLst>
      <p:ext uri="{BB962C8B-B14F-4D97-AF65-F5344CB8AC3E}">
        <p14:creationId xmlns:p14="http://schemas.microsoft.com/office/powerpoint/2010/main" val="642374758"/>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0962" y="44219"/>
          <a:ext cx="7304514" cy="4914915"/>
        </p:xfrm>
        <a:graphic>
          <a:graphicData uri="http://schemas.openxmlformats.org/drawingml/2006/table">
            <a:tbl>
              <a:tblPr/>
              <a:tblGrid>
                <a:gridCol w="982495">
                  <a:extLst>
                    <a:ext uri="{9D8B030D-6E8A-4147-A177-3AD203B41FA5}">
                      <a16:colId xmlns:a16="http://schemas.microsoft.com/office/drawing/2014/main" val="20000"/>
                    </a:ext>
                  </a:extLst>
                </a:gridCol>
                <a:gridCol w="1036955">
                  <a:extLst>
                    <a:ext uri="{9D8B030D-6E8A-4147-A177-3AD203B41FA5}">
                      <a16:colId xmlns:a16="http://schemas.microsoft.com/office/drawing/2014/main" val="20001"/>
                    </a:ext>
                  </a:extLst>
                </a:gridCol>
                <a:gridCol w="5285064">
                  <a:extLst>
                    <a:ext uri="{9D8B030D-6E8A-4147-A177-3AD203B41FA5}">
                      <a16:colId xmlns:a16="http://schemas.microsoft.com/office/drawing/2014/main" val="20002"/>
                    </a:ext>
                  </a:extLst>
                </a:gridCol>
              </a:tblGrid>
              <a:tr h="0">
                <a:tc>
                  <a:txBody>
                    <a:bodyPr/>
                    <a:lstStyle/>
                    <a:p>
                      <a:pPr algn="ctr">
                        <a:lnSpc>
                          <a:spcPct val="150000"/>
                        </a:lnSpc>
                      </a:pPr>
                      <a:r>
                        <a:rPr lang="en-US" altLang="zh-CN" sz="1600" i="1" dirty="0" err="1">
                          <a:solidFill>
                            <a:sysClr val="windowText" lastClr="000000"/>
                          </a:solidFill>
                          <a:latin typeface="Times New Roman" panose="02020603050405020304" pitchFamily="18" charset="0"/>
                          <a:cs typeface="Times New Roman" panose="02020603050405020304" pitchFamily="18" charset="0"/>
                        </a:rPr>
                        <a:t>E</a:t>
                      </a:r>
                      <a:r>
                        <a:rPr lang="en-US" altLang="zh-CN" sz="1600" i="1" baseline="-25000" dirty="0" err="1">
                          <a:solidFill>
                            <a:sysClr val="windowText" lastClr="000000"/>
                          </a:solidFill>
                          <a:latin typeface="Times New Roman" panose="02020603050405020304" pitchFamily="18" charset="0"/>
                          <a:cs typeface="Times New Roman" panose="02020603050405020304" pitchFamily="18" charset="0"/>
                        </a:rPr>
                        <a:t>γ</a:t>
                      </a:r>
                      <a:r>
                        <a:rPr lang="en-US" altLang="zh-CN" sz="1600" i="0" baseline="0" dirty="0">
                          <a:solidFill>
                            <a:sysClr val="windowText" lastClr="000000"/>
                          </a:solidFill>
                          <a:latin typeface="Times New Roman" panose="02020603050405020304" pitchFamily="18" charset="0"/>
                          <a:cs typeface="Times New Roman" panose="02020603050405020304" pitchFamily="18" charset="0"/>
                        </a:rPr>
                        <a:t> (keV)</a:t>
                      </a:r>
                      <a:endParaRPr lang="en-US" sz="1600" i="1"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1600" i="1" dirty="0" err="1">
                          <a:solidFill>
                            <a:sysClr val="windowText" lastClr="000000"/>
                          </a:solidFill>
                          <a:latin typeface="Times New Roman" panose="02020603050405020304" pitchFamily="18" charset="0"/>
                          <a:cs typeface="Times New Roman" panose="02020603050405020304" pitchFamily="18" charset="0"/>
                        </a:rPr>
                        <a:t>σE</a:t>
                      </a:r>
                      <a:r>
                        <a:rPr lang="en-US" altLang="zh-CN" sz="1600" i="1" baseline="-25000" dirty="0" err="1">
                          <a:solidFill>
                            <a:sysClr val="windowText" lastClr="000000"/>
                          </a:solidFill>
                          <a:latin typeface="Times New Roman" panose="02020603050405020304" pitchFamily="18" charset="0"/>
                          <a:cs typeface="Times New Roman" panose="02020603050405020304" pitchFamily="18" charset="0"/>
                        </a:rPr>
                        <a:t>γ</a:t>
                      </a:r>
                      <a:r>
                        <a:rPr lang="en-US" altLang="zh-CN" sz="1600" i="0" baseline="0" dirty="0">
                          <a:solidFill>
                            <a:sysClr val="windowText" lastClr="000000"/>
                          </a:solidFill>
                          <a:latin typeface="Times New Roman" panose="02020603050405020304" pitchFamily="18" charset="0"/>
                          <a:cs typeface="Times New Roman" panose="02020603050405020304" pitchFamily="18" charset="0"/>
                        </a:rPr>
                        <a:t> (keV)</a:t>
                      </a:r>
                      <a:endParaRPr lang="en-US" sz="1600" i="1" baseline="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altLang="zh-CN" sz="1600" i="0" baseline="0">
                          <a:solidFill>
                            <a:sysClr val="windowText" lastClr="000000"/>
                          </a:solidFill>
                          <a:latin typeface="Times New Roman" panose="02020603050405020304" pitchFamily="18" charset="0"/>
                          <a:cs typeface="Times New Roman" panose="02020603050405020304" pitchFamily="18" charset="0"/>
                        </a:rPr>
                        <a:t>Reference</a:t>
                      </a:r>
                      <a:endParaRPr lang="en-US" sz="1600" i="1" baseline="-25000" dirty="0">
                        <a:solidFill>
                          <a:sysClr val="windowText" lastClr="000000"/>
                        </a:solidFill>
                        <a:latin typeface="Times New Roman" panose="02020603050405020304" pitchFamily="18" charset="0"/>
                        <a:cs typeface="Times New Roman" panose="02020603050405020304" pitchFamily="18"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fontAlgn="ctr">
                        <a:lnSpc>
                          <a:spcPct val="150000"/>
                        </a:lnSpc>
                      </a:pPr>
                      <a:r>
                        <a:rPr lang="en-US" sz="1600" b="0" i="0" u="none" strike="noStrike" dirty="0">
                          <a:solidFill>
                            <a:srgbClr val="0000FF"/>
                          </a:solidFill>
                          <a:effectLst/>
                          <a:latin typeface="Times New Roman" panose="02020603050405020304" pitchFamily="18" charset="0"/>
                          <a:ea typeface="宋体" panose="02010600030101010101" pitchFamily="2" charset="-122"/>
                        </a:rPr>
                        <a:t>451.7</a:t>
                      </a: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50000"/>
                        </a:lnSpc>
                      </a:pPr>
                      <a:r>
                        <a:rPr lang="en-US" sz="1600" b="0" i="0" u="none" strike="noStrike" dirty="0">
                          <a:solidFill>
                            <a:srgbClr val="0000FF"/>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pPr>
                      <a:r>
                        <a:rPr lang="en-US" sz="1600" dirty="0">
                          <a:solidFill>
                            <a:srgbClr val="0000FF"/>
                          </a:solidFill>
                          <a:latin typeface="Times New Roman" panose="02020603050405020304" pitchFamily="18" charset="0"/>
                          <a:cs typeface="Times New Roman" panose="02020603050405020304" pitchFamily="18" charset="0"/>
                        </a:rPr>
                        <a:t>M. </a:t>
                      </a:r>
                      <a:r>
                        <a:rPr lang="en-US" sz="1600" dirty="0" err="1">
                          <a:solidFill>
                            <a:srgbClr val="0000FF"/>
                          </a:solidFill>
                          <a:latin typeface="Times New Roman" panose="02020603050405020304" pitchFamily="18" charset="0"/>
                          <a:cs typeface="Times New Roman" panose="02020603050405020304" pitchFamily="18" charset="0"/>
                        </a:rPr>
                        <a:t>Piiparinen</a:t>
                      </a:r>
                      <a:r>
                        <a:rPr lang="en-US" sz="1600" dirty="0">
                          <a:solidFill>
                            <a:srgbClr val="0000FF"/>
                          </a:solidFill>
                          <a:latin typeface="Times New Roman" panose="02020603050405020304" pitchFamily="18" charset="0"/>
                          <a:cs typeface="Times New Roman" panose="02020603050405020304" pitchFamily="18" charset="0"/>
                        </a:rPr>
                        <a:t>, Z. Phys. 252, 206 (1972).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a:txBody>
                    <a:bodyPr/>
                    <a:lstStyle/>
                    <a:p>
                      <a:pPr algn="ctr" fontAlgn="ctr">
                        <a:lnSpc>
                          <a:spcPct val="150000"/>
                        </a:lnSpc>
                      </a:pPr>
                      <a:r>
                        <a:rPr lang="en-US" sz="1600" b="0" i="0" u="none" strike="noStrike" dirty="0">
                          <a:solidFill>
                            <a:srgbClr val="FF0000"/>
                          </a:solidFill>
                          <a:effectLst/>
                          <a:latin typeface="Times New Roman" panose="02020603050405020304" pitchFamily="18" charset="0"/>
                          <a:ea typeface="宋体" panose="02010600030101010101" pitchFamily="2" charset="-122"/>
                        </a:rPr>
                        <a:t>451.7</a:t>
                      </a:r>
                    </a:p>
                  </a:txBody>
                  <a:tcPr marL="9315" marR="9315" marT="931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50000"/>
                        </a:lnSpc>
                      </a:pPr>
                      <a:r>
                        <a:rPr lang="en-US" sz="1600" b="0" i="0" u="none" strike="noStrike" dirty="0">
                          <a:solidFill>
                            <a:srgbClr val="FF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50000"/>
                        </a:lnSpc>
                      </a:pPr>
                      <a:r>
                        <a:rPr lang="en-US" sz="1600" dirty="0">
                          <a:solidFill>
                            <a:srgbClr val="FF0000"/>
                          </a:solidFill>
                          <a:latin typeface="Times New Roman" panose="02020603050405020304" pitchFamily="18" charset="0"/>
                          <a:cs typeface="Times New Roman" panose="02020603050405020304" pitchFamily="18" charset="0"/>
                        </a:rPr>
                        <a:t>R. B. Firestone</a:t>
                      </a:r>
                      <a:r>
                        <a:rPr lang="en-US" altLang="zh-CN" sz="1600" dirty="0">
                          <a:solidFill>
                            <a:srgbClr val="FF0000"/>
                          </a:solidFill>
                          <a:latin typeface="Times New Roman" panose="02020603050405020304" pitchFamily="18" charset="0"/>
                          <a:cs typeface="Times New Roman" panose="02020603050405020304" pitchFamily="18" charset="0"/>
                        </a:rPr>
                        <a:t>, </a:t>
                      </a:r>
                      <a:r>
                        <a:rPr lang="en-US" sz="1600" dirty="0">
                          <a:solidFill>
                            <a:srgbClr val="FF0000"/>
                          </a:solidFill>
                          <a:latin typeface="Times New Roman" panose="02020603050405020304" pitchFamily="18" charset="0"/>
                          <a:cs typeface="Times New Roman" panose="02020603050405020304" pitchFamily="18" charset="0"/>
                        </a:rPr>
                        <a:t>Nucl. Data Sheets 110, 1691 (2009).</a:t>
                      </a: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algn="ctr" fontAlgn="ctr">
                        <a:lnSpc>
                          <a:spcPct val="150000"/>
                        </a:lnSpc>
                      </a:pPr>
                      <a:r>
                        <a:rPr lang="en-US" sz="1600" b="0" i="0" u="none" strike="noStrike" dirty="0">
                          <a:solidFill>
                            <a:srgbClr val="00C400"/>
                          </a:solidFill>
                          <a:effectLst/>
                          <a:latin typeface="Times New Roman" panose="02020603050405020304" pitchFamily="18" charset="0"/>
                          <a:ea typeface="宋体" panose="02010600030101010101" pitchFamily="2" charset="-122"/>
                        </a:rPr>
                        <a:t>451.9</a:t>
                      </a:r>
                    </a:p>
                  </a:txBody>
                  <a:tcPr marL="9315" marR="9315" marT="931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lnSpc>
                          <a:spcPct val="150000"/>
                        </a:lnSpc>
                      </a:pPr>
                      <a:r>
                        <a:rPr lang="en-US" sz="1600" b="0" i="0" u="none" strike="noStrike" dirty="0">
                          <a:solidFill>
                            <a:srgbClr val="00C400"/>
                          </a:solidFill>
                          <a:effectLst/>
                          <a:latin typeface="Times New Roman" panose="02020603050405020304" pitchFamily="18" charset="0"/>
                          <a:ea typeface="宋体" panose="02010600030101010101" pitchFamily="2" charset="-122"/>
                        </a:rPr>
                        <a:t>0.6</a:t>
                      </a:r>
                    </a:p>
                  </a:txBody>
                  <a:tcPr marL="9315" marR="9315" marT="931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50000"/>
                        </a:lnSpc>
                      </a:pPr>
                      <a:r>
                        <a:rPr lang="de-DE" sz="1600" dirty="0">
                          <a:solidFill>
                            <a:srgbClr val="00C400"/>
                          </a:solidFill>
                          <a:latin typeface="Times New Roman" panose="02020603050405020304" pitchFamily="18" charset="0"/>
                          <a:cs typeface="Times New Roman" panose="02020603050405020304" pitchFamily="18" charset="0"/>
                        </a:rPr>
                        <a:t>S. B. Schwartz et al., Phys. Rev. C 92, 031302(R) (2015).</a:t>
                      </a:r>
                      <a:endParaRPr lang="en-US" sz="1600" dirty="0">
                        <a:solidFill>
                          <a:srgbClr val="00C400"/>
                        </a:solidFill>
                        <a:latin typeface="Times New Roman" panose="02020603050405020304" pitchFamily="18" charset="0"/>
                        <a:cs typeface="Times New Roman" panose="02020603050405020304" pitchFamily="18" charset="0"/>
                      </a:endParaRP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0">
                <a:tc>
                  <a:txBody>
                    <a:bodyPr/>
                    <a:lstStyle/>
                    <a:p>
                      <a:pPr algn="ctr" fontAlgn="ctr">
                        <a:lnSpc>
                          <a:spcPct val="150000"/>
                        </a:lnSpc>
                      </a:pPr>
                      <a:endParaRPr lang="en-US" sz="1600" b="0" i="0" u="none" strike="noStrike" dirty="0">
                        <a:solidFill>
                          <a:srgbClr val="0000FF"/>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ctr" fontAlgn="ctr">
                        <a:lnSpc>
                          <a:spcPct val="150000"/>
                        </a:lnSpc>
                      </a:pPr>
                      <a:endParaRPr lang="en-US" sz="1600" b="0" i="0" u="none" strike="noStrike" dirty="0">
                        <a:solidFill>
                          <a:srgbClr val="0000FF"/>
                        </a:solidFill>
                        <a:effectLst/>
                        <a:latin typeface="Times New Roman" panose="02020603050405020304" pitchFamily="18" charset="0"/>
                        <a:ea typeface="宋体" panose="02010600030101010101" pitchFamily="2" charset="-122"/>
                      </a:endParaRPr>
                    </a:p>
                  </a:txBody>
                  <a:tcPr marL="9315" marR="9315" marT="9315" marB="0" anchor="ctr">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ctr">
                        <a:lnSpc>
                          <a:spcPct val="150000"/>
                        </a:lnSpc>
                      </a:pPr>
                      <a:r>
                        <a:rPr lang="en-US" sz="1600" dirty="0">
                          <a:solidFill>
                            <a:srgbClr val="0000FF"/>
                          </a:solidFill>
                          <a:latin typeface="Times New Roman" panose="02020603050405020304" pitchFamily="18" charset="0"/>
                          <a:cs typeface="Times New Roman" panose="02020603050405020304" pitchFamily="18" charset="0"/>
                        </a:rPr>
                        <a:t>M. </a:t>
                      </a:r>
                      <a:r>
                        <a:rPr lang="en-US" sz="1600" dirty="0" err="1">
                          <a:solidFill>
                            <a:srgbClr val="0000FF"/>
                          </a:solidFill>
                          <a:latin typeface="Times New Roman" panose="02020603050405020304" pitchFamily="18" charset="0"/>
                          <a:cs typeface="Times New Roman" panose="02020603050405020304" pitchFamily="18" charset="0"/>
                        </a:rPr>
                        <a:t>Piiparinen</a:t>
                      </a:r>
                      <a:r>
                        <a:rPr lang="en-US" sz="1600" dirty="0">
                          <a:solidFill>
                            <a:srgbClr val="0000FF"/>
                          </a:solidFill>
                          <a:latin typeface="Times New Roman" panose="02020603050405020304" pitchFamily="18" charset="0"/>
                          <a:cs typeface="Times New Roman" panose="02020603050405020304" pitchFamily="18" charset="0"/>
                        </a:rPr>
                        <a:t>, Z. Phys. 252, 206 (1972).</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a16="http://schemas.microsoft.com/office/drawing/2014/main" val="10004"/>
                  </a:ext>
                </a:extLst>
              </a:tr>
              <a:tr h="0">
                <a:tc>
                  <a:txBody>
                    <a:bodyPr/>
                    <a:lstStyle/>
                    <a:p>
                      <a:pPr algn="ctr" fontAlgn="ctr">
                        <a:lnSpc>
                          <a:spcPct val="150000"/>
                        </a:lnSpc>
                      </a:pPr>
                      <a:r>
                        <a:rPr lang="en-US" sz="1600" b="0" i="0" u="none" strike="noStrike" dirty="0">
                          <a:solidFill>
                            <a:srgbClr val="FF0000"/>
                          </a:solidFill>
                          <a:effectLst/>
                          <a:latin typeface="Times New Roman" panose="02020603050405020304" pitchFamily="18" charset="0"/>
                          <a:ea typeface="宋体" panose="02010600030101010101" pitchFamily="2" charset="-122"/>
                        </a:rPr>
                        <a:t>493.3</a:t>
                      </a:r>
                    </a:p>
                  </a:txBody>
                  <a:tcPr marL="9315" marR="9315" marT="9315" marB="0" anchor="ctr">
                    <a:lnL>
                      <a:noFill/>
                    </a:lnL>
                    <a:lnR>
                      <a:noFill/>
                    </a:lnR>
                    <a:lnT>
                      <a:noFill/>
                    </a:lnT>
                    <a:lnB>
                      <a:noFill/>
                    </a:lnB>
                    <a:noFill/>
                  </a:tcPr>
                </a:tc>
                <a:tc>
                  <a:txBody>
                    <a:bodyPr/>
                    <a:lstStyle/>
                    <a:p>
                      <a:pPr algn="ctr" fontAlgn="ctr">
                        <a:lnSpc>
                          <a:spcPct val="150000"/>
                        </a:lnSpc>
                      </a:pPr>
                      <a:r>
                        <a:rPr lang="en-US" sz="1600" b="0" i="0" u="none" strike="noStrike" dirty="0">
                          <a:solidFill>
                            <a:srgbClr val="FF0000"/>
                          </a:solidFill>
                          <a:effectLst/>
                          <a:latin typeface="Times New Roman" panose="02020603050405020304" pitchFamily="18" charset="0"/>
                          <a:ea typeface="宋体" panose="02010600030101010101" pitchFamily="2" charset="-122"/>
                        </a:rPr>
                        <a:t>0.7</a:t>
                      </a:r>
                    </a:p>
                  </a:txBody>
                  <a:tcPr marL="9315" marR="9315" marT="9315" marB="0" anchor="ctr">
                    <a:lnL>
                      <a:noFill/>
                    </a:lnL>
                    <a:lnR>
                      <a:noFill/>
                    </a:lnR>
                    <a:lnT>
                      <a:noFill/>
                    </a:lnT>
                    <a:lnB>
                      <a:noFill/>
                    </a:lnB>
                    <a:noFill/>
                  </a:tcPr>
                </a:tc>
                <a:tc>
                  <a:txBody>
                    <a:bodyPr/>
                    <a:lstStyle/>
                    <a:p>
                      <a:pPr algn="ctr">
                        <a:lnSpc>
                          <a:spcPct val="150000"/>
                        </a:lnSpc>
                      </a:pPr>
                      <a:r>
                        <a:rPr lang="en-US" sz="1600" dirty="0">
                          <a:solidFill>
                            <a:srgbClr val="FF0000"/>
                          </a:solidFill>
                          <a:latin typeface="Times New Roman" panose="02020603050405020304" pitchFamily="18" charset="0"/>
                          <a:cs typeface="Times New Roman" panose="02020603050405020304" pitchFamily="18" charset="0"/>
                        </a:rPr>
                        <a:t>R. B. Firestone</a:t>
                      </a:r>
                      <a:r>
                        <a:rPr lang="en-US" altLang="zh-CN" sz="1600" dirty="0">
                          <a:solidFill>
                            <a:srgbClr val="FF0000"/>
                          </a:solidFill>
                          <a:latin typeface="Times New Roman" panose="02020603050405020304" pitchFamily="18" charset="0"/>
                          <a:cs typeface="Times New Roman" panose="02020603050405020304" pitchFamily="18" charset="0"/>
                        </a:rPr>
                        <a:t>, </a:t>
                      </a:r>
                      <a:r>
                        <a:rPr lang="en-US" sz="1600" dirty="0">
                          <a:solidFill>
                            <a:srgbClr val="FF0000"/>
                          </a:solidFill>
                          <a:latin typeface="Times New Roman" panose="02020603050405020304" pitchFamily="18" charset="0"/>
                          <a:cs typeface="Times New Roman" panose="02020603050405020304" pitchFamily="18" charset="0"/>
                        </a:rPr>
                        <a:t>Nucl. Data Sheets 110, 1691 (2009).</a:t>
                      </a:r>
                    </a:p>
                  </a:txBody>
                  <a:tcPr marL="9525" marR="9525" marT="9525" marB="0" anchor="ctr">
                    <a:lnL>
                      <a:noFill/>
                    </a:lnL>
                    <a:lnR>
                      <a:noFill/>
                    </a:lnR>
                    <a:lnT>
                      <a:noFill/>
                    </a:lnT>
                    <a:lnB>
                      <a:noFill/>
                    </a:lnB>
                    <a:noFill/>
                  </a:tcPr>
                </a:tc>
                <a:extLst>
                  <a:ext uri="{0D108BD9-81ED-4DB2-BD59-A6C34878D82A}">
                    <a16:rowId xmlns:a16="http://schemas.microsoft.com/office/drawing/2014/main" val="10005"/>
                  </a:ext>
                </a:extLst>
              </a:tr>
              <a:tr h="0">
                <a:tc>
                  <a:txBody>
                    <a:bodyPr/>
                    <a:lstStyle/>
                    <a:p>
                      <a:pPr algn="ctr" fontAlgn="ctr">
                        <a:lnSpc>
                          <a:spcPct val="150000"/>
                        </a:lnSpc>
                      </a:pPr>
                      <a:r>
                        <a:rPr lang="en-US" sz="1600" b="0" i="0" u="none" strike="noStrike" dirty="0">
                          <a:solidFill>
                            <a:srgbClr val="00C400"/>
                          </a:solidFill>
                          <a:effectLst/>
                          <a:latin typeface="Times New Roman" panose="02020603050405020304" pitchFamily="18" charset="0"/>
                          <a:ea typeface="宋体" panose="02010600030101010101" pitchFamily="2" charset="-122"/>
                        </a:rPr>
                        <a:t>493.1</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ctr">
                        <a:lnSpc>
                          <a:spcPct val="150000"/>
                        </a:lnSpc>
                      </a:pPr>
                      <a:r>
                        <a:rPr lang="en-US" sz="1600" b="0" i="0" u="none" strike="noStrike" dirty="0">
                          <a:solidFill>
                            <a:srgbClr val="00C400"/>
                          </a:solidFill>
                          <a:effectLst/>
                          <a:latin typeface="Times New Roman" panose="02020603050405020304" pitchFamily="18" charset="0"/>
                          <a:ea typeface="宋体" panose="02010600030101010101" pitchFamily="2" charset="-122"/>
                        </a:rPr>
                        <a:t>0.6</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ctr">
                        <a:lnSpc>
                          <a:spcPct val="150000"/>
                        </a:lnSpc>
                      </a:pPr>
                      <a:r>
                        <a:rPr lang="de-DE" sz="1600" dirty="0">
                          <a:solidFill>
                            <a:srgbClr val="00C400"/>
                          </a:solidFill>
                          <a:latin typeface="Times New Roman" panose="02020603050405020304" pitchFamily="18" charset="0"/>
                          <a:cs typeface="Times New Roman" panose="02020603050405020304" pitchFamily="18" charset="0"/>
                        </a:rPr>
                        <a:t>S. B. Schwartz et al., Phys. Rev. C 92, 031302(R) (2015).</a:t>
                      </a:r>
                      <a:endParaRPr lang="en-US" sz="1600" b="0" i="0" u="none" strike="noStrike" dirty="0">
                        <a:solidFill>
                          <a:srgbClr val="00C4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0">
                <a:tc>
                  <a:txBody>
                    <a:bodyPr/>
                    <a:lstStyle/>
                    <a:p>
                      <a:pPr algn="ctr" fontAlgn="ctr">
                        <a:lnSpc>
                          <a:spcPct val="150000"/>
                        </a:lnSpc>
                      </a:pPr>
                      <a:r>
                        <a:rPr lang="en-US" sz="1600" b="0" i="0" u="none" strike="noStrike" dirty="0">
                          <a:solidFill>
                            <a:srgbClr val="0000FF"/>
                          </a:solidFill>
                          <a:effectLst/>
                          <a:latin typeface="Times New Roman" panose="02020603050405020304" pitchFamily="18" charset="0"/>
                          <a:ea typeface="宋体" panose="02010600030101010101" pitchFamily="2" charset="-122"/>
                        </a:rPr>
                        <a:t>944.9</a:t>
                      </a: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lnSpc>
                          <a:spcPct val="150000"/>
                        </a:lnSpc>
                      </a:pPr>
                      <a:r>
                        <a:rPr lang="en-US" sz="1600" b="0" i="0" u="none" strike="noStrike" dirty="0">
                          <a:solidFill>
                            <a:srgbClr val="0000FF"/>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50000"/>
                        </a:lnSpc>
                      </a:pPr>
                      <a:r>
                        <a:rPr lang="en-US" sz="1600" dirty="0">
                          <a:solidFill>
                            <a:srgbClr val="0000FF"/>
                          </a:solidFill>
                          <a:latin typeface="Times New Roman" panose="02020603050405020304" pitchFamily="18" charset="0"/>
                          <a:cs typeface="Times New Roman" panose="02020603050405020304" pitchFamily="18" charset="0"/>
                        </a:rPr>
                        <a:t>M. </a:t>
                      </a:r>
                      <a:r>
                        <a:rPr lang="en-US" sz="1600" dirty="0" err="1">
                          <a:solidFill>
                            <a:srgbClr val="0000FF"/>
                          </a:solidFill>
                          <a:latin typeface="Times New Roman" panose="02020603050405020304" pitchFamily="18" charset="0"/>
                          <a:cs typeface="Times New Roman" panose="02020603050405020304" pitchFamily="18" charset="0"/>
                        </a:rPr>
                        <a:t>Piiparinen</a:t>
                      </a:r>
                      <a:r>
                        <a:rPr lang="en-US" sz="1600" dirty="0">
                          <a:solidFill>
                            <a:srgbClr val="0000FF"/>
                          </a:solidFill>
                          <a:latin typeface="Times New Roman" panose="02020603050405020304" pitchFamily="18" charset="0"/>
                          <a:cs typeface="Times New Roman" panose="02020603050405020304" pitchFamily="18" charset="0"/>
                        </a:rPr>
                        <a:t>, Z. Phys. 252, 206 (1972).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7"/>
                  </a:ext>
                </a:extLst>
              </a:tr>
              <a:tr h="0">
                <a:tc>
                  <a:txBody>
                    <a:bodyPr/>
                    <a:lstStyle/>
                    <a:p>
                      <a:pPr algn="ctr" fontAlgn="ctr">
                        <a:lnSpc>
                          <a:spcPct val="150000"/>
                        </a:lnSpc>
                      </a:pPr>
                      <a:r>
                        <a:rPr lang="en-US" sz="1600" b="0" i="0" u="none" strike="noStrike" dirty="0">
                          <a:solidFill>
                            <a:srgbClr val="FF0000"/>
                          </a:solidFill>
                          <a:effectLst/>
                          <a:latin typeface="Times New Roman" panose="02020603050405020304" pitchFamily="18" charset="0"/>
                          <a:ea typeface="宋体" panose="02010600030101010101" pitchFamily="2" charset="-122"/>
                        </a:rPr>
                        <a:t>944.9</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lnSpc>
                          <a:spcPct val="150000"/>
                        </a:lnSpc>
                      </a:pPr>
                      <a:r>
                        <a:rPr lang="en-US" sz="1600" b="0" i="0" u="none" strike="noStrike" dirty="0">
                          <a:solidFill>
                            <a:srgbClr val="FF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a:lnSpc>
                          <a:spcPct val="150000"/>
                        </a:lnSpc>
                      </a:pPr>
                      <a:r>
                        <a:rPr lang="en-US" sz="1600" dirty="0">
                          <a:solidFill>
                            <a:srgbClr val="FF0000"/>
                          </a:solidFill>
                          <a:latin typeface="Times New Roman" panose="02020603050405020304" pitchFamily="18" charset="0"/>
                          <a:cs typeface="Times New Roman" panose="02020603050405020304" pitchFamily="18" charset="0"/>
                        </a:rPr>
                        <a:t>R. B. Firestone</a:t>
                      </a:r>
                      <a:r>
                        <a:rPr lang="en-US" altLang="zh-CN" sz="1600" dirty="0">
                          <a:solidFill>
                            <a:srgbClr val="FF0000"/>
                          </a:solidFill>
                          <a:latin typeface="Times New Roman" panose="02020603050405020304" pitchFamily="18" charset="0"/>
                          <a:cs typeface="Times New Roman" panose="02020603050405020304" pitchFamily="18" charset="0"/>
                        </a:rPr>
                        <a:t>, </a:t>
                      </a:r>
                      <a:r>
                        <a:rPr lang="en-US" sz="1600" dirty="0">
                          <a:solidFill>
                            <a:srgbClr val="FF0000"/>
                          </a:solidFill>
                          <a:latin typeface="Times New Roman" panose="02020603050405020304" pitchFamily="18" charset="0"/>
                          <a:cs typeface="Times New Roman" panose="02020603050405020304" pitchFamily="18" charset="0"/>
                        </a:rPr>
                        <a:t>Nucl. Data Sheets 110, 1691 (2009).</a:t>
                      </a: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08"/>
                  </a:ext>
                </a:extLst>
              </a:tr>
              <a:tr h="0">
                <a:tc>
                  <a:txBody>
                    <a:bodyPr/>
                    <a:lstStyle/>
                    <a:p>
                      <a:pPr algn="ctr" fontAlgn="ctr">
                        <a:lnSpc>
                          <a:spcPct val="150000"/>
                        </a:lnSpc>
                      </a:pPr>
                      <a:r>
                        <a:rPr lang="en-US" sz="1600" b="0" i="0" u="none" strike="noStrike" dirty="0">
                          <a:solidFill>
                            <a:srgbClr val="00C400"/>
                          </a:solidFill>
                          <a:effectLst/>
                          <a:latin typeface="Times New Roman" panose="02020603050405020304" pitchFamily="18" charset="0"/>
                          <a:ea typeface="宋体" panose="02010600030101010101" pitchFamily="2" charset="-122"/>
                        </a:rPr>
                        <a:t>944.4</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ctr">
                        <a:lnSpc>
                          <a:spcPct val="150000"/>
                        </a:lnSpc>
                      </a:pPr>
                      <a:r>
                        <a:rPr lang="en-US" sz="1600" b="0" i="0" u="none" strike="noStrike" dirty="0">
                          <a:solidFill>
                            <a:srgbClr val="00C4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ctr">
                        <a:lnSpc>
                          <a:spcPct val="150000"/>
                        </a:lnSpc>
                      </a:pPr>
                      <a:r>
                        <a:rPr lang="de-DE" sz="1600" b="0" i="0" u="none" strike="noStrike" dirty="0">
                          <a:solidFill>
                            <a:srgbClr val="00C400"/>
                          </a:solidFill>
                          <a:effectLst/>
                          <a:latin typeface="Times New Roman" panose="02020603050405020304" pitchFamily="18" charset="0"/>
                          <a:ea typeface="宋体" panose="02010600030101010101" pitchFamily="2" charset="-122"/>
                        </a:rPr>
                        <a:t>S. B. Schwartz et al., Phys. Rev. C 92, 031302(R) (2015).</a:t>
                      </a:r>
                      <a:endParaRPr lang="en-US" sz="1600" b="0" i="0" u="none" strike="noStrike" dirty="0">
                        <a:solidFill>
                          <a:srgbClr val="00C4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0">
                <a:tc>
                  <a:txBody>
                    <a:bodyPr/>
                    <a:lstStyle/>
                    <a:p>
                      <a:pPr algn="ctr" fontAlgn="ctr">
                        <a:lnSpc>
                          <a:spcPct val="150000"/>
                        </a:lnSpc>
                      </a:pPr>
                      <a:r>
                        <a:rPr lang="en-US" sz="1600" b="0" i="0" u="none" strike="noStrike" dirty="0">
                          <a:solidFill>
                            <a:srgbClr val="0000FF"/>
                          </a:solidFill>
                          <a:effectLst/>
                          <a:latin typeface="Times New Roman" panose="02020603050405020304" pitchFamily="18" charset="0"/>
                          <a:ea typeface="宋体" panose="02010600030101010101" pitchFamily="2" charset="-122"/>
                        </a:rPr>
                        <a:t>1612.5</a:t>
                      </a: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ctr">
                        <a:lnSpc>
                          <a:spcPct val="150000"/>
                        </a:lnSpc>
                      </a:pPr>
                      <a:r>
                        <a:rPr lang="en-US" sz="1600" b="0" i="0" u="none" strike="noStrike" dirty="0">
                          <a:solidFill>
                            <a:srgbClr val="0000FF"/>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50000"/>
                        </a:lnSpc>
                      </a:pPr>
                      <a:r>
                        <a:rPr lang="en-US" sz="1600" dirty="0">
                          <a:solidFill>
                            <a:srgbClr val="0000FF"/>
                          </a:solidFill>
                          <a:latin typeface="Times New Roman" panose="02020603050405020304" pitchFamily="18" charset="0"/>
                          <a:cs typeface="Times New Roman" panose="02020603050405020304" pitchFamily="18" charset="0"/>
                        </a:rPr>
                        <a:t>M. </a:t>
                      </a:r>
                      <a:r>
                        <a:rPr lang="en-US" sz="1600" dirty="0" err="1">
                          <a:solidFill>
                            <a:srgbClr val="0000FF"/>
                          </a:solidFill>
                          <a:latin typeface="Times New Roman" panose="02020603050405020304" pitchFamily="18" charset="0"/>
                          <a:cs typeface="Times New Roman" panose="02020603050405020304" pitchFamily="18" charset="0"/>
                        </a:rPr>
                        <a:t>Piiparinen</a:t>
                      </a:r>
                      <a:r>
                        <a:rPr lang="en-US" sz="1600" dirty="0">
                          <a:solidFill>
                            <a:srgbClr val="0000FF"/>
                          </a:solidFill>
                          <a:latin typeface="Times New Roman" panose="02020603050405020304" pitchFamily="18" charset="0"/>
                          <a:cs typeface="Times New Roman" panose="02020603050405020304" pitchFamily="18" charset="0"/>
                        </a:rPr>
                        <a:t>, Z. Phys. 252, 206 (1972).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10"/>
                  </a:ext>
                </a:extLst>
              </a:tr>
              <a:tr h="0">
                <a:tc>
                  <a:txBody>
                    <a:bodyPr/>
                    <a:lstStyle/>
                    <a:p>
                      <a:pPr algn="ctr" fontAlgn="ctr">
                        <a:lnSpc>
                          <a:spcPct val="150000"/>
                        </a:lnSpc>
                      </a:pPr>
                      <a:r>
                        <a:rPr lang="en-US" sz="1600" b="0" i="0" u="none" strike="noStrike" dirty="0">
                          <a:solidFill>
                            <a:srgbClr val="FF0000"/>
                          </a:solidFill>
                          <a:effectLst/>
                          <a:latin typeface="Times New Roman" panose="02020603050405020304" pitchFamily="18" charset="0"/>
                          <a:ea typeface="宋体" panose="02010600030101010101" pitchFamily="2" charset="-122"/>
                        </a:rPr>
                        <a:t>1612.4</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fontAlgn="ctr">
                        <a:lnSpc>
                          <a:spcPct val="150000"/>
                        </a:lnSpc>
                      </a:pPr>
                      <a:r>
                        <a:rPr lang="en-US" sz="1600" b="0" i="0" u="none" strike="noStrike" dirty="0">
                          <a:solidFill>
                            <a:srgbClr val="FF0000"/>
                          </a:solidFill>
                          <a:effectLst/>
                          <a:latin typeface="Times New Roman" panose="02020603050405020304" pitchFamily="18" charset="0"/>
                          <a:ea typeface="宋体" panose="02010600030101010101" pitchFamily="2" charset="-122"/>
                        </a:rPr>
                        <a:t>0.5</a:t>
                      </a:r>
                    </a:p>
                  </a:txBody>
                  <a:tcPr marL="9315" marR="9315" marT="9315" marB="0" anchor="ctr">
                    <a:lnL>
                      <a:noFill/>
                    </a:lnL>
                    <a:lnR>
                      <a:noFill/>
                    </a:lnR>
                    <a:lnT>
                      <a:noFill/>
                    </a:lnT>
                    <a:lnB w="12700" cap="flat" cmpd="sng" algn="ctr">
                      <a:noFill/>
                      <a:prstDash val="solid"/>
                      <a:round/>
                      <a:headEnd type="none" w="med" len="med"/>
                      <a:tailEnd type="none" w="med" len="med"/>
                    </a:lnB>
                    <a:noFill/>
                  </a:tcPr>
                </a:tc>
                <a:tc>
                  <a:txBody>
                    <a:bodyPr/>
                    <a:lstStyle/>
                    <a:p>
                      <a:pPr algn="ctr">
                        <a:lnSpc>
                          <a:spcPct val="150000"/>
                        </a:lnSpc>
                      </a:pPr>
                      <a:r>
                        <a:rPr lang="en-US" sz="1600" dirty="0">
                          <a:solidFill>
                            <a:srgbClr val="FF0000"/>
                          </a:solidFill>
                          <a:latin typeface="Times New Roman" panose="02020603050405020304" pitchFamily="18" charset="0"/>
                          <a:cs typeface="Times New Roman" panose="02020603050405020304" pitchFamily="18" charset="0"/>
                        </a:rPr>
                        <a:t>R. B. Firestone</a:t>
                      </a:r>
                      <a:r>
                        <a:rPr lang="en-US" altLang="zh-CN" sz="1600" dirty="0">
                          <a:solidFill>
                            <a:srgbClr val="FF0000"/>
                          </a:solidFill>
                          <a:latin typeface="Times New Roman" panose="02020603050405020304" pitchFamily="18" charset="0"/>
                          <a:cs typeface="Times New Roman" panose="02020603050405020304" pitchFamily="18" charset="0"/>
                        </a:rPr>
                        <a:t>, </a:t>
                      </a:r>
                      <a:r>
                        <a:rPr lang="en-US" sz="1600" dirty="0">
                          <a:solidFill>
                            <a:srgbClr val="FF0000"/>
                          </a:solidFill>
                          <a:latin typeface="Times New Roman" panose="02020603050405020304" pitchFamily="18" charset="0"/>
                          <a:cs typeface="Times New Roman" panose="02020603050405020304" pitchFamily="18" charset="0"/>
                        </a:rPr>
                        <a:t>Nucl. Data Sheets 110, 1691 (2009).</a:t>
                      </a:r>
                    </a:p>
                  </a:txBody>
                  <a:tcPr marL="9525" marR="9525" marT="9525" marB="0" anchor="ctr">
                    <a:lnL>
                      <a:noFill/>
                    </a:lnL>
                    <a:lnR>
                      <a:noFill/>
                    </a:lnR>
                    <a:lnT>
                      <a:noFill/>
                    </a:lnT>
                    <a:lnB w="12700" cap="flat" cmpd="sng" algn="ctr">
                      <a:noFill/>
                      <a:prstDash val="solid"/>
                      <a:round/>
                      <a:headEnd type="none" w="med" len="med"/>
                      <a:tailEnd type="none" w="med" len="med"/>
                    </a:lnB>
                    <a:noFill/>
                  </a:tcPr>
                </a:tc>
                <a:extLst>
                  <a:ext uri="{0D108BD9-81ED-4DB2-BD59-A6C34878D82A}">
                    <a16:rowId xmlns:a16="http://schemas.microsoft.com/office/drawing/2014/main" val="10011"/>
                  </a:ext>
                </a:extLst>
              </a:tr>
              <a:tr h="0">
                <a:tc>
                  <a:txBody>
                    <a:bodyPr/>
                    <a:lstStyle/>
                    <a:p>
                      <a:pPr algn="ctr" fontAlgn="ctr">
                        <a:lnSpc>
                          <a:spcPct val="150000"/>
                        </a:lnSpc>
                      </a:pPr>
                      <a:r>
                        <a:rPr lang="en-US" sz="1600" b="0" i="0" u="none" strike="noStrike" dirty="0">
                          <a:solidFill>
                            <a:srgbClr val="00C400"/>
                          </a:solidFill>
                          <a:effectLst/>
                          <a:latin typeface="Times New Roman" panose="02020603050405020304" pitchFamily="18" charset="0"/>
                          <a:ea typeface="宋体" panose="02010600030101010101" pitchFamily="2" charset="-122"/>
                        </a:rPr>
                        <a:t>1613.1</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ctr">
                        <a:lnSpc>
                          <a:spcPct val="150000"/>
                        </a:lnSpc>
                      </a:pPr>
                      <a:r>
                        <a:rPr lang="en-US" sz="1600" b="0" i="0" u="none" strike="noStrike" dirty="0">
                          <a:solidFill>
                            <a:srgbClr val="00C400"/>
                          </a:solidFill>
                          <a:effectLst/>
                          <a:latin typeface="Times New Roman" panose="02020603050405020304" pitchFamily="18" charset="0"/>
                          <a:ea typeface="宋体" panose="02010600030101010101" pitchFamily="2" charset="-122"/>
                        </a:rPr>
                        <a:t>0.6</a:t>
                      </a:r>
                    </a:p>
                  </a:txBody>
                  <a:tcPr marL="9315" marR="9315" marT="9315" marB="0" anchor="ctr">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ctr" fontAlgn="ctr">
                        <a:lnSpc>
                          <a:spcPct val="150000"/>
                        </a:lnSpc>
                      </a:pPr>
                      <a:r>
                        <a:rPr lang="de-DE" sz="1600" b="0" i="0" u="none" strike="noStrike" dirty="0">
                          <a:solidFill>
                            <a:srgbClr val="00C400"/>
                          </a:solidFill>
                          <a:effectLst/>
                          <a:latin typeface="Times New Roman" panose="02020603050405020304" pitchFamily="18" charset="0"/>
                          <a:ea typeface="宋体" panose="02010600030101010101" pitchFamily="2" charset="-122"/>
                        </a:rPr>
                        <a:t>S. B. Schwartz et al., Phys. Rev. C 92, 031302(R) (2015).</a:t>
                      </a:r>
                      <a:endParaRPr lang="en-US" sz="1600" b="0" i="0" u="none" strike="noStrike" dirty="0">
                        <a:solidFill>
                          <a:srgbClr val="00C4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2"/>
                  </a:ext>
                </a:extLst>
              </a:tr>
            </a:tbl>
          </a:graphicData>
        </a:graphic>
      </p:graphicFrame>
      <p:sp>
        <p:nvSpPr>
          <p:cNvPr id="2" name="矩形 1"/>
          <p:cNvSpPr/>
          <p:nvPr/>
        </p:nvSpPr>
        <p:spPr>
          <a:xfrm>
            <a:off x="74237" y="5832257"/>
            <a:ext cx="6582427" cy="923330"/>
          </a:xfrm>
          <a:prstGeom prst="rect">
            <a:avLst/>
          </a:prstGeom>
        </p:spPr>
        <p:txBody>
          <a:bodyPr wrap="square">
            <a:spAutoFit/>
          </a:bodyPr>
          <a:lstStyle/>
          <a:p>
            <a:r>
              <a:rPr lang="en-US" dirty="0"/>
              <a:t>NDS: From level energy differences corrected for recoil energy.</a:t>
            </a:r>
          </a:p>
          <a:p>
            <a:r>
              <a:rPr lang="en-US" dirty="0">
                <a:solidFill>
                  <a:srgbClr val="FF0000"/>
                </a:solidFill>
              </a:rPr>
              <a:t>NDS Literature Cutoff Date</a:t>
            </a:r>
          </a:p>
          <a:p>
            <a:r>
              <a:rPr lang="en-US" dirty="0"/>
              <a:t>Dec. 11, 2013</a:t>
            </a:r>
          </a:p>
        </p:txBody>
      </p:sp>
      <p:sp>
        <p:nvSpPr>
          <p:cNvPr id="5" name="文本框 4"/>
          <p:cNvSpPr txBox="1"/>
          <p:nvPr/>
        </p:nvSpPr>
        <p:spPr>
          <a:xfrm>
            <a:off x="7363686" y="853029"/>
            <a:ext cx="1596912" cy="400110"/>
          </a:xfrm>
          <a:prstGeom prst="rect">
            <a:avLst/>
          </a:prstGeom>
          <a:noFill/>
        </p:spPr>
        <p:txBody>
          <a:bodyPr wrap="none" rtlCol="0">
            <a:spAutoFit/>
          </a:bodyPr>
          <a:lstStyle/>
          <a:p>
            <a:pPr algn="just"/>
            <a:r>
              <a:rPr lang="en-US" sz="2000" b="1" dirty="0">
                <a:latin typeface="Times New Roman" panose="02020603050405020304" pitchFamily="18" charset="0"/>
                <a:cs typeface="Times New Roman" panose="02020603050405020304" pitchFamily="18" charset="0"/>
              </a:rPr>
              <a:t>451.78</a:t>
            </a:r>
            <a:r>
              <a:rPr lang="en-US" altLang="zh-CN" sz="2000" b="1" dirty="0">
                <a:latin typeface="Times New Roman" panose="02020603050405020304" pitchFamily="18" charset="0"/>
                <a:cs typeface="Times New Roman" panose="02020603050405020304" pitchFamily="18" charset="0"/>
              </a:rPr>
              <a:t>±0.38</a:t>
            </a:r>
            <a:endParaRPr lang="en-US" sz="2000" b="1"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7363686" y="1942794"/>
            <a:ext cx="1596912" cy="400110"/>
          </a:xfrm>
          <a:prstGeom prst="rect">
            <a:avLst/>
          </a:prstGeom>
          <a:noFill/>
        </p:spPr>
        <p:txBody>
          <a:bodyPr wrap="none" rtlCol="0">
            <a:spAutoFit/>
          </a:bodyPr>
          <a:lstStyle/>
          <a:p>
            <a:pPr algn="just"/>
            <a:r>
              <a:rPr lang="en-US" sz="2000" b="1" dirty="0">
                <a:latin typeface="Times New Roman" panose="02020603050405020304" pitchFamily="18" charset="0"/>
                <a:cs typeface="Times New Roman" panose="02020603050405020304" pitchFamily="18" charset="0"/>
              </a:rPr>
              <a:t>493.18</a:t>
            </a:r>
            <a:r>
              <a:rPr lang="en-US" altLang="zh-CN" sz="2000" b="1" dirty="0">
                <a:latin typeface="Times New Roman" panose="02020603050405020304" pitchFamily="18" charset="0"/>
                <a:cs typeface="Times New Roman" panose="02020603050405020304" pitchFamily="18" charset="0"/>
              </a:rPr>
              <a:t>±0.46</a:t>
            </a:r>
            <a:endParaRPr lang="en-US" sz="2000" b="1"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7363686" y="3131599"/>
            <a:ext cx="1596912" cy="400110"/>
          </a:xfrm>
          <a:prstGeom prst="rect">
            <a:avLst/>
          </a:prstGeom>
          <a:noFill/>
        </p:spPr>
        <p:txBody>
          <a:bodyPr wrap="none" rtlCol="0">
            <a:spAutoFit/>
          </a:bodyPr>
          <a:lstStyle/>
          <a:p>
            <a:pPr algn="just"/>
            <a:r>
              <a:rPr lang="en-US" sz="2000" b="1" dirty="0">
                <a:latin typeface="Times New Roman" panose="02020603050405020304" pitchFamily="18" charset="0"/>
                <a:cs typeface="Times New Roman" panose="02020603050405020304" pitchFamily="18" charset="0"/>
              </a:rPr>
              <a:t>944.65</a:t>
            </a:r>
            <a:r>
              <a:rPr lang="en-US" altLang="zh-CN" sz="2000" b="1" dirty="0">
                <a:latin typeface="Times New Roman" panose="02020603050405020304" pitchFamily="18" charset="0"/>
                <a:cs typeface="Times New Roman" panose="02020603050405020304" pitchFamily="18" charset="0"/>
              </a:rPr>
              <a:t>±0.35</a:t>
            </a:r>
            <a:endParaRPr lang="en-US" sz="2000" b="1"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7235446" y="4221364"/>
            <a:ext cx="1725152" cy="400110"/>
          </a:xfrm>
          <a:prstGeom prst="rect">
            <a:avLst/>
          </a:prstGeom>
          <a:noFill/>
        </p:spPr>
        <p:txBody>
          <a:bodyPr wrap="none" rtlCol="0">
            <a:spAutoFit/>
          </a:bodyPr>
          <a:lstStyle/>
          <a:p>
            <a:pPr algn="just"/>
            <a:r>
              <a:rPr lang="en-US" sz="2000" b="1" dirty="0">
                <a:latin typeface="Times New Roman" panose="02020603050405020304" pitchFamily="18" charset="0"/>
                <a:cs typeface="Times New Roman" panose="02020603050405020304" pitchFamily="18" charset="0"/>
              </a:rPr>
              <a:t>1612.69</a:t>
            </a:r>
            <a:r>
              <a:rPr lang="en-US" altLang="zh-CN" sz="2000" b="1" dirty="0">
                <a:latin typeface="Times New Roman" panose="02020603050405020304" pitchFamily="18" charset="0"/>
                <a:cs typeface="Times New Roman" panose="02020603050405020304" pitchFamily="18" charset="0"/>
              </a:rPr>
              <a:t>±0.38</a:t>
            </a:r>
            <a:endParaRPr lang="en-US" sz="2000" b="1"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5216130" y="5432147"/>
            <a:ext cx="3927870" cy="400110"/>
          </a:xfrm>
          <a:prstGeom prst="rect">
            <a:avLst/>
          </a:prstGeom>
          <a:noFill/>
        </p:spPr>
        <p:txBody>
          <a:bodyPr wrap="none" rtlCol="0">
            <a:spAutoFit/>
          </a:bodyPr>
          <a:lstStyle/>
          <a:p>
            <a:r>
              <a:rPr lang="en-US" altLang="zh-CN" sz="2000" b="1" i="1" dirty="0">
                <a:latin typeface="Times New Roman" panose="02020603050405020304" pitchFamily="18" charset="0"/>
                <a:cs typeface="Times New Roman" panose="02020603050405020304" pitchFamily="18" charset="0"/>
              </a:rPr>
              <a:t>γ</a:t>
            </a:r>
            <a:r>
              <a:rPr lang="en-US" altLang="zh-CN" sz="2000" b="1" dirty="0">
                <a:latin typeface="Times New Roman" panose="02020603050405020304" pitchFamily="18" charset="0"/>
                <a:cs typeface="Times New Roman" panose="02020603050405020304" pitchFamily="18" charset="0"/>
              </a:rPr>
              <a:t>-ray energies used for calibration</a:t>
            </a: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3287472"/>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6762484" cy="3420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420000"/>
            <a:ext cx="6762484" cy="3420000"/>
          </a:xfrm>
          <a:prstGeom prst="rect">
            <a:avLst/>
          </a:prstGeom>
        </p:spPr>
      </p:pic>
      <p:sp>
        <p:nvSpPr>
          <p:cNvPr id="4" name="矩形 3"/>
          <p:cNvSpPr/>
          <p:nvPr/>
        </p:nvSpPr>
        <p:spPr>
          <a:xfrm>
            <a:off x="7525296" y="0"/>
            <a:ext cx="1618704" cy="3293209"/>
          </a:xfrm>
          <a:prstGeom prst="rect">
            <a:avLst/>
          </a:prstGeom>
        </p:spPr>
        <p:txBody>
          <a:bodyPr wrap="square" anchor="ctr">
            <a:spAutoFit/>
          </a:bodyPr>
          <a:lstStyle/>
          <a:p>
            <a:r>
              <a:rPr lang="en-US" sz="1600" baseline="30000" dirty="0">
                <a:latin typeface="Times New Roman" panose="02020603050405020304" pitchFamily="18" charset="0"/>
                <a:cs typeface="Times New Roman" panose="02020603050405020304" pitchFamily="18" charset="0"/>
              </a:rPr>
              <a:t>25</a:t>
            </a:r>
            <a:r>
              <a:rPr lang="en-US" altLang="zh-CN" sz="1600" dirty="0">
                <a:latin typeface="Times New Roman" panose="02020603050405020304" pitchFamily="18" charset="0"/>
                <a:cs typeface="Times New Roman" panose="02020603050405020304" pitchFamily="18" charset="0"/>
              </a:rPr>
              <a:t>Si </a:t>
            </a:r>
            <a:r>
              <a:rPr lang="en-US" altLang="zh-CN" sz="1600" i="1" dirty="0">
                <a:latin typeface="Times New Roman" panose="02020603050405020304" pitchFamily="18" charset="0"/>
                <a:cs typeface="Times New Roman" panose="02020603050405020304" pitchFamily="18" charset="0"/>
              </a:rPr>
              <a:t>βγ</a:t>
            </a:r>
            <a:r>
              <a:rPr lang="en-US" altLang="zh-CN" sz="1600" dirty="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451.7</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0.5</a:t>
            </a:r>
          </a:p>
          <a:p>
            <a:r>
              <a:rPr lang="en-US" sz="1600" dirty="0">
                <a:latin typeface="Times New Roman" panose="02020603050405020304" pitchFamily="18" charset="0"/>
                <a:cs typeface="Times New Roman" panose="02020603050405020304" pitchFamily="18" charset="0"/>
              </a:rPr>
              <a:t>493.3</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0.7</a:t>
            </a:r>
          </a:p>
          <a:p>
            <a:r>
              <a:rPr lang="en-US" sz="1600" dirty="0">
                <a:latin typeface="Times New Roman" panose="02020603050405020304" pitchFamily="18" charset="0"/>
                <a:cs typeface="Times New Roman" panose="02020603050405020304" pitchFamily="18" charset="0"/>
              </a:rPr>
              <a:t>944.9</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0.5</a:t>
            </a:r>
          </a:p>
          <a:p>
            <a:r>
              <a:rPr lang="en-US" sz="1600" dirty="0">
                <a:latin typeface="Times New Roman" panose="02020603050405020304" pitchFamily="18" charset="0"/>
                <a:cs typeface="Times New Roman" panose="02020603050405020304" pitchFamily="18" charset="0"/>
              </a:rPr>
              <a:t>1612.4</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0.5</a:t>
            </a:r>
          </a:p>
          <a:p>
            <a:r>
              <a:rPr lang="en-US" sz="1600" baseline="30000" dirty="0">
                <a:latin typeface="Times New Roman" panose="02020603050405020304" pitchFamily="18" charset="0"/>
                <a:cs typeface="Times New Roman" panose="02020603050405020304" pitchFamily="18" charset="0"/>
              </a:rPr>
              <a:t>23</a:t>
            </a:r>
            <a:r>
              <a:rPr lang="en-US" sz="1600" dirty="0">
                <a:latin typeface="Times New Roman" panose="02020603050405020304" pitchFamily="18" charset="0"/>
                <a:cs typeface="Times New Roman" panose="02020603050405020304" pitchFamily="18" charset="0"/>
              </a:rPr>
              <a:t>Al </a:t>
            </a:r>
            <a:r>
              <a:rPr lang="en-US" altLang="zh-CN" sz="1600" i="1" dirty="0">
                <a:latin typeface="Times New Roman" panose="02020603050405020304" pitchFamily="18" charset="0"/>
                <a:cs typeface="Times New Roman" panose="02020603050405020304" pitchFamily="18" charset="0"/>
              </a:rPr>
              <a:t>βγ </a:t>
            </a:r>
            <a:r>
              <a:rPr lang="en-US" sz="1600" dirty="0">
                <a:latin typeface="Times New Roman" panose="02020603050405020304" pitchFamily="18" charset="0"/>
                <a:cs typeface="Times New Roman" panose="02020603050405020304" pitchFamily="18" charset="0"/>
              </a:rPr>
              <a:t>:</a:t>
            </a:r>
          </a:p>
          <a:p>
            <a:r>
              <a:rPr lang="en-US" sz="1600" dirty="0">
                <a:latin typeface="Times New Roman" panose="02020603050405020304" pitchFamily="18" charset="0"/>
                <a:cs typeface="Times New Roman" panose="02020603050405020304" pitchFamily="18" charset="0"/>
              </a:rPr>
              <a:t>450.7</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0.15</a:t>
            </a:r>
          </a:p>
          <a:p>
            <a:r>
              <a:rPr lang="en-US" sz="1600" dirty="0">
                <a:latin typeface="Times New Roman" panose="02020603050405020304" pitchFamily="18" charset="0"/>
                <a:cs typeface="Times New Roman" panose="02020603050405020304" pitchFamily="18" charset="0"/>
              </a:rPr>
              <a:t>1599</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2</a:t>
            </a:r>
          </a:p>
          <a:p>
            <a:r>
              <a:rPr lang="en-US" sz="1600" dirty="0">
                <a:latin typeface="Times New Roman" panose="02020603050405020304" pitchFamily="18" charset="0"/>
                <a:cs typeface="Times New Roman" panose="02020603050405020304" pitchFamily="18" charset="0"/>
              </a:rPr>
              <a:t>2908</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3</a:t>
            </a:r>
          </a:p>
          <a:p>
            <a:r>
              <a:rPr lang="en-US" sz="1600" dirty="0">
                <a:latin typeface="Times New Roman" panose="02020603050405020304" pitchFamily="18" charset="0"/>
                <a:cs typeface="Times New Roman" panose="02020603050405020304" pitchFamily="18" charset="0"/>
              </a:rPr>
              <a:t>7801</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2</a:t>
            </a:r>
          </a:p>
          <a:p>
            <a:r>
              <a:rPr lang="en-US" sz="1600" dirty="0" err="1">
                <a:latin typeface="Times New Roman" panose="02020603050405020304" pitchFamily="18" charset="0"/>
                <a:cs typeface="Times New Roman" panose="02020603050405020304" pitchFamily="18" charset="0"/>
              </a:rPr>
              <a:t>Bkg</a:t>
            </a:r>
            <a:r>
              <a:rPr lang="en-US" sz="1600" dirty="0">
                <a:latin typeface="Times New Roman" panose="02020603050405020304" pitchFamily="18" charset="0"/>
                <a:cs typeface="Times New Roman" panose="02020603050405020304" pitchFamily="18" charset="0"/>
              </a:rPr>
              <a:t>:</a:t>
            </a:r>
          </a:p>
          <a:p>
            <a:r>
              <a:rPr lang="en-US" sz="1600" dirty="0">
                <a:latin typeface="Times New Roman" panose="02020603050405020304" pitchFamily="18" charset="0"/>
                <a:cs typeface="Times New Roman" panose="02020603050405020304" pitchFamily="18" charset="0"/>
              </a:rPr>
              <a:t>1460.820 ± 0.005</a:t>
            </a:r>
          </a:p>
          <a:p>
            <a:r>
              <a:rPr lang="en-US" sz="1600" dirty="0">
                <a:latin typeface="Times New Roman" panose="02020603050405020304" pitchFamily="18" charset="0"/>
                <a:cs typeface="Times New Roman" panose="02020603050405020304" pitchFamily="18" charset="0"/>
              </a:rPr>
              <a:t>2614.511 ± 0.010</a:t>
            </a:r>
          </a:p>
        </p:txBody>
      </p:sp>
      <p:sp>
        <p:nvSpPr>
          <p:cNvPr id="5" name="矩形 4"/>
          <p:cNvSpPr/>
          <p:nvPr/>
        </p:nvSpPr>
        <p:spPr>
          <a:xfrm>
            <a:off x="7525296" y="3789332"/>
            <a:ext cx="1618704" cy="2554545"/>
          </a:xfrm>
          <a:prstGeom prst="rect">
            <a:avLst/>
          </a:prstGeom>
        </p:spPr>
        <p:txBody>
          <a:bodyPr wrap="square" anchor="ctr">
            <a:spAutoFit/>
          </a:bodyPr>
          <a:lstStyle/>
          <a:p>
            <a:r>
              <a:rPr lang="en-US" sz="1600" baseline="30000" dirty="0">
                <a:latin typeface="Times New Roman" panose="02020603050405020304" pitchFamily="18" charset="0"/>
                <a:cs typeface="Times New Roman" panose="02020603050405020304" pitchFamily="18" charset="0"/>
              </a:rPr>
              <a:t>25</a:t>
            </a:r>
            <a:r>
              <a:rPr lang="en-US" altLang="zh-CN" sz="1600" dirty="0">
                <a:latin typeface="Times New Roman" panose="02020603050405020304" pitchFamily="18" charset="0"/>
                <a:cs typeface="Times New Roman" panose="02020603050405020304" pitchFamily="18" charset="0"/>
              </a:rPr>
              <a:t>Si </a:t>
            </a:r>
            <a:r>
              <a:rPr lang="en-US" altLang="zh-CN" sz="1600" i="1" dirty="0">
                <a:latin typeface="Times New Roman" panose="02020603050405020304" pitchFamily="18" charset="0"/>
                <a:cs typeface="Times New Roman" panose="02020603050405020304" pitchFamily="18" charset="0"/>
              </a:rPr>
              <a:t>βγ</a:t>
            </a:r>
            <a:r>
              <a:rPr lang="en-US" altLang="zh-CN" sz="1600" dirty="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451.7</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0.5</a:t>
            </a:r>
          </a:p>
          <a:p>
            <a:r>
              <a:rPr lang="en-US" sz="1600" dirty="0">
                <a:latin typeface="Times New Roman" panose="02020603050405020304" pitchFamily="18" charset="0"/>
                <a:cs typeface="Times New Roman" panose="02020603050405020304" pitchFamily="18" charset="0"/>
              </a:rPr>
              <a:t>493.3</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0.7</a:t>
            </a:r>
          </a:p>
          <a:p>
            <a:r>
              <a:rPr lang="en-US" sz="1600" dirty="0">
                <a:latin typeface="Times New Roman" panose="02020603050405020304" pitchFamily="18" charset="0"/>
                <a:cs typeface="Times New Roman" panose="02020603050405020304" pitchFamily="18" charset="0"/>
              </a:rPr>
              <a:t>944.9</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0.5</a:t>
            </a:r>
          </a:p>
          <a:p>
            <a:r>
              <a:rPr lang="en-US" sz="1600" dirty="0">
                <a:latin typeface="Times New Roman" panose="02020603050405020304" pitchFamily="18" charset="0"/>
                <a:cs typeface="Times New Roman" panose="02020603050405020304" pitchFamily="18" charset="0"/>
              </a:rPr>
              <a:t>1612.4</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0.5</a:t>
            </a:r>
          </a:p>
          <a:p>
            <a:r>
              <a:rPr lang="en-US" sz="1600" baseline="30000" dirty="0">
                <a:latin typeface="Times New Roman" panose="02020603050405020304" pitchFamily="18" charset="0"/>
                <a:cs typeface="Times New Roman" panose="02020603050405020304" pitchFamily="18" charset="0"/>
              </a:rPr>
              <a:t>23</a:t>
            </a:r>
            <a:r>
              <a:rPr lang="en-US" sz="1600" dirty="0">
                <a:latin typeface="Times New Roman" panose="02020603050405020304" pitchFamily="18" charset="0"/>
                <a:cs typeface="Times New Roman" panose="02020603050405020304" pitchFamily="18" charset="0"/>
              </a:rPr>
              <a:t>Al </a:t>
            </a:r>
            <a:r>
              <a:rPr lang="en-US" altLang="zh-CN" sz="1600" i="1" dirty="0">
                <a:latin typeface="Times New Roman" panose="02020603050405020304" pitchFamily="18" charset="0"/>
                <a:cs typeface="Times New Roman" panose="02020603050405020304" pitchFamily="18" charset="0"/>
              </a:rPr>
              <a:t>βγ </a:t>
            </a:r>
            <a:r>
              <a:rPr lang="en-US" sz="1600" dirty="0">
                <a:latin typeface="Times New Roman" panose="02020603050405020304" pitchFamily="18" charset="0"/>
                <a:cs typeface="Times New Roman" panose="02020603050405020304" pitchFamily="18" charset="0"/>
              </a:rPr>
              <a:t>:</a:t>
            </a:r>
          </a:p>
          <a:p>
            <a:r>
              <a:rPr lang="en-US" sz="1600" dirty="0">
                <a:latin typeface="Times New Roman" panose="02020603050405020304" pitchFamily="18" charset="0"/>
                <a:cs typeface="Times New Roman" panose="02020603050405020304" pitchFamily="18" charset="0"/>
              </a:rPr>
              <a:t>450.7</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0.15</a:t>
            </a:r>
          </a:p>
          <a:p>
            <a:r>
              <a:rPr lang="en-US" sz="1600" dirty="0">
                <a:latin typeface="Times New Roman" panose="02020603050405020304" pitchFamily="18" charset="0"/>
                <a:cs typeface="Times New Roman" panose="02020603050405020304" pitchFamily="18" charset="0"/>
              </a:rPr>
              <a:t>1599</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2</a:t>
            </a:r>
          </a:p>
          <a:p>
            <a:r>
              <a:rPr lang="en-US" sz="1600" dirty="0">
                <a:latin typeface="Times New Roman" panose="02020603050405020304" pitchFamily="18" charset="0"/>
                <a:cs typeface="Times New Roman" panose="02020603050405020304" pitchFamily="18" charset="0"/>
              </a:rPr>
              <a:t>2908</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3</a:t>
            </a:r>
          </a:p>
          <a:p>
            <a:r>
              <a:rPr lang="en-US" sz="1600" dirty="0">
                <a:latin typeface="Times New Roman" panose="02020603050405020304" pitchFamily="18" charset="0"/>
                <a:cs typeface="Times New Roman" panose="02020603050405020304" pitchFamily="18" charset="0"/>
              </a:rPr>
              <a:t>7801</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2</a:t>
            </a:r>
          </a:p>
        </p:txBody>
      </p:sp>
    </p:spTree>
    <p:extLst>
      <p:ext uri="{BB962C8B-B14F-4D97-AF65-F5344CB8AC3E}">
        <p14:creationId xmlns:p14="http://schemas.microsoft.com/office/powerpoint/2010/main" val="82374386"/>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762484" cy="3420000"/>
          </a:xfrm>
          <a:prstGeom prst="rect">
            <a:avLst/>
          </a:prstGeom>
        </p:spPr>
      </p:pic>
      <p:sp>
        <p:nvSpPr>
          <p:cNvPr id="4" name="矩形 3"/>
          <p:cNvSpPr/>
          <p:nvPr/>
        </p:nvSpPr>
        <p:spPr>
          <a:xfrm>
            <a:off x="7561294" y="3544966"/>
            <a:ext cx="1560997" cy="2862322"/>
          </a:xfrm>
          <a:prstGeom prst="rect">
            <a:avLst/>
          </a:prstGeom>
        </p:spPr>
        <p:txBody>
          <a:bodyPr wrap="square">
            <a:spAutoFit/>
          </a:bodyPr>
          <a:lstStyle/>
          <a:p>
            <a:r>
              <a:rPr lang="en-US" baseline="30000" dirty="0">
                <a:solidFill>
                  <a:srgbClr val="0000FF"/>
                </a:solidFill>
                <a:latin typeface="Times New Roman" panose="02020603050405020304" pitchFamily="18" charset="0"/>
                <a:cs typeface="Times New Roman" panose="02020603050405020304" pitchFamily="18" charset="0"/>
              </a:rPr>
              <a:t>25</a:t>
            </a:r>
            <a:r>
              <a:rPr lang="en-US" altLang="zh-CN" dirty="0">
                <a:solidFill>
                  <a:srgbClr val="0000FF"/>
                </a:solidFill>
                <a:latin typeface="Times New Roman" panose="02020603050405020304" pitchFamily="18" charset="0"/>
                <a:cs typeface="Times New Roman" panose="02020603050405020304" pitchFamily="18" charset="0"/>
              </a:rPr>
              <a:t>Si </a:t>
            </a:r>
            <a:r>
              <a:rPr lang="en-US" altLang="zh-CN" i="1" dirty="0">
                <a:solidFill>
                  <a:srgbClr val="0000FF"/>
                </a:solidFill>
                <a:latin typeface="Times New Roman" panose="02020603050405020304" pitchFamily="18" charset="0"/>
                <a:cs typeface="Times New Roman" panose="02020603050405020304" pitchFamily="18" charset="0"/>
              </a:rPr>
              <a:t>βγ</a:t>
            </a:r>
            <a:r>
              <a:rPr lang="en-US" altLang="zh-CN" dirty="0">
                <a:solidFill>
                  <a:srgbClr val="0000FF"/>
                </a:solidFill>
                <a:latin typeface="Times New Roman" panose="02020603050405020304" pitchFamily="18" charset="0"/>
                <a:cs typeface="Times New Roman" panose="02020603050405020304" pitchFamily="18" charset="0"/>
              </a:rPr>
              <a:t>:</a:t>
            </a:r>
            <a:endParaRPr lang="en-US" dirty="0">
              <a:solidFill>
                <a:srgbClr val="0000FF"/>
              </a:solidFill>
              <a:latin typeface="Times New Roman" panose="02020603050405020304" pitchFamily="18" charset="0"/>
              <a:cs typeface="Times New Roman" panose="02020603050405020304" pitchFamily="18" charset="0"/>
            </a:endParaRPr>
          </a:p>
          <a:p>
            <a:r>
              <a:rPr lang="en-US" dirty="0">
                <a:solidFill>
                  <a:srgbClr val="0000FF"/>
                </a:solidFill>
                <a:latin typeface="Times New Roman" panose="02020603050405020304" pitchFamily="18" charset="0"/>
                <a:cs typeface="Times New Roman" panose="02020603050405020304" pitchFamily="18" charset="0"/>
              </a:rPr>
              <a:t>451.7</a:t>
            </a:r>
            <a:r>
              <a:rPr lang="en-US" altLang="zh-CN" dirty="0">
                <a:solidFill>
                  <a:srgbClr val="0000FF"/>
                </a:solidFill>
                <a:latin typeface="Times New Roman" panose="02020603050405020304" pitchFamily="18" charset="0"/>
                <a:cs typeface="Times New Roman" panose="02020603050405020304" pitchFamily="18" charset="0"/>
              </a:rPr>
              <a:t>±</a:t>
            </a:r>
            <a:r>
              <a:rPr lang="en-US" dirty="0">
                <a:solidFill>
                  <a:srgbClr val="0000FF"/>
                </a:solidFill>
                <a:latin typeface="Times New Roman" panose="02020603050405020304" pitchFamily="18" charset="0"/>
                <a:cs typeface="Times New Roman" panose="02020603050405020304" pitchFamily="18" charset="0"/>
              </a:rPr>
              <a:t>0.5</a:t>
            </a:r>
          </a:p>
          <a:p>
            <a:r>
              <a:rPr lang="en-US" dirty="0">
                <a:solidFill>
                  <a:srgbClr val="0000FF"/>
                </a:solidFill>
                <a:latin typeface="Times New Roman" panose="02020603050405020304" pitchFamily="18" charset="0"/>
                <a:cs typeface="Times New Roman" panose="02020603050405020304" pitchFamily="18" charset="0"/>
              </a:rPr>
              <a:t>493.3</a:t>
            </a:r>
            <a:r>
              <a:rPr lang="en-US" altLang="zh-CN" dirty="0">
                <a:solidFill>
                  <a:srgbClr val="0000FF"/>
                </a:solidFill>
                <a:latin typeface="Times New Roman" panose="02020603050405020304" pitchFamily="18" charset="0"/>
                <a:cs typeface="Times New Roman" panose="02020603050405020304" pitchFamily="18" charset="0"/>
              </a:rPr>
              <a:t>±</a:t>
            </a:r>
            <a:r>
              <a:rPr lang="en-US" dirty="0">
                <a:solidFill>
                  <a:srgbClr val="0000FF"/>
                </a:solidFill>
                <a:latin typeface="Times New Roman" panose="02020603050405020304" pitchFamily="18" charset="0"/>
                <a:cs typeface="Times New Roman" panose="02020603050405020304" pitchFamily="18" charset="0"/>
              </a:rPr>
              <a:t>0.7</a:t>
            </a:r>
          </a:p>
          <a:p>
            <a:r>
              <a:rPr lang="en-US" dirty="0">
                <a:solidFill>
                  <a:srgbClr val="0000FF"/>
                </a:solidFill>
                <a:latin typeface="Times New Roman" panose="02020603050405020304" pitchFamily="18" charset="0"/>
                <a:cs typeface="Times New Roman" panose="02020603050405020304" pitchFamily="18" charset="0"/>
              </a:rPr>
              <a:t>944.9</a:t>
            </a:r>
            <a:r>
              <a:rPr lang="en-US" altLang="zh-CN" dirty="0">
                <a:solidFill>
                  <a:srgbClr val="0000FF"/>
                </a:solidFill>
                <a:latin typeface="Times New Roman" panose="02020603050405020304" pitchFamily="18" charset="0"/>
                <a:cs typeface="Times New Roman" panose="02020603050405020304" pitchFamily="18" charset="0"/>
              </a:rPr>
              <a:t>±</a:t>
            </a:r>
            <a:r>
              <a:rPr lang="en-US" dirty="0">
                <a:solidFill>
                  <a:srgbClr val="0000FF"/>
                </a:solidFill>
                <a:latin typeface="Times New Roman" panose="02020603050405020304" pitchFamily="18" charset="0"/>
                <a:cs typeface="Times New Roman" panose="02020603050405020304" pitchFamily="18" charset="0"/>
              </a:rPr>
              <a:t>0.5</a:t>
            </a:r>
          </a:p>
          <a:p>
            <a:r>
              <a:rPr lang="en-US" dirty="0">
                <a:solidFill>
                  <a:srgbClr val="0000FF"/>
                </a:solidFill>
                <a:latin typeface="Times New Roman" panose="02020603050405020304" pitchFamily="18" charset="0"/>
                <a:cs typeface="Times New Roman" panose="02020603050405020304" pitchFamily="18" charset="0"/>
              </a:rPr>
              <a:t>1612.4</a:t>
            </a:r>
            <a:r>
              <a:rPr lang="en-US" altLang="zh-CN" dirty="0">
                <a:solidFill>
                  <a:srgbClr val="0000FF"/>
                </a:solidFill>
                <a:latin typeface="Times New Roman" panose="02020603050405020304" pitchFamily="18" charset="0"/>
                <a:cs typeface="Times New Roman" panose="02020603050405020304" pitchFamily="18" charset="0"/>
              </a:rPr>
              <a:t>±</a:t>
            </a:r>
            <a:r>
              <a:rPr lang="en-US" dirty="0">
                <a:solidFill>
                  <a:srgbClr val="0000FF"/>
                </a:solidFill>
                <a:latin typeface="Times New Roman" panose="02020603050405020304" pitchFamily="18" charset="0"/>
                <a:cs typeface="Times New Roman" panose="02020603050405020304" pitchFamily="18" charset="0"/>
              </a:rPr>
              <a:t>0.5</a:t>
            </a:r>
          </a:p>
          <a:p>
            <a:r>
              <a:rPr lang="en-US" baseline="30000" dirty="0">
                <a:solidFill>
                  <a:srgbClr val="0000FF"/>
                </a:solidFill>
                <a:latin typeface="Times New Roman" panose="02020603050405020304" pitchFamily="18" charset="0"/>
                <a:cs typeface="Times New Roman" panose="02020603050405020304" pitchFamily="18" charset="0"/>
              </a:rPr>
              <a:t>23</a:t>
            </a:r>
            <a:r>
              <a:rPr lang="en-US" dirty="0">
                <a:solidFill>
                  <a:srgbClr val="0000FF"/>
                </a:solidFill>
                <a:latin typeface="Times New Roman" panose="02020603050405020304" pitchFamily="18" charset="0"/>
                <a:cs typeface="Times New Roman" panose="02020603050405020304" pitchFamily="18" charset="0"/>
              </a:rPr>
              <a:t>Al </a:t>
            </a:r>
            <a:r>
              <a:rPr lang="en-US" altLang="zh-CN" i="1" dirty="0">
                <a:solidFill>
                  <a:srgbClr val="0000FF"/>
                </a:solidFill>
                <a:latin typeface="Times New Roman" panose="02020603050405020304" pitchFamily="18" charset="0"/>
                <a:cs typeface="Times New Roman" panose="02020603050405020304" pitchFamily="18" charset="0"/>
              </a:rPr>
              <a:t>βγ </a:t>
            </a:r>
            <a:r>
              <a:rPr lang="en-US" dirty="0">
                <a:solidFill>
                  <a:srgbClr val="0000FF"/>
                </a:solidFill>
                <a:latin typeface="Times New Roman" panose="02020603050405020304" pitchFamily="18" charset="0"/>
                <a:cs typeface="Times New Roman" panose="02020603050405020304" pitchFamily="18" charset="0"/>
              </a:rPr>
              <a:t>:</a:t>
            </a:r>
          </a:p>
          <a:p>
            <a:r>
              <a:rPr lang="en-US" dirty="0">
                <a:solidFill>
                  <a:srgbClr val="0000FF"/>
                </a:solidFill>
                <a:latin typeface="Times New Roman" panose="02020603050405020304" pitchFamily="18" charset="0"/>
                <a:cs typeface="Times New Roman" panose="02020603050405020304" pitchFamily="18" charset="0"/>
              </a:rPr>
              <a:t>450.7</a:t>
            </a:r>
            <a:r>
              <a:rPr lang="en-US" altLang="zh-CN" dirty="0">
                <a:solidFill>
                  <a:srgbClr val="0000FF"/>
                </a:solidFill>
                <a:latin typeface="Times New Roman" panose="02020603050405020304" pitchFamily="18" charset="0"/>
                <a:cs typeface="Times New Roman" panose="02020603050405020304" pitchFamily="18" charset="0"/>
              </a:rPr>
              <a:t>±</a:t>
            </a:r>
            <a:r>
              <a:rPr lang="en-US" dirty="0">
                <a:solidFill>
                  <a:srgbClr val="0000FF"/>
                </a:solidFill>
                <a:latin typeface="Times New Roman" panose="02020603050405020304" pitchFamily="18" charset="0"/>
                <a:cs typeface="Times New Roman" panose="02020603050405020304" pitchFamily="18" charset="0"/>
              </a:rPr>
              <a:t>0.4</a:t>
            </a:r>
          </a:p>
          <a:p>
            <a:r>
              <a:rPr lang="en-US" dirty="0">
                <a:solidFill>
                  <a:srgbClr val="0000FF"/>
                </a:solidFill>
                <a:latin typeface="Times New Roman" panose="02020603050405020304" pitchFamily="18" charset="0"/>
                <a:cs typeface="Times New Roman" panose="02020603050405020304" pitchFamily="18" charset="0"/>
              </a:rPr>
              <a:t>1599.5</a:t>
            </a:r>
            <a:r>
              <a:rPr lang="en-US" altLang="zh-CN" dirty="0">
                <a:solidFill>
                  <a:srgbClr val="0000FF"/>
                </a:solidFill>
                <a:latin typeface="Times New Roman" panose="02020603050405020304" pitchFamily="18" charset="0"/>
                <a:cs typeface="Times New Roman" panose="02020603050405020304" pitchFamily="18" charset="0"/>
              </a:rPr>
              <a:t>±0.4</a:t>
            </a:r>
            <a:endParaRPr lang="en-US" dirty="0">
              <a:solidFill>
                <a:srgbClr val="0000FF"/>
              </a:solidFill>
              <a:latin typeface="Times New Roman" panose="02020603050405020304" pitchFamily="18" charset="0"/>
              <a:cs typeface="Times New Roman" panose="02020603050405020304" pitchFamily="18" charset="0"/>
            </a:endParaRPr>
          </a:p>
          <a:p>
            <a:r>
              <a:rPr lang="en-US" dirty="0">
                <a:solidFill>
                  <a:srgbClr val="0000FF"/>
                </a:solidFill>
                <a:latin typeface="Times New Roman" panose="02020603050405020304" pitchFamily="18" charset="0"/>
                <a:cs typeface="Times New Roman" panose="02020603050405020304" pitchFamily="18" charset="0"/>
              </a:rPr>
              <a:t>2904.8</a:t>
            </a:r>
            <a:r>
              <a:rPr lang="en-US" altLang="zh-CN" dirty="0">
                <a:solidFill>
                  <a:srgbClr val="0000FF"/>
                </a:solidFill>
                <a:latin typeface="Times New Roman" panose="02020603050405020304" pitchFamily="18" charset="0"/>
                <a:cs typeface="Times New Roman" panose="02020603050405020304" pitchFamily="18" charset="0"/>
              </a:rPr>
              <a:t>±0.5</a:t>
            </a:r>
            <a:endParaRPr lang="en-US" dirty="0">
              <a:solidFill>
                <a:srgbClr val="0000FF"/>
              </a:solidFill>
              <a:latin typeface="Times New Roman" panose="02020603050405020304" pitchFamily="18" charset="0"/>
              <a:cs typeface="Times New Roman" panose="02020603050405020304" pitchFamily="18" charset="0"/>
            </a:endParaRPr>
          </a:p>
          <a:p>
            <a:r>
              <a:rPr lang="en-US" dirty="0">
                <a:solidFill>
                  <a:srgbClr val="0000FF"/>
                </a:solidFill>
                <a:latin typeface="Times New Roman" panose="02020603050405020304" pitchFamily="18" charset="0"/>
                <a:cs typeface="Times New Roman" panose="02020603050405020304" pitchFamily="18" charset="0"/>
              </a:rPr>
              <a:t>7801.5</a:t>
            </a:r>
            <a:r>
              <a:rPr lang="en-US" altLang="zh-CN" dirty="0">
                <a:solidFill>
                  <a:srgbClr val="0000FF"/>
                </a:solidFill>
                <a:latin typeface="Times New Roman" panose="02020603050405020304" pitchFamily="18" charset="0"/>
                <a:cs typeface="Times New Roman" panose="02020603050405020304" pitchFamily="18" charset="0"/>
              </a:rPr>
              <a:t>±0.5</a:t>
            </a:r>
            <a:endParaRPr lang="en-US" dirty="0">
              <a:solidFill>
                <a:srgbClr val="0000FF"/>
              </a:solidFill>
              <a:latin typeface="Times New Roman" panose="02020603050405020304" pitchFamily="18" charset="0"/>
              <a:cs typeface="Times New Roman" panose="02020603050405020304" pitchFamily="18" charset="0"/>
            </a:endParaRPr>
          </a:p>
        </p:txBody>
      </p:sp>
      <p:sp>
        <p:nvSpPr>
          <p:cNvPr id="5" name="矩形 4"/>
          <p:cNvSpPr/>
          <p:nvPr/>
        </p:nvSpPr>
        <p:spPr>
          <a:xfrm>
            <a:off x="7453885" y="0"/>
            <a:ext cx="1689130" cy="3293209"/>
          </a:xfrm>
          <a:prstGeom prst="rect">
            <a:avLst/>
          </a:prstGeom>
        </p:spPr>
        <p:txBody>
          <a:bodyPr wrap="square">
            <a:spAutoFit/>
          </a:bodyPr>
          <a:lstStyle/>
          <a:p>
            <a:r>
              <a:rPr lang="en-US" sz="1600" baseline="30000" dirty="0">
                <a:solidFill>
                  <a:srgbClr val="0000FF"/>
                </a:solidFill>
                <a:latin typeface="Times New Roman" panose="02020603050405020304" pitchFamily="18" charset="0"/>
                <a:cs typeface="Times New Roman" panose="02020603050405020304" pitchFamily="18" charset="0"/>
              </a:rPr>
              <a:t>25</a:t>
            </a:r>
            <a:r>
              <a:rPr lang="en-US" altLang="zh-CN" sz="1600" dirty="0">
                <a:solidFill>
                  <a:srgbClr val="0000FF"/>
                </a:solidFill>
                <a:latin typeface="Times New Roman" panose="02020603050405020304" pitchFamily="18" charset="0"/>
                <a:cs typeface="Times New Roman" panose="02020603050405020304" pitchFamily="18" charset="0"/>
              </a:rPr>
              <a:t>Si </a:t>
            </a:r>
            <a:r>
              <a:rPr lang="en-US" altLang="zh-CN" sz="1600" i="1" dirty="0">
                <a:solidFill>
                  <a:srgbClr val="0000FF"/>
                </a:solidFill>
                <a:latin typeface="Times New Roman" panose="02020603050405020304" pitchFamily="18" charset="0"/>
                <a:cs typeface="Times New Roman" panose="02020603050405020304" pitchFamily="18" charset="0"/>
              </a:rPr>
              <a:t>βγ</a:t>
            </a:r>
            <a:r>
              <a:rPr lang="en-US" altLang="zh-CN" sz="1600" dirty="0">
                <a:solidFill>
                  <a:srgbClr val="0000FF"/>
                </a:solidFill>
                <a:latin typeface="Times New Roman" panose="02020603050405020304" pitchFamily="18" charset="0"/>
                <a:cs typeface="Times New Roman" panose="02020603050405020304" pitchFamily="18" charset="0"/>
              </a:rPr>
              <a:t>:</a:t>
            </a:r>
            <a:endParaRPr lang="en-US" sz="1600" dirty="0">
              <a:solidFill>
                <a:srgbClr val="0000FF"/>
              </a:solidFill>
              <a:latin typeface="Times New Roman" panose="02020603050405020304" pitchFamily="18" charset="0"/>
              <a:cs typeface="Times New Roman" panose="02020603050405020304" pitchFamily="18" charset="0"/>
            </a:endParaRPr>
          </a:p>
          <a:p>
            <a:r>
              <a:rPr lang="en-US" sz="1600" dirty="0">
                <a:solidFill>
                  <a:srgbClr val="0000FF"/>
                </a:solidFill>
                <a:latin typeface="Times New Roman" panose="02020603050405020304" pitchFamily="18" charset="0"/>
                <a:cs typeface="Times New Roman" panose="02020603050405020304" pitchFamily="18" charset="0"/>
              </a:rPr>
              <a:t>451.7</a:t>
            </a:r>
            <a:r>
              <a:rPr lang="en-US" altLang="zh-CN" sz="1600" dirty="0">
                <a:solidFill>
                  <a:srgbClr val="0000FF"/>
                </a:solidFill>
                <a:latin typeface="Times New Roman" panose="02020603050405020304" pitchFamily="18" charset="0"/>
                <a:cs typeface="Times New Roman" panose="02020603050405020304" pitchFamily="18" charset="0"/>
              </a:rPr>
              <a:t>±</a:t>
            </a:r>
            <a:r>
              <a:rPr lang="en-US" sz="1600" dirty="0">
                <a:solidFill>
                  <a:srgbClr val="0000FF"/>
                </a:solidFill>
                <a:latin typeface="Times New Roman" panose="02020603050405020304" pitchFamily="18" charset="0"/>
                <a:cs typeface="Times New Roman" panose="02020603050405020304" pitchFamily="18" charset="0"/>
              </a:rPr>
              <a:t>0.5</a:t>
            </a:r>
          </a:p>
          <a:p>
            <a:r>
              <a:rPr lang="en-US" sz="1600" dirty="0">
                <a:solidFill>
                  <a:srgbClr val="0000FF"/>
                </a:solidFill>
                <a:latin typeface="Times New Roman" panose="02020603050405020304" pitchFamily="18" charset="0"/>
                <a:cs typeface="Times New Roman" panose="02020603050405020304" pitchFamily="18" charset="0"/>
              </a:rPr>
              <a:t>493.3</a:t>
            </a:r>
            <a:r>
              <a:rPr lang="en-US" altLang="zh-CN" sz="1600" dirty="0">
                <a:solidFill>
                  <a:srgbClr val="0000FF"/>
                </a:solidFill>
                <a:latin typeface="Times New Roman" panose="02020603050405020304" pitchFamily="18" charset="0"/>
                <a:cs typeface="Times New Roman" panose="02020603050405020304" pitchFamily="18" charset="0"/>
              </a:rPr>
              <a:t>±</a:t>
            </a:r>
            <a:r>
              <a:rPr lang="en-US" sz="1600" dirty="0">
                <a:solidFill>
                  <a:srgbClr val="0000FF"/>
                </a:solidFill>
                <a:latin typeface="Times New Roman" panose="02020603050405020304" pitchFamily="18" charset="0"/>
                <a:cs typeface="Times New Roman" panose="02020603050405020304" pitchFamily="18" charset="0"/>
              </a:rPr>
              <a:t>0.7</a:t>
            </a:r>
          </a:p>
          <a:p>
            <a:r>
              <a:rPr lang="en-US" sz="1600" dirty="0">
                <a:solidFill>
                  <a:srgbClr val="0000FF"/>
                </a:solidFill>
                <a:latin typeface="Times New Roman" panose="02020603050405020304" pitchFamily="18" charset="0"/>
                <a:cs typeface="Times New Roman" panose="02020603050405020304" pitchFamily="18" charset="0"/>
              </a:rPr>
              <a:t>944.9</a:t>
            </a:r>
            <a:r>
              <a:rPr lang="en-US" altLang="zh-CN" sz="1600" dirty="0">
                <a:solidFill>
                  <a:srgbClr val="0000FF"/>
                </a:solidFill>
                <a:latin typeface="Times New Roman" panose="02020603050405020304" pitchFamily="18" charset="0"/>
                <a:cs typeface="Times New Roman" panose="02020603050405020304" pitchFamily="18" charset="0"/>
              </a:rPr>
              <a:t>±</a:t>
            </a:r>
            <a:r>
              <a:rPr lang="en-US" sz="1600" dirty="0">
                <a:solidFill>
                  <a:srgbClr val="0000FF"/>
                </a:solidFill>
                <a:latin typeface="Times New Roman" panose="02020603050405020304" pitchFamily="18" charset="0"/>
                <a:cs typeface="Times New Roman" panose="02020603050405020304" pitchFamily="18" charset="0"/>
              </a:rPr>
              <a:t>0.5</a:t>
            </a:r>
          </a:p>
          <a:p>
            <a:r>
              <a:rPr lang="en-US" sz="1600" dirty="0">
                <a:solidFill>
                  <a:srgbClr val="0000FF"/>
                </a:solidFill>
                <a:latin typeface="Times New Roman" panose="02020603050405020304" pitchFamily="18" charset="0"/>
                <a:cs typeface="Times New Roman" panose="02020603050405020304" pitchFamily="18" charset="0"/>
              </a:rPr>
              <a:t>1612.4</a:t>
            </a:r>
            <a:r>
              <a:rPr lang="en-US" altLang="zh-CN" sz="1600" dirty="0">
                <a:solidFill>
                  <a:srgbClr val="0000FF"/>
                </a:solidFill>
                <a:latin typeface="Times New Roman" panose="02020603050405020304" pitchFamily="18" charset="0"/>
                <a:cs typeface="Times New Roman" panose="02020603050405020304" pitchFamily="18" charset="0"/>
              </a:rPr>
              <a:t>±</a:t>
            </a:r>
            <a:r>
              <a:rPr lang="en-US" sz="1600" dirty="0">
                <a:solidFill>
                  <a:srgbClr val="0000FF"/>
                </a:solidFill>
                <a:latin typeface="Times New Roman" panose="02020603050405020304" pitchFamily="18" charset="0"/>
                <a:cs typeface="Times New Roman" panose="02020603050405020304" pitchFamily="18" charset="0"/>
              </a:rPr>
              <a:t>0.5</a:t>
            </a:r>
          </a:p>
          <a:p>
            <a:r>
              <a:rPr lang="en-US" sz="1600" baseline="30000" dirty="0">
                <a:solidFill>
                  <a:srgbClr val="0000FF"/>
                </a:solidFill>
                <a:latin typeface="Times New Roman" panose="02020603050405020304" pitchFamily="18" charset="0"/>
                <a:cs typeface="Times New Roman" panose="02020603050405020304" pitchFamily="18" charset="0"/>
              </a:rPr>
              <a:t>23</a:t>
            </a:r>
            <a:r>
              <a:rPr lang="en-US" sz="1600" dirty="0">
                <a:solidFill>
                  <a:srgbClr val="0000FF"/>
                </a:solidFill>
                <a:latin typeface="Times New Roman" panose="02020603050405020304" pitchFamily="18" charset="0"/>
                <a:cs typeface="Times New Roman" panose="02020603050405020304" pitchFamily="18" charset="0"/>
              </a:rPr>
              <a:t>Al </a:t>
            </a:r>
            <a:r>
              <a:rPr lang="en-US" altLang="zh-CN" sz="1600" i="1" dirty="0">
                <a:solidFill>
                  <a:srgbClr val="0000FF"/>
                </a:solidFill>
                <a:latin typeface="Times New Roman" panose="02020603050405020304" pitchFamily="18" charset="0"/>
                <a:cs typeface="Times New Roman" panose="02020603050405020304" pitchFamily="18" charset="0"/>
              </a:rPr>
              <a:t>βγ </a:t>
            </a:r>
            <a:r>
              <a:rPr lang="en-US" sz="1600" dirty="0">
                <a:solidFill>
                  <a:srgbClr val="0000FF"/>
                </a:solidFill>
                <a:latin typeface="Times New Roman" panose="02020603050405020304" pitchFamily="18" charset="0"/>
                <a:cs typeface="Times New Roman" panose="02020603050405020304" pitchFamily="18" charset="0"/>
              </a:rPr>
              <a:t>:</a:t>
            </a:r>
          </a:p>
          <a:p>
            <a:r>
              <a:rPr lang="en-US" sz="1600" dirty="0">
                <a:solidFill>
                  <a:srgbClr val="0000FF"/>
                </a:solidFill>
                <a:latin typeface="Times New Roman" panose="02020603050405020304" pitchFamily="18" charset="0"/>
                <a:cs typeface="Times New Roman" panose="02020603050405020304" pitchFamily="18" charset="0"/>
              </a:rPr>
              <a:t>450.7</a:t>
            </a:r>
            <a:r>
              <a:rPr lang="en-US" altLang="zh-CN" sz="1600" dirty="0">
                <a:solidFill>
                  <a:srgbClr val="0000FF"/>
                </a:solidFill>
                <a:latin typeface="Times New Roman" panose="02020603050405020304" pitchFamily="18" charset="0"/>
                <a:cs typeface="Times New Roman" panose="02020603050405020304" pitchFamily="18" charset="0"/>
              </a:rPr>
              <a:t>±</a:t>
            </a:r>
            <a:r>
              <a:rPr lang="en-US" sz="1600" dirty="0">
                <a:solidFill>
                  <a:srgbClr val="0000FF"/>
                </a:solidFill>
                <a:latin typeface="Times New Roman" panose="02020603050405020304" pitchFamily="18" charset="0"/>
                <a:cs typeface="Times New Roman" panose="02020603050405020304" pitchFamily="18" charset="0"/>
              </a:rPr>
              <a:t>0.4</a:t>
            </a:r>
          </a:p>
          <a:p>
            <a:r>
              <a:rPr lang="en-US" sz="1600" dirty="0">
                <a:solidFill>
                  <a:srgbClr val="0000FF"/>
                </a:solidFill>
                <a:latin typeface="Times New Roman" panose="02020603050405020304" pitchFamily="18" charset="0"/>
                <a:cs typeface="Times New Roman" panose="02020603050405020304" pitchFamily="18" charset="0"/>
              </a:rPr>
              <a:t>1599.5</a:t>
            </a:r>
            <a:r>
              <a:rPr lang="en-US" altLang="zh-CN" sz="1600" dirty="0">
                <a:solidFill>
                  <a:srgbClr val="0000FF"/>
                </a:solidFill>
                <a:latin typeface="Times New Roman" panose="02020603050405020304" pitchFamily="18" charset="0"/>
                <a:cs typeface="Times New Roman" panose="02020603050405020304" pitchFamily="18" charset="0"/>
              </a:rPr>
              <a:t>±0.4</a:t>
            </a:r>
            <a:endParaRPr lang="en-US" sz="1600" dirty="0">
              <a:solidFill>
                <a:srgbClr val="0000FF"/>
              </a:solidFill>
              <a:latin typeface="Times New Roman" panose="02020603050405020304" pitchFamily="18" charset="0"/>
              <a:cs typeface="Times New Roman" panose="02020603050405020304" pitchFamily="18" charset="0"/>
            </a:endParaRPr>
          </a:p>
          <a:p>
            <a:r>
              <a:rPr lang="en-US" sz="1600" dirty="0">
                <a:solidFill>
                  <a:srgbClr val="0000FF"/>
                </a:solidFill>
                <a:latin typeface="Times New Roman" panose="02020603050405020304" pitchFamily="18" charset="0"/>
                <a:cs typeface="Times New Roman" panose="02020603050405020304" pitchFamily="18" charset="0"/>
              </a:rPr>
              <a:t>2904.8</a:t>
            </a:r>
            <a:r>
              <a:rPr lang="en-US" altLang="zh-CN" sz="1600" dirty="0">
                <a:solidFill>
                  <a:srgbClr val="0000FF"/>
                </a:solidFill>
                <a:latin typeface="Times New Roman" panose="02020603050405020304" pitchFamily="18" charset="0"/>
                <a:cs typeface="Times New Roman" panose="02020603050405020304" pitchFamily="18" charset="0"/>
              </a:rPr>
              <a:t>±0.5</a:t>
            </a:r>
            <a:endParaRPr lang="en-US" sz="1600" dirty="0">
              <a:solidFill>
                <a:srgbClr val="0000FF"/>
              </a:solidFill>
              <a:latin typeface="Times New Roman" panose="02020603050405020304" pitchFamily="18" charset="0"/>
              <a:cs typeface="Times New Roman" panose="02020603050405020304" pitchFamily="18" charset="0"/>
            </a:endParaRPr>
          </a:p>
          <a:p>
            <a:r>
              <a:rPr lang="en-US" sz="1600" dirty="0">
                <a:solidFill>
                  <a:srgbClr val="0000FF"/>
                </a:solidFill>
                <a:latin typeface="Times New Roman" panose="02020603050405020304" pitchFamily="18" charset="0"/>
                <a:cs typeface="Times New Roman" panose="02020603050405020304" pitchFamily="18" charset="0"/>
              </a:rPr>
              <a:t>7801.5</a:t>
            </a:r>
            <a:r>
              <a:rPr lang="en-US" altLang="zh-CN" sz="1600" dirty="0">
                <a:solidFill>
                  <a:srgbClr val="0000FF"/>
                </a:solidFill>
                <a:latin typeface="Times New Roman" panose="02020603050405020304" pitchFamily="18" charset="0"/>
                <a:cs typeface="Times New Roman" panose="02020603050405020304" pitchFamily="18" charset="0"/>
              </a:rPr>
              <a:t>±0.5</a:t>
            </a:r>
          </a:p>
          <a:p>
            <a:r>
              <a:rPr lang="en-US" sz="1600" dirty="0" err="1">
                <a:latin typeface="Times New Roman" panose="02020603050405020304" pitchFamily="18" charset="0"/>
                <a:cs typeface="Times New Roman" panose="02020603050405020304" pitchFamily="18" charset="0"/>
              </a:rPr>
              <a:t>Bkg</a:t>
            </a:r>
            <a:r>
              <a:rPr lang="en-US" sz="1600" dirty="0">
                <a:latin typeface="Times New Roman" panose="02020603050405020304" pitchFamily="18" charset="0"/>
                <a:cs typeface="Times New Roman" panose="02020603050405020304" pitchFamily="18" charset="0"/>
              </a:rPr>
              <a:t>:</a:t>
            </a:r>
          </a:p>
          <a:p>
            <a:r>
              <a:rPr lang="en-US" sz="1600" dirty="0">
                <a:latin typeface="Times New Roman" panose="02020603050405020304" pitchFamily="18" charset="0"/>
                <a:cs typeface="Times New Roman" panose="02020603050405020304" pitchFamily="18" charset="0"/>
              </a:rPr>
              <a:t>1460.820 ± 0.005</a:t>
            </a:r>
          </a:p>
          <a:p>
            <a:r>
              <a:rPr lang="en-US" sz="1600" dirty="0">
                <a:latin typeface="Times New Roman" panose="02020603050405020304" pitchFamily="18" charset="0"/>
                <a:cs typeface="Times New Roman" panose="02020603050405020304" pitchFamily="18" charset="0"/>
              </a:rPr>
              <a:t>2614.511 ± 0.010</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20000"/>
            <a:ext cx="6762484" cy="3420000"/>
          </a:xfrm>
          <a:prstGeom prst="rect">
            <a:avLst/>
          </a:prstGeom>
        </p:spPr>
      </p:pic>
    </p:spTree>
    <p:extLst>
      <p:ext uri="{BB962C8B-B14F-4D97-AF65-F5344CB8AC3E}">
        <p14:creationId xmlns:p14="http://schemas.microsoft.com/office/powerpoint/2010/main" val="2634489184"/>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25296" y="198844"/>
            <a:ext cx="1618704" cy="2554545"/>
          </a:xfrm>
          <a:prstGeom prst="rect">
            <a:avLst/>
          </a:prstGeom>
        </p:spPr>
        <p:txBody>
          <a:bodyPr wrap="square" anchor="ctr">
            <a:spAutoFit/>
          </a:bodyPr>
          <a:lstStyle/>
          <a:p>
            <a:r>
              <a:rPr lang="en-US" sz="1600" baseline="30000" dirty="0">
                <a:latin typeface="Times New Roman" panose="02020603050405020304" pitchFamily="18" charset="0"/>
                <a:cs typeface="Times New Roman" panose="02020603050405020304" pitchFamily="18" charset="0"/>
              </a:rPr>
              <a:t>25</a:t>
            </a:r>
            <a:r>
              <a:rPr lang="en-US" altLang="zh-CN" sz="1600" dirty="0">
                <a:latin typeface="Times New Roman" panose="02020603050405020304" pitchFamily="18" charset="0"/>
                <a:cs typeface="Times New Roman" panose="02020603050405020304" pitchFamily="18" charset="0"/>
              </a:rPr>
              <a:t>Si </a:t>
            </a:r>
            <a:r>
              <a:rPr lang="en-US" altLang="zh-CN" sz="1600" i="1" dirty="0">
                <a:latin typeface="Times New Roman" panose="02020603050405020304" pitchFamily="18" charset="0"/>
                <a:cs typeface="Times New Roman" panose="02020603050405020304" pitchFamily="18" charset="0"/>
              </a:rPr>
              <a:t>βγ</a:t>
            </a:r>
            <a:r>
              <a:rPr lang="en-US" altLang="zh-CN" sz="1600" dirty="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451.7</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0.5</a:t>
            </a:r>
          </a:p>
          <a:p>
            <a:r>
              <a:rPr lang="en-US" sz="1600" dirty="0">
                <a:latin typeface="Times New Roman" panose="02020603050405020304" pitchFamily="18" charset="0"/>
                <a:cs typeface="Times New Roman" panose="02020603050405020304" pitchFamily="18" charset="0"/>
              </a:rPr>
              <a:t>493.3</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0.7</a:t>
            </a:r>
          </a:p>
          <a:p>
            <a:r>
              <a:rPr lang="en-US" sz="1600" dirty="0">
                <a:latin typeface="Times New Roman" panose="02020603050405020304" pitchFamily="18" charset="0"/>
                <a:cs typeface="Times New Roman" panose="02020603050405020304" pitchFamily="18" charset="0"/>
              </a:rPr>
              <a:t>944.9</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0.5</a:t>
            </a:r>
          </a:p>
          <a:p>
            <a:r>
              <a:rPr lang="en-US" sz="1600" dirty="0">
                <a:latin typeface="Times New Roman" panose="02020603050405020304" pitchFamily="18" charset="0"/>
                <a:cs typeface="Times New Roman" panose="02020603050405020304" pitchFamily="18" charset="0"/>
              </a:rPr>
              <a:t>1612.4</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0.5</a:t>
            </a:r>
          </a:p>
          <a:p>
            <a:r>
              <a:rPr lang="en-US" sz="1600" baseline="30000" dirty="0">
                <a:latin typeface="Times New Roman" panose="02020603050405020304" pitchFamily="18" charset="0"/>
                <a:cs typeface="Times New Roman" panose="02020603050405020304" pitchFamily="18" charset="0"/>
              </a:rPr>
              <a:t>23</a:t>
            </a:r>
            <a:r>
              <a:rPr lang="en-US" sz="1600" dirty="0">
                <a:latin typeface="Times New Roman" panose="02020603050405020304" pitchFamily="18" charset="0"/>
                <a:cs typeface="Times New Roman" panose="02020603050405020304" pitchFamily="18" charset="0"/>
              </a:rPr>
              <a:t>Al </a:t>
            </a:r>
            <a:r>
              <a:rPr lang="en-US" altLang="zh-CN" sz="1600" i="1" dirty="0">
                <a:latin typeface="Times New Roman" panose="02020603050405020304" pitchFamily="18" charset="0"/>
                <a:cs typeface="Times New Roman" panose="02020603050405020304" pitchFamily="18" charset="0"/>
              </a:rPr>
              <a:t>βγ </a:t>
            </a:r>
            <a:r>
              <a:rPr lang="en-US" sz="1600" dirty="0">
                <a:latin typeface="Times New Roman" panose="02020603050405020304" pitchFamily="18" charset="0"/>
                <a:cs typeface="Times New Roman" panose="02020603050405020304" pitchFamily="18" charset="0"/>
              </a:rPr>
              <a:t>:</a:t>
            </a:r>
          </a:p>
          <a:p>
            <a:r>
              <a:rPr lang="en-US" sz="1600" dirty="0">
                <a:latin typeface="Times New Roman" panose="02020603050405020304" pitchFamily="18" charset="0"/>
                <a:cs typeface="Times New Roman" panose="02020603050405020304" pitchFamily="18" charset="0"/>
              </a:rPr>
              <a:t>450.70</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0.15</a:t>
            </a:r>
          </a:p>
          <a:p>
            <a:r>
              <a:rPr lang="en-US" sz="1600" dirty="0">
                <a:latin typeface="Times New Roman" panose="02020603050405020304" pitchFamily="18" charset="0"/>
                <a:cs typeface="Times New Roman" panose="02020603050405020304" pitchFamily="18" charset="0"/>
              </a:rPr>
              <a:t>1599</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2</a:t>
            </a:r>
          </a:p>
          <a:p>
            <a:r>
              <a:rPr lang="en-US" sz="1600" dirty="0">
                <a:latin typeface="Times New Roman" panose="02020603050405020304" pitchFamily="18" charset="0"/>
                <a:cs typeface="Times New Roman" panose="02020603050405020304" pitchFamily="18" charset="0"/>
              </a:rPr>
              <a:t>2908</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3</a:t>
            </a:r>
          </a:p>
          <a:p>
            <a:r>
              <a:rPr lang="en-US" sz="1600" dirty="0">
                <a:latin typeface="Times New Roman" panose="02020603050405020304" pitchFamily="18" charset="0"/>
                <a:cs typeface="Times New Roman" panose="02020603050405020304" pitchFamily="18" charset="0"/>
              </a:rPr>
              <a:t>7801</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2</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762484" cy="3420000"/>
          </a:xfrm>
          <a:prstGeom prst="rect">
            <a:avLst/>
          </a:prstGeom>
        </p:spPr>
      </p:pic>
      <p:sp>
        <p:nvSpPr>
          <p:cNvPr id="6" name="矩形 5"/>
          <p:cNvSpPr/>
          <p:nvPr/>
        </p:nvSpPr>
        <p:spPr>
          <a:xfrm>
            <a:off x="7525296" y="3673284"/>
            <a:ext cx="1618704" cy="2554545"/>
          </a:xfrm>
          <a:prstGeom prst="rect">
            <a:avLst/>
          </a:prstGeom>
        </p:spPr>
        <p:txBody>
          <a:bodyPr wrap="square" anchor="ctr">
            <a:spAutoFit/>
          </a:bodyPr>
          <a:lstStyle/>
          <a:p>
            <a:r>
              <a:rPr lang="en-US" sz="1600" baseline="30000" dirty="0">
                <a:latin typeface="Times New Roman" panose="02020603050405020304" pitchFamily="18" charset="0"/>
                <a:cs typeface="Times New Roman" panose="02020603050405020304" pitchFamily="18" charset="0"/>
              </a:rPr>
              <a:t>25</a:t>
            </a:r>
            <a:r>
              <a:rPr lang="en-US" altLang="zh-CN" sz="1600" dirty="0">
                <a:latin typeface="Times New Roman" panose="02020603050405020304" pitchFamily="18" charset="0"/>
                <a:cs typeface="Times New Roman" panose="02020603050405020304" pitchFamily="18" charset="0"/>
              </a:rPr>
              <a:t>Si </a:t>
            </a:r>
            <a:r>
              <a:rPr lang="en-US" altLang="zh-CN" sz="1600" i="1" dirty="0">
                <a:latin typeface="Times New Roman" panose="02020603050405020304" pitchFamily="18" charset="0"/>
                <a:cs typeface="Times New Roman" panose="02020603050405020304" pitchFamily="18" charset="0"/>
              </a:rPr>
              <a:t>βγ</a:t>
            </a:r>
            <a:r>
              <a:rPr lang="en-US" altLang="zh-CN" sz="1600" dirty="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451.78</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0.38</a:t>
            </a:r>
          </a:p>
          <a:p>
            <a:r>
              <a:rPr lang="en-US" sz="1600" dirty="0">
                <a:latin typeface="Times New Roman" panose="02020603050405020304" pitchFamily="18" charset="0"/>
                <a:cs typeface="Times New Roman" panose="02020603050405020304" pitchFamily="18" charset="0"/>
              </a:rPr>
              <a:t>493.18</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0.46</a:t>
            </a:r>
          </a:p>
          <a:p>
            <a:r>
              <a:rPr lang="en-US" sz="1600" dirty="0">
                <a:latin typeface="Times New Roman" panose="02020603050405020304" pitchFamily="18" charset="0"/>
                <a:cs typeface="Times New Roman" panose="02020603050405020304" pitchFamily="18" charset="0"/>
              </a:rPr>
              <a:t>944.65</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0.35</a:t>
            </a:r>
          </a:p>
          <a:p>
            <a:r>
              <a:rPr lang="en-US" sz="1600" dirty="0">
                <a:latin typeface="Times New Roman" panose="02020603050405020304" pitchFamily="18" charset="0"/>
                <a:cs typeface="Times New Roman" panose="02020603050405020304" pitchFamily="18" charset="0"/>
              </a:rPr>
              <a:t>1612.69</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0.38</a:t>
            </a:r>
          </a:p>
          <a:p>
            <a:r>
              <a:rPr lang="en-US" sz="1600" baseline="30000" dirty="0">
                <a:latin typeface="Times New Roman" panose="02020603050405020304" pitchFamily="18" charset="0"/>
                <a:cs typeface="Times New Roman" panose="02020603050405020304" pitchFamily="18" charset="0"/>
              </a:rPr>
              <a:t>23</a:t>
            </a:r>
            <a:r>
              <a:rPr lang="en-US" sz="1600" dirty="0">
                <a:latin typeface="Times New Roman" panose="02020603050405020304" pitchFamily="18" charset="0"/>
                <a:cs typeface="Times New Roman" panose="02020603050405020304" pitchFamily="18" charset="0"/>
              </a:rPr>
              <a:t>Al </a:t>
            </a:r>
            <a:r>
              <a:rPr lang="en-US" altLang="zh-CN" sz="1600" i="1" dirty="0">
                <a:latin typeface="Times New Roman" panose="02020603050405020304" pitchFamily="18" charset="0"/>
                <a:cs typeface="Times New Roman" panose="02020603050405020304" pitchFamily="18" charset="0"/>
              </a:rPr>
              <a:t>βγ </a:t>
            </a:r>
            <a:r>
              <a:rPr lang="en-US" sz="1600" dirty="0">
                <a:latin typeface="Times New Roman" panose="02020603050405020304" pitchFamily="18" charset="0"/>
                <a:cs typeface="Times New Roman" panose="02020603050405020304" pitchFamily="18" charset="0"/>
              </a:rPr>
              <a:t>:</a:t>
            </a:r>
          </a:p>
          <a:p>
            <a:r>
              <a:rPr lang="en-US" sz="1600" dirty="0">
                <a:latin typeface="Times New Roman" panose="02020603050405020304" pitchFamily="18" charset="0"/>
                <a:cs typeface="Times New Roman" panose="02020603050405020304" pitchFamily="18" charset="0"/>
              </a:rPr>
              <a:t>450.69</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0.14</a:t>
            </a:r>
          </a:p>
          <a:p>
            <a:r>
              <a:rPr lang="en-US" sz="1600" dirty="0">
                <a:latin typeface="Times New Roman" panose="02020603050405020304" pitchFamily="18" charset="0"/>
                <a:cs typeface="Times New Roman" panose="02020603050405020304" pitchFamily="18" charset="0"/>
              </a:rPr>
              <a:t>1599.</a:t>
            </a:r>
            <a:r>
              <a:rPr lang="en-US" altLang="zh-CN" sz="1600" dirty="0">
                <a:latin typeface="Times New Roman" panose="02020603050405020304" pitchFamily="18" charset="0"/>
                <a:cs typeface="Times New Roman" panose="02020603050405020304" pitchFamily="18" charset="0"/>
              </a:rPr>
              <a:t>55</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0.37</a:t>
            </a:r>
          </a:p>
          <a:p>
            <a:r>
              <a:rPr lang="en-US" sz="1600" dirty="0">
                <a:latin typeface="Times New Roman" panose="02020603050405020304" pitchFamily="18" charset="0"/>
                <a:cs typeface="Times New Roman" panose="02020603050405020304" pitchFamily="18" charset="0"/>
              </a:rPr>
              <a:t>2904.78</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0.60</a:t>
            </a:r>
          </a:p>
          <a:p>
            <a:r>
              <a:rPr lang="en-US" sz="1600" dirty="0">
                <a:latin typeface="Times New Roman" panose="02020603050405020304" pitchFamily="18" charset="0"/>
                <a:cs typeface="Times New Roman" panose="02020603050405020304" pitchFamily="18" charset="0"/>
              </a:rPr>
              <a:t>7801.47</a:t>
            </a:r>
            <a:r>
              <a:rPr lang="en-US" sz="1600" dirty="0">
                <a:solidFill>
                  <a:prstClr val="black"/>
                </a:solidFill>
                <a:latin typeface="Times New Roman" panose="02020603050405020304" pitchFamily="18" charset="0"/>
                <a:cs typeface="Times New Roman" panose="02020603050405020304" pitchFamily="18" charset="0"/>
              </a:rPr>
              <a:t> ± </a:t>
            </a:r>
            <a:r>
              <a:rPr lang="en-US" sz="1600" dirty="0">
                <a:latin typeface="Times New Roman" panose="02020603050405020304" pitchFamily="18" charset="0"/>
                <a:cs typeface="Times New Roman" panose="02020603050405020304" pitchFamily="18" charset="0"/>
              </a:rPr>
              <a:t>0.49</a:t>
            </a:r>
          </a:p>
        </p:txBody>
      </p:sp>
      <p:sp>
        <p:nvSpPr>
          <p:cNvPr id="2" name="文本框 1"/>
          <p:cNvSpPr txBox="1"/>
          <p:nvPr/>
        </p:nvSpPr>
        <p:spPr>
          <a:xfrm>
            <a:off x="8360324" y="0"/>
            <a:ext cx="783676" cy="369332"/>
          </a:xfrm>
          <a:prstGeom prst="rect">
            <a:avLst/>
          </a:prstGeom>
          <a:noFill/>
        </p:spPr>
        <p:txBody>
          <a:bodyPr wrap="none" rtlCol="0">
            <a:spAutoFit/>
          </a:bodyPr>
          <a:lstStyle/>
          <a:p>
            <a:r>
              <a:rPr lang="en-US" dirty="0" err="1"/>
              <a:t>NuDat</a:t>
            </a:r>
            <a:endParaRPr lang="en-US" dirty="0"/>
          </a:p>
        </p:txBody>
      </p:sp>
      <p:sp>
        <p:nvSpPr>
          <p:cNvPr id="7" name="文本框 6"/>
          <p:cNvSpPr txBox="1"/>
          <p:nvPr/>
        </p:nvSpPr>
        <p:spPr>
          <a:xfrm>
            <a:off x="8530883" y="3421398"/>
            <a:ext cx="613117" cy="369332"/>
          </a:xfrm>
          <a:prstGeom prst="rect">
            <a:avLst/>
          </a:prstGeom>
          <a:noFill/>
        </p:spPr>
        <p:txBody>
          <a:bodyPr wrap="none" rtlCol="0">
            <a:spAutoFit/>
          </a:bodyPr>
          <a:lstStyle/>
          <a:p>
            <a:r>
              <a:rPr lang="en-US" dirty="0"/>
              <a:t>New</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20000"/>
            <a:ext cx="6762484" cy="3420000"/>
          </a:xfrm>
          <a:prstGeom prst="rect">
            <a:avLst/>
          </a:prstGeom>
        </p:spPr>
      </p:pic>
    </p:spTree>
    <p:extLst>
      <p:ext uri="{BB962C8B-B14F-4D97-AF65-F5344CB8AC3E}">
        <p14:creationId xmlns:p14="http://schemas.microsoft.com/office/powerpoint/2010/main" val="3072694537"/>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l="4739"/>
          <a:stretch/>
        </p:blipFill>
        <p:spPr>
          <a:xfrm>
            <a:off x="228600" y="0"/>
            <a:ext cx="4595400" cy="3066514"/>
          </a:xfrm>
          <a:prstGeom prst="rect">
            <a:avLst/>
          </a:prstGeom>
        </p:spPr>
      </p:pic>
      <p:sp>
        <p:nvSpPr>
          <p:cNvPr id="3" name="文本框 2"/>
          <p:cNvSpPr txBox="1"/>
          <p:nvPr/>
        </p:nvSpPr>
        <p:spPr>
          <a:xfrm>
            <a:off x="559469" y="373732"/>
            <a:ext cx="1306448" cy="646331"/>
          </a:xfrm>
          <a:prstGeom prst="rect">
            <a:avLst/>
          </a:prstGeom>
          <a:noFill/>
        </p:spPr>
        <p:txBody>
          <a:bodyPr wrap="none" rtlCol="0">
            <a:spAutoFit/>
          </a:bodyPr>
          <a:lstStyle/>
          <a:p>
            <a:r>
              <a:rPr lang="en-US" dirty="0">
                <a:solidFill>
                  <a:srgbClr val="FF0000"/>
                </a:solidFill>
              </a:rPr>
              <a:t>10-</a:t>
            </a:r>
            <a:r>
              <a:rPr lang="en-US" altLang="zh-CN" dirty="0">
                <a:solidFill>
                  <a:srgbClr val="FF0000"/>
                </a:solidFill>
              </a:rPr>
              <a:t>peak </a:t>
            </a:r>
            <a:r>
              <a:rPr lang="en-US" altLang="zh-CN" dirty="0" err="1">
                <a:solidFill>
                  <a:srgbClr val="FF0000"/>
                </a:solidFill>
              </a:rPr>
              <a:t>cali</a:t>
            </a:r>
            <a:endParaRPr lang="en-US" altLang="zh-CN" dirty="0">
              <a:solidFill>
                <a:srgbClr val="FF0000"/>
              </a:solidFill>
            </a:endParaRPr>
          </a:p>
          <a:p>
            <a:r>
              <a:rPr lang="en-US" dirty="0">
                <a:solidFill>
                  <a:srgbClr val="0000FF"/>
                </a:solidFill>
              </a:rPr>
              <a:t>8-peak </a:t>
            </a:r>
            <a:r>
              <a:rPr lang="en-US" dirty="0" err="1">
                <a:solidFill>
                  <a:srgbClr val="0000FF"/>
                </a:solidFill>
              </a:rPr>
              <a:t>cali</a:t>
            </a:r>
            <a:endParaRPr lang="en-US" dirty="0">
              <a:solidFill>
                <a:srgbClr val="0000FF"/>
              </a:solidFill>
            </a:endParaRPr>
          </a:p>
        </p:txBody>
      </p:sp>
      <p:pic>
        <p:nvPicPr>
          <p:cNvPr id="4" name="图片 3"/>
          <p:cNvPicPr>
            <a:picLocks noChangeAspect="1"/>
          </p:cNvPicPr>
          <p:nvPr/>
        </p:nvPicPr>
        <p:blipFill rotWithShape="1">
          <a:blip r:embed="rId3"/>
          <a:srcRect l="4443"/>
          <a:stretch/>
        </p:blipFill>
        <p:spPr>
          <a:xfrm>
            <a:off x="0" y="3448447"/>
            <a:ext cx="4609687" cy="3066513"/>
          </a:xfrm>
          <a:prstGeom prst="rect">
            <a:avLst/>
          </a:prstGeom>
        </p:spPr>
      </p:pic>
      <p:pic>
        <p:nvPicPr>
          <p:cNvPr id="6" name="图片 5"/>
          <p:cNvPicPr>
            <a:picLocks noChangeAspect="1"/>
          </p:cNvPicPr>
          <p:nvPr/>
        </p:nvPicPr>
        <p:blipFill>
          <a:blip r:embed="rId4"/>
          <a:stretch>
            <a:fillRect/>
          </a:stretch>
        </p:blipFill>
        <p:spPr>
          <a:xfrm>
            <a:off x="4609687" y="0"/>
            <a:ext cx="4534313" cy="3254415"/>
          </a:xfrm>
          <a:prstGeom prst="rect">
            <a:avLst/>
          </a:prstGeom>
        </p:spPr>
      </p:pic>
      <p:pic>
        <p:nvPicPr>
          <p:cNvPr id="7" name="图片 6"/>
          <p:cNvPicPr>
            <a:picLocks noChangeAspect="1"/>
          </p:cNvPicPr>
          <p:nvPr/>
        </p:nvPicPr>
        <p:blipFill rotWithShape="1">
          <a:blip r:embed="rId5"/>
          <a:srcRect r="8139"/>
          <a:stretch/>
        </p:blipFill>
        <p:spPr>
          <a:xfrm>
            <a:off x="4629150" y="3219812"/>
            <a:ext cx="4514850" cy="3523781"/>
          </a:xfrm>
          <a:prstGeom prst="rect">
            <a:avLst/>
          </a:prstGeom>
        </p:spPr>
      </p:pic>
    </p:spTree>
    <p:extLst>
      <p:ext uri="{BB962C8B-B14F-4D97-AF65-F5344CB8AC3E}">
        <p14:creationId xmlns:p14="http://schemas.microsoft.com/office/powerpoint/2010/main" val="659453270"/>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9469" y="373732"/>
            <a:ext cx="1306448" cy="646331"/>
          </a:xfrm>
          <a:prstGeom prst="rect">
            <a:avLst/>
          </a:prstGeom>
          <a:noFill/>
        </p:spPr>
        <p:txBody>
          <a:bodyPr wrap="none" rtlCol="0">
            <a:spAutoFit/>
          </a:bodyPr>
          <a:lstStyle/>
          <a:p>
            <a:r>
              <a:rPr lang="en-US" dirty="0">
                <a:solidFill>
                  <a:srgbClr val="FF0000"/>
                </a:solidFill>
              </a:rPr>
              <a:t>10-</a:t>
            </a:r>
            <a:r>
              <a:rPr lang="en-US" altLang="zh-CN" dirty="0">
                <a:solidFill>
                  <a:srgbClr val="FF0000"/>
                </a:solidFill>
              </a:rPr>
              <a:t>peak </a:t>
            </a:r>
            <a:r>
              <a:rPr lang="en-US" altLang="zh-CN" dirty="0" err="1">
                <a:solidFill>
                  <a:srgbClr val="FF0000"/>
                </a:solidFill>
              </a:rPr>
              <a:t>cali</a:t>
            </a:r>
            <a:endParaRPr lang="en-US" altLang="zh-CN" dirty="0">
              <a:solidFill>
                <a:srgbClr val="FF0000"/>
              </a:solidFill>
            </a:endParaRPr>
          </a:p>
          <a:p>
            <a:r>
              <a:rPr lang="en-US" dirty="0">
                <a:solidFill>
                  <a:srgbClr val="0000FF"/>
                </a:solidFill>
              </a:rPr>
              <a:t>8-peak </a:t>
            </a:r>
            <a:r>
              <a:rPr lang="en-US" dirty="0" err="1">
                <a:solidFill>
                  <a:srgbClr val="0000FF"/>
                </a:solidFill>
              </a:rPr>
              <a:t>cali</a:t>
            </a:r>
            <a:endParaRPr lang="en-US" dirty="0">
              <a:solidFill>
                <a:srgbClr val="0000FF"/>
              </a:solidFill>
            </a:endParaRPr>
          </a:p>
        </p:txBody>
      </p:sp>
      <p:pic>
        <p:nvPicPr>
          <p:cNvPr id="5" name="图片 4"/>
          <p:cNvPicPr>
            <a:picLocks noChangeAspect="1"/>
          </p:cNvPicPr>
          <p:nvPr/>
        </p:nvPicPr>
        <p:blipFill>
          <a:blip r:embed="rId2"/>
          <a:stretch>
            <a:fillRect/>
          </a:stretch>
        </p:blipFill>
        <p:spPr>
          <a:xfrm>
            <a:off x="-3365" y="-1"/>
            <a:ext cx="4628777" cy="3743325"/>
          </a:xfrm>
          <a:prstGeom prst="rect">
            <a:avLst/>
          </a:prstGeom>
        </p:spPr>
      </p:pic>
      <p:pic>
        <p:nvPicPr>
          <p:cNvPr id="6" name="图片 5"/>
          <p:cNvPicPr>
            <a:picLocks noChangeAspect="1"/>
          </p:cNvPicPr>
          <p:nvPr/>
        </p:nvPicPr>
        <p:blipFill>
          <a:blip r:embed="rId3"/>
          <a:stretch>
            <a:fillRect/>
          </a:stretch>
        </p:blipFill>
        <p:spPr>
          <a:xfrm>
            <a:off x="4625413" y="-2"/>
            <a:ext cx="4434168" cy="3744000"/>
          </a:xfrm>
          <a:prstGeom prst="rect">
            <a:avLst/>
          </a:prstGeom>
        </p:spPr>
      </p:pic>
    </p:spTree>
    <p:extLst>
      <p:ext uri="{BB962C8B-B14F-4D97-AF65-F5344CB8AC3E}">
        <p14:creationId xmlns:p14="http://schemas.microsoft.com/office/powerpoint/2010/main" val="883756680"/>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stretch>
            <a:fillRect/>
          </a:stretch>
        </p:blipFill>
        <p:spPr>
          <a:xfrm>
            <a:off x="0" y="0"/>
            <a:ext cx="7139087" cy="3420000"/>
          </a:xfrm>
          <a:prstGeom prst="rect">
            <a:avLst/>
          </a:prstGeom>
        </p:spPr>
      </p:pic>
      <p:sp>
        <p:nvSpPr>
          <p:cNvPr id="5" name="文本框 4"/>
          <p:cNvSpPr txBox="1"/>
          <p:nvPr/>
        </p:nvSpPr>
        <p:spPr>
          <a:xfrm>
            <a:off x="900112" y="0"/>
            <a:ext cx="2283126" cy="369332"/>
          </a:xfrm>
          <a:prstGeom prst="rect">
            <a:avLst/>
          </a:prstGeom>
          <a:noFill/>
        </p:spPr>
        <p:txBody>
          <a:bodyPr wrap="none" rtlCol="0">
            <a:spAutoFit/>
          </a:bodyPr>
          <a:lstStyle/>
          <a:p>
            <a:r>
              <a:rPr lang="en-US" dirty="0"/>
              <a:t>8peaks </a:t>
            </a:r>
            <a:r>
              <a:rPr lang="en-US" dirty="0" err="1"/>
              <a:t>bgcali</a:t>
            </a:r>
            <a:r>
              <a:rPr lang="en-US" dirty="0"/>
              <a:t> </a:t>
            </a:r>
            <a:r>
              <a:rPr lang="en-US" altLang="zh-CN" dirty="0" err="1"/>
              <a:t>ungated</a:t>
            </a:r>
            <a:endParaRPr lang="en-US" dirty="0"/>
          </a:p>
        </p:txBody>
      </p:sp>
      <p:pic>
        <p:nvPicPr>
          <p:cNvPr id="8" name="图片 7"/>
          <p:cNvPicPr>
            <a:picLocks noChangeAspect="1"/>
          </p:cNvPicPr>
          <p:nvPr/>
        </p:nvPicPr>
        <p:blipFill>
          <a:blip r:embed="rId3"/>
          <a:stretch>
            <a:fillRect/>
          </a:stretch>
        </p:blipFill>
        <p:spPr>
          <a:xfrm>
            <a:off x="0" y="3420000"/>
            <a:ext cx="7152686" cy="3420000"/>
          </a:xfrm>
          <a:prstGeom prst="rect">
            <a:avLst/>
          </a:prstGeom>
        </p:spPr>
      </p:pic>
    </p:spTree>
    <p:extLst>
      <p:ext uri="{BB962C8B-B14F-4D97-AF65-F5344CB8AC3E}">
        <p14:creationId xmlns:p14="http://schemas.microsoft.com/office/powerpoint/2010/main" val="41829955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342334394"/>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0" y="0"/>
            <a:ext cx="7152686" cy="3420000"/>
          </a:xfrm>
          <a:prstGeom prst="rect">
            <a:avLst/>
          </a:prstGeom>
        </p:spPr>
      </p:pic>
      <p:sp>
        <p:nvSpPr>
          <p:cNvPr id="6" name="文本框 5"/>
          <p:cNvSpPr txBox="1"/>
          <p:nvPr/>
        </p:nvSpPr>
        <p:spPr>
          <a:xfrm>
            <a:off x="900112" y="0"/>
            <a:ext cx="2283126" cy="369332"/>
          </a:xfrm>
          <a:prstGeom prst="rect">
            <a:avLst/>
          </a:prstGeom>
          <a:noFill/>
        </p:spPr>
        <p:txBody>
          <a:bodyPr wrap="none" rtlCol="0">
            <a:spAutoFit/>
          </a:bodyPr>
          <a:lstStyle/>
          <a:p>
            <a:r>
              <a:rPr lang="en-US" dirty="0"/>
              <a:t>8peaks </a:t>
            </a:r>
            <a:r>
              <a:rPr lang="en-US" dirty="0" err="1"/>
              <a:t>bgcali</a:t>
            </a:r>
            <a:r>
              <a:rPr lang="en-US" dirty="0"/>
              <a:t> </a:t>
            </a:r>
            <a:r>
              <a:rPr lang="en-US" altLang="zh-CN" dirty="0" err="1"/>
              <a:t>ungated</a:t>
            </a:r>
            <a:endParaRPr lang="en-US" dirty="0"/>
          </a:p>
        </p:txBody>
      </p:sp>
      <p:pic>
        <p:nvPicPr>
          <p:cNvPr id="9" name="图片 8"/>
          <p:cNvPicPr>
            <a:picLocks noChangeAspect="1"/>
          </p:cNvPicPr>
          <p:nvPr/>
        </p:nvPicPr>
        <p:blipFill>
          <a:blip r:embed="rId3"/>
          <a:stretch>
            <a:fillRect/>
          </a:stretch>
        </p:blipFill>
        <p:spPr>
          <a:xfrm>
            <a:off x="0" y="3420000"/>
            <a:ext cx="7152686" cy="3420000"/>
          </a:xfrm>
          <a:prstGeom prst="rect">
            <a:avLst/>
          </a:prstGeom>
        </p:spPr>
      </p:pic>
    </p:spTree>
    <p:extLst>
      <p:ext uri="{BB962C8B-B14F-4D97-AF65-F5344CB8AC3E}">
        <p14:creationId xmlns:p14="http://schemas.microsoft.com/office/powerpoint/2010/main" val="3097709742"/>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0" y="0"/>
            <a:ext cx="7166336" cy="3420000"/>
          </a:xfrm>
          <a:prstGeom prst="rect">
            <a:avLst/>
          </a:prstGeom>
        </p:spPr>
      </p:pic>
      <p:sp>
        <p:nvSpPr>
          <p:cNvPr id="4" name="文本框 3"/>
          <p:cNvSpPr txBox="1"/>
          <p:nvPr/>
        </p:nvSpPr>
        <p:spPr>
          <a:xfrm>
            <a:off x="900112" y="0"/>
            <a:ext cx="2283126" cy="369332"/>
          </a:xfrm>
          <a:prstGeom prst="rect">
            <a:avLst/>
          </a:prstGeom>
          <a:noFill/>
        </p:spPr>
        <p:txBody>
          <a:bodyPr wrap="none" rtlCol="0">
            <a:spAutoFit/>
          </a:bodyPr>
          <a:lstStyle/>
          <a:p>
            <a:r>
              <a:rPr lang="en-US" dirty="0"/>
              <a:t>8peaks </a:t>
            </a:r>
            <a:r>
              <a:rPr lang="en-US" dirty="0" err="1"/>
              <a:t>bgcali</a:t>
            </a:r>
            <a:r>
              <a:rPr lang="en-US" dirty="0"/>
              <a:t> </a:t>
            </a:r>
            <a:r>
              <a:rPr lang="en-US" altLang="zh-CN" dirty="0" err="1"/>
              <a:t>ungated</a:t>
            </a:r>
            <a:endParaRPr lang="en-US" dirty="0"/>
          </a:p>
        </p:txBody>
      </p:sp>
      <p:pic>
        <p:nvPicPr>
          <p:cNvPr id="8" name="图片 7"/>
          <p:cNvPicPr>
            <a:picLocks noChangeAspect="1"/>
          </p:cNvPicPr>
          <p:nvPr/>
        </p:nvPicPr>
        <p:blipFill>
          <a:blip r:embed="rId3"/>
          <a:stretch>
            <a:fillRect/>
          </a:stretch>
        </p:blipFill>
        <p:spPr>
          <a:xfrm>
            <a:off x="0" y="3420000"/>
            <a:ext cx="7152686" cy="3420000"/>
          </a:xfrm>
          <a:prstGeom prst="rect">
            <a:avLst/>
          </a:prstGeom>
        </p:spPr>
      </p:pic>
    </p:spTree>
    <p:extLst>
      <p:ext uri="{BB962C8B-B14F-4D97-AF65-F5344CB8AC3E}">
        <p14:creationId xmlns:p14="http://schemas.microsoft.com/office/powerpoint/2010/main" val="39514799"/>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7005896" cy="3420000"/>
          </a:xfrm>
          <a:prstGeom prst="rect">
            <a:avLst/>
          </a:prstGeom>
        </p:spPr>
      </p:pic>
      <p:sp>
        <p:nvSpPr>
          <p:cNvPr id="4" name="文本框 3"/>
          <p:cNvSpPr txBox="1"/>
          <p:nvPr/>
        </p:nvSpPr>
        <p:spPr>
          <a:xfrm>
            <a:off x="900112" y="0"/>
            <a:ext cx="2013821" cy="369332"/>
          </a:xfrm>
          <a:prstGeom prst="rect">
            <a:avLst/>
          </a:prstGeom>
          <a:noFill/>
        </p:spPr>
        <p:txBody>
          <a:bodyPr wrap="none" rtlCol="0">
            <a:spAutoFit/>
          </a:bodyPr>
          <a:lstStyle/>
          <a:p>
            <a:r>
              <a:rPr lang="en-US" dirty="0"/>
              <a:t>8peaks </a:t>
            </a:r>
            <a:r>
              <a:rPr lang="en-US" dirty="0" err="1"/>
              <a:t>bgcali</a:t>
            </a:r>
            <a:r>
              <a:rPr lang="en-US" dirty="0"/>
              <a:t> </a:t>
            </a:r>
            <a:r>
              <a:rPr lang="en-US" altLang="zh-CN" dirty="0"/>
              <a:t>gated</a:t>
            </a:r>
            <a:endParaRPr lang="en-US" dirty="0"/>
          </a:p>
        </p:txBody>
      </p:sp>
      <p:pic>
        <p:nvPicPr>
          <p:cNvPr id="7" name="图片 6"/>
          <p:cNvPicPr>
            <a:picLocks noChangeAspect="1"/>
          </p:cNvPicPr>
          <p:nvPr/>
        </p:nvPicPr>
        <p:blipFill>
          <a:blip r:embed="rId3"/>
          <a:stretch>
            <a:fillRect/>
          </a:stretch>
        </p:blipFill>
        <p:spPr>
          <a:xfrm>
            <a:off x="25948" y="3420000"/>
            <a:ext cx="6954000" cy="3420000"/>
          </a:xfrm>
          <a:prstGeom prst="rect">
            <a:avLst/>
          </a:prstGeom>
        </p:spPr>
      </p:pic>
    </p:spTree>
    <p:extLst>
      <p:ext uri="{BB962C8B-B14F-4D97-AF65-F5344CB8AC3E}">
        <p14:creationId xmlns:p14="http://schemas.microsoft.com/office/powerpoint/2010/main" val="1208648878"/>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6954000" cy="3420000"/>
          </a:xfrm>
          <a:prstGeom prst="rect">
            <a:avLst/>
          </a:prstGeom>
        </p:spPr>
      </p:pic>
      <p:sp>
        <p:nvSpPr>
          <p:cNvPr id="4" name="文本框 3"/>
          <p:cNvSpPr txBox="1"/>
          <p:nvPr/>
        </p:nvSpPr>
        <p:spPr>
          <a:xfrm>
            <a:off x="900112" y="0"/>
            <a:ext cx="2013821" cy="369332"/>
          </a:xfrm>
          <a:prstGeom prst="rect">
            <a:avLst/>
          </a:prstGeom>
          <a:noFill/>
        </p:spPr>
        <p:txBody>
          <a:bodyPr wrap="none" rtlCol="0">
            <a:spAutoFit/>
          </a:bodyPr>
          <a:lstStyle/>
          <a:p>
            <a:r>
              <a:rPr lang="en-US" dirty="0"/>
              <a:t>8peaks </a:t>
            </a:r>
            <a:r>
              <a:rPr lang="en-US" dirty="0" err="1"/>
              <a:t>bgcali</a:t>
            </a:r>
            <a:r>
              <a:rPr lang="en-US" dirty="0"/>
              <a:t> </a:t>
            </a:r>
            <a:r>
              <a:rPr lang="en-US" altLang="zh-CN" dirty="0"/>
              <a:t>gated</a:t>
            </a:r>
            <a:endParaRPr lang="en-US" dirty="0"/>
          </a:p>
        </p:txBody>
      </p:sp>
      <p:pic>
        <p:nvPicPr>
          <p:cNvPr id="7" name="图片 6"/>
          <p:cNvPicPr>
            <a:picLocks noChangeAspect="1"/>
          </p:cNvPicPr>
          <p:nvPr/>
        </p:nvPicPr>
        <p:blipFill>
          <a:blip r:embed="rId3"/>
          <a:stretch>
            <a:fillRect/>
          </a:stretch>
        </p:blipFill>
        <p:spPr>
          <a:xfrm>
            <a:off x="0" y="3420000"/>
            <a:ext cx="6954000" cy="3420000"/>
          </a:xfrm>
          <a:prstGeom prst="rect">
            <a:avLst/>
          </a:prstGeom>
        </p:spPr>
      </p:pic>
    </p:spTree>
    <p:extLst>
      <p:ext uri="{BB962C8B-B14F-4D97-AF65-F5344CB8AC3E}">
        <p14:creationId xmlns:p14="http://schemas.microsoft.com/office/powerpoint/2010/main" val="1166778473"/>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0"/>
            <a:ext cx="7152686" cy="3420000"/>
          </a:xfrm>
          <a:prstGeom prst="rect">
            <a:avLst/>
          </a:prstGeom>
        </p:spPr>
      </p:pic>
      <p:sp>
        <p:nvSpPr>
          <p:cNvPr id="5" name="文本框 4"/>
          <p:cNvSpPr txBox="1"/>
          <p:nvPr/>
        </p:nvSpPr>
        <p:spPr>
          <a:xfrm>
            <a:off x="900112" y="0"/>
            <a:ext cx="2478692" cy="369332"/>
          </a:xfrm>
          <a:prstGeom prst="rect">
            <a:avLst/>
          </a:prstGeom>
          <a:noFill/>
        </p:spPr>
        <p:txBody>
          <a:bodyPr wrap="none" rtlCol="0">
            <a:spAutoFit/>
          </a:bodyPr>
          <a:lstStyle/>
          <a:p>
            <a:r>
              <a:rPr lang="en-US" dirty="0"/>
              <a:t>10peaks </a:t>
            </a:r>
            <a:r>
              <a:rPr lang="en-US" dirty="0" err="1"/>
              <a:t>bkgcali</a:t>
            </a:r>
            <a:r>
              <a:rPr lang="en-US" dirty="0"/>
              <a:t> </a:t>
            </a:r>
            <a:r>
              <a:rPr lang="en-US" dirty="0" err="1"/>
              <a:t>ungated</a:t>
            </a:r>
            <a:endParaRPr lang="en-US" dirty="0"/>
          </a:p>
        </p:txBody>
      </p:sp>
      <p:pic>
        <p:nvPicPr>
          <p:cNvPr id="2" name="图片 1"/>
          <p:cNvPicPr>
            <a:picLocks noChangeAspect="1"/>
          </p:cNvPicPr>
          <p:nvPr/>
        </p:nvPicPr>
        <p:blipFill>
          <a:blip r:embed="rId3"/>
          <a:stretch>
            <a:fillRect/>
          </a:stretch>
        </p:blipFill>
        <p:spPr>
          <a:xfrm>
            <a:off x="0" y="3420000"/>
            <a:ext cx="7152686" cy="3420000"/>
          </a:xfrm>
          <a:prstGeom prst="rect">
            <a:avLst/>
          </a:prstGeom>
        </p:spPr>
      </p:pic>
    </p:spTree>
    <p:extLst>
      <p:ext uri="{BB962C8B-B14F-4D97-AF65-F5344CB8AC3E}">
        <p14:creationId xmlns:p14="http://schemas.microsoft.com/office/powerpoint/2010/main" val="1899653537"/>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7180038" cy="3420000"/>
          </a:xfrm>
          <a:prstGeom prst="rect">
            <a:avLst/>
          </a:prstGeom>
        </p:spPr>
      </p:pic>
      <p:sp>
        <p:nvSpPr>
          <p:cNvPr id="4" name="文本框 3"/>
          <p:cNvSpPr txBox="1"/>
          <p:nvPr/>
        </p:nvSpPr>
        <p:spPr>
          <a:xfrm>
            <a:off x="900112" y="0"/>
            <a:ext cx="2478692" cy="369332"/>
          </a:xfrm>
          <a:prstGeom prst="rect">
            <a:avLst/>
          </a:prstGeom>
          <a:noFill/>
        </p:spPr>
        <p:txBody>
          <a:bodyPr wrap="none" rtlCol="0">
            <a:spAutoFit/>
          </a:bodyPr>
          <a:lstStyle/>
          <a:p>
            <a:r>
              <a:rPr lang="en-US" dirty="0"/>
              <a:t>10peaks </a:t>
            </a:r>
            <a:r>
              <a:rPr lang="en-US" dirty="0" err="1"/>
              <a:t>bkgcali</a:t>
            </a:r>
            <a:r>
              <a:rPr lang="en-US" dirty="0"/>
              <a:t> </a:t>
            </a:r>
            <a:r>
              <a:rPr lang="en-US" dirty="0" err="1"/>
              <a:t>ungated</a:t>
            </a:r>
            <a:endParaRPr lang="en-US" dirty="0"/>
          </a:p>
        </p:txBody>
      </p:sp>
      <p:pic>
        <p:nvPicPr>
          <p:cNvPr id="5" name="图片 4"/>
          <p:cNvPicPr>
            <a:picLocks noChangeAspect="1"/>
          </p:cNvPicPr>
          <p:nvPr/>
        </p:nvPicPr>
        <p:blipFill>
          <a:blip r:embed="rId4"/>
          <a:stretch>
            <a:fillRect/>
          </a:stretch>
        </p:blipFill>
        <p:spPr>
          <a:xfrm>
            <a:off x="0" y="3420000"/>
            <a:ext cx="7152686" cy="3420000"/>
          </a:xfrm>
          <a:prstGeom prst="rect">
            <a:avLst/>
          </a:prstGeom>
        </p:spPr>
      </p:pic>
    </p:spTree>
    <p:extLst>
      <p:ext uri="{BB962C8B-B14F-4D97-AF65-F5344CB8AC3E}">
        <p14:creationId xmlns:p14="http://schemas.microsoft.com/office/powerpoint/2010/main" val="2708186954"/>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7152686" cy="3420000"/>
          </a:xfrm>
          <a:prstGeom prst="rect">
            <a:avLst/>
          </a:prstGeom>
        </p:spPr>
      </p:pic>
      <p:sp>
        <p:nvSpPr>
          <p:cNvPr id="3" name="文本框 2"/>
          <p:cNvSpPr txBox="1"/>
          <p:nvPr/>
        </p:nvSpPr>
        <p:spPr>
          <a:xfrm>
            <a:off x="900112" y="0"/>
            <a:ext cx="2478692" cy="369332"/>
          </a:xfrm>
          <a:prstGeom prst="rect">
            <a:avLst/>
          </a:prstGeom>
          <a:noFill/>
        </p:spPr>
        <p:txBody>
          <a:bodyPr wrap="none" rtlCol="0">
            <a:spAutoFit/>
          </a:bodyPr>
          <a:lstStyle/>
          <a:p>
            <a:r>
              <a:rPr lang="en-US" dirty="0"/>
              <a:t>10peaks </a:t>
            </a:r>
            <a:r>
              <a:rPr lang="en-US" dirty="0" err="1"/>
              <a:t>bkgcali</a:t>
            </a:r>
            <a:r>
              <a:rPr lang="en-US" dirty="0"/>
              <a:t> </a:t>
            </a:r>
            <a:r>
              <a:rPr lang="en-US" dirty="0" err="1"/>
              <a:t>ungated</a:t>
            </a:r>
            <a:endParaRPr lang="en-US" dirty="0"/>
          </a:p>
        </p:txBody>
      </p:sp>
      <p:pic>
        <p:nvPicPr>
          <p:cNvPr id="4" name="图片 3"/>
          <p:cNvPicPr>
            <a:picLocks noChangeAspect="1"/>
          </p:cNvPicPr>
          <p:nvPr/>
        </p:nvPicPr>
        <p:blipFill rotWithShape="1">
          <a:blip r:embed="rId3"/>
          <a:srcRect t="8169"/>
          <a:stretch/>
        </p:blipFill>
        <p:spPr>
          <a:xfrm>
            <a:off x="0" y="3420000"/>
            <a:ext cx="7124077" cy="3420000"/>
          </a:xfrm>
          <a:prstGeom prst="rect">
            <a:avLst/>
          </a:prstGeom>
        </p:spPr>
      </p:pic>
    </p:spTree>
    <p:extLst>
      <p:ext uri="{BB962C8B-B14F-4D97-AF65-F5344CB8AC3E}">
        <p14:creationId xmlns:p14="http://schemas.microsoft.com/office/powerpoint/2010/main" val="2165412088"/>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3420000"/>
            <a:ext cx="7166336" cy="3420000"/>
          </a:xfrm>
          <a:prstGeom prst="rect">
            <a:avLst/>
          </a:prstGeom>
        </p:spPr>
      </p:pic>
      <p:pic>
        <p:nvPicPr>
          <p:cNvPr id="3" name="图片 2"/>
          <p:cNvPicPr>
            <a:picLocks noChangeAspect="1"/>
          </p:cNvPicPr>
          <p:nvPr/>
        </p:nvPicPr>
        <p:blipFill>
          <a:blip r:embed="rId3"/>
          <a:stretch>
            <a:fillRect/>
          </a:stretch>
        </p:blipFill>
        <p:spPr>
          <a:xfrm>
            <a:off x="0" y="0"/>
            <a:ext cx="7152686" cy="3420000"/>
          </a:xfrm>
          <a:prstGeom prst="rect">
            <a:avLst/>
          </a:prstGeom>
        </p:spPr>
      </p:pic>
      <p:sp>
        <p:nvSpPr>
          <p:cNvPr id="4" name="文本框 3"/>
          <p:cNvSpPr txBox="1"/>
          <p:nvPr/>
        </p:nvSpPr>
        <p:spPr>
          <a:xfrm>
            <a:off x="0" y="0"/>
            <a:ext cx="2995179" cy="338554"/>
          </a:xfrm>
          <a:prstGeom prst="rect">
            <a:avLst/>
          </a:prstGeom>
          <a:noFill/>
        </p:spPr>
        <p:txBody>
          <a:bodyPr wrap="none" rtlCol="0">
            <a:spAutoFit/>
          </a:bodyPr>
          <a:lstStyle/>
          <a:p>
            <a:r>
              <a:rPr lang="en-US" altLang="zh-CN" sz="1600" dirty="0"/>
              <a:t>Formal</a:t>
            </a:r>
            <a:r>
              <a:rPr lang="en-US" sz="1600" dirty="0"/>
              <a:t> 4peaks 25</a:t>
            </a:r>
            <a:r>
              <a:rPr lang="en-US" altLang="zh-CN" sz="1600" dirty="0"/>
              <a:t>Si</a:t>
            </a:r>
            <a:r>
              <a:rPr lang="en-US" sz="1600" dirty="0"/>
              <a:t>bgcali </a:t>
            </a:r>
            <a:r>
              <a:rPr lang="en-US" sz="1600" dirty="0" err="1"/>
              <a:t>ungated</a:t>
            </a:r>
            <a:endParaRPr lang="en-US" sz="1600" dirty="0"/>
          </a:p>
        </p:txBody>
      </p:sp>
      <mc:AlternateContent xmlns:mc="http://schemas.openxmlformats.org/markup-compatibility/2006" xmlns:a14="http://schemas.microsoft.com/office/drawing/2010/main">
        <mc:Choice Requires="a14">
          <p:sp>
            <p:nvSpPr>
              <p:cNvPr id="5" name="文本框 4"/>
              <p:cNvSpPr txBox="1"/>
              <p:nvPr/>
            </p:nvSpPr>
            <p:spPr>
              <a:xfrm>
                <a:off x="3957131" y="6241613"/>
                <a:ext cx="5186869"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a:rPr lang="en-US" i="1">
                              <a:solidFill>
                                <a:srgbClr val="0000FF"/>
                              </a:solidFill>
                              <a:latin typeface="Cambria Math" panose="02040503050406030204" pitchFamily="18" charset="0"/>
                              <a:ea typeface="Cambria Math" panose="02040503050406030204" pitchFamily="18" charset="0"/>
                            </a:rPr>
                            <m:t>𝜎</m:t>
                          </m:r>
                          <m:r>
                            <m:rPr>
                              <m:nor/>
                            </m:rPr>
                            <a:rPr lang="en-US" dirty="0">
                              <a:solidFill>
                                <a:srgbClr val="0000FF"/>
                              </a:solidFill>
                            </a:rPr>
                            <m:t> </m:t>
                          </m:r>
                        </m:num>
                        <m:den>
                          <m:r>
                            <a:rPr lang="en-US" b="0" i="1" smtClean="0">
                              <a:solidFill>
                                <a:srgbClr val="0000FF"/>
                              </a:solidFill>
                              <a:latin typeface="Cambria Math" panose="02040503050406030204" pitchFamily="18" charset="0"/>
                              <a:ea typeface="Cambria Math" panose="02040503050406030204" pitchFamily="18" charset="0"/>
                            </a:rPr>
                            <m:t>𝜏</m:t>
                          </m:r>
                        </m:den>
                      </m:f>
                      <m:rad>
                        <m:radPr>
                          <m:degHide m:val="on"/>
                          <m:ctrlPr>
                            <a:rPr lang="en-US" b="0" i="1" smtClean="0">
                              <a:solidFill>
                                <a:srgbClr val="0000FF"/>
                              </a:solidFill>
                              <a:latin typeface="Cambria Math" panose="02040503050406030204" pitchFamily="18" charset="0"/>
                            </a:rPr>
                          </m:ctrlPr>
                        </m:radPr>
                        <m:deg/>
                        <m:e>
                          <m:f>
                            <m:fPr>
                              <m:ctrlPr>
                                <a:rPr lang="en-US" b="0" i="1" smtClean="0">
                                  <a:solidFill>
                                    <a:srgbClr val="0000FF"/>
                                  </a:solidFill>
                                  <a:latin typeface="Cambria Math" panose="02040503050406030204" pitchFamily="18" charset="0"/>
                                </a:rPr>
                              </m:ctrlPr>
                            </m:fPr>
                            <m:num>
                              <m:r>
                                <a:rPr lang="en-US" b="0" i="1" smtClean="0">
                                  <a:solidFill>
                                    <a:srgbClr val="0000FF"/>
                                  </a:solidFill>
                                  <a:latin typeface="Cambria Math" panose="02040503050406030204" pitchFamily="18" charset="0"/>
                                  <a:ea typeface="Cambria Math" panose="02040503050406030204" pitchFamily="18" charset="0"/>
                                </a:rPr>
                                <m:t>𝜋</m:t>
                              </m:r>
                            </m:num>
                            <m:den>
                              <m:r>
                                <a:rPr lang="en-US" b="0" i="1" smtClean="0">
                                  <a:solidFill>
                                    <a:srgbClr val="0000FF"/>
                                  </a:solidFill>
                                  <a:latin typeface="Cambria Math" panose="02040503050406030204" pitchFamily="18" charset="0"/>
                                </a:rPr>
                                <m:t>2</m:t>
                              </m:r>
                            </m:den>
                          </m:f>
                        </m:e>
                      </m:rad>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b="0" i="1" smtClean="0">
                                  <a:solidFill>
                                    <a:srgbClr val="FF0000"/>
                                  </a:solidFill>
                                  <a:latin typeface="Cambria Math" panose="02040503050406030204" pitchFamily="18" charset="0"/>
                                </a:rPr>
                              </m:ctrlPr>
                            </m:sSupPr>
                            <m:e>
                              <m:d>
                                <m:dPr>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ea typeface="Cambria Math" panose="02040503050406030204" pitchFamily="18" charset="0"/>
                                        </a:rPr>
                                        <m:t>𝜎</m:t>
                                      </m:r>
                                    </m:num>
                                    <m:den>
                                      <m:r>
                                        <a:rPr lang="en-US" b="0" i="1" smtClean="0">
                                          <a:solidFill>
                                            <a:srgbClr val="FF0000"/>
                                          </a:solidFill>
                                          <a:latin typeface="Cambria Math" panose="02040503050406030204" pitchFamily="18" charset="0"/>
                                          <a:ea typeface="Cambria Math" panose="02040503050406030204" pitchFamily="18" charset="0"/>
                                        </a:rPr>
                                        <m:t>𝜏</m:t>
                                      </m:r>
                                    </m:den>
                                  </m:f>
                                </m:e>
                              </m:d>
                            </m:e>
                            <m:sup>
                              <m:r>
                                <a:rPr lang="en-US" b="0" i="1" smtClean="0">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ea typeface="Cambria Math" panose="02040503050406030204" pitchFamily="18" charset="0"/>
                                </a:rPr>
                                <m:t>𝜇</m:t>
                              </m:r>
                            </m:num>
                            <m:den>
                              <m:r>
                                <a:rPr lang="en-US" b="0" i="1" smtClean="0">
                                  <a:solidFill>
                                    <a:srgbClr val="FF0000"/>
                                  </a:solidFill>
                                  <a:latin typeface="Cambria Math" panose="02040503050406030204" pitchFamily="18" charset="0"/>
                                  <a:ea typeface="Cambria Math" panose="02040503050406030204" pitchFamily="18" charset="0"/>
                                </a:rPr>
                                <m:t>𝜏</m:t>
                              </m:r>
                            </m:den>
                          </m:f>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zh-CN" altLang="en-US" i="1" smtClean="0">
                                      <a:solidFill>
                                        <a:srgbClr val="FF0000"/>
                                      </a:solidFill>
                                      <a:latin typeface="Cambria Math" panose="02040503050406030204" pitchFamily="18" charset="0"/>
                                      <a:ea typeface="Cambria Math" panose="02040503050406030204" pitchFamily="18" charset="0"/>
                                    </a:rPr>
                                    <m:t>𝜎</m:t>
                                  </m:r>
                                </m:num>
                                <m:den>
                                  <m:r>
                                    <a:rPr lang="zh-CN" altLang="en-US" i="1" smtClean="0">
                                      <a:solidFill>
                                        <a:srgbClr val="FF0000"/>
                                      </a:solidFill>
                                      <a:latin typeface="Cambria Math" panose="02040503050406030204" pitchFamily="18" charset="0"/>
                                      <a:ea typeface="Cambria Math" panose="02040503050406030204" pitchFamily="18" charset="0"/>
                                    </a:rPr>
                                    <m:t>𝜏</m:t>
                                  </m:r>
                                </m:den>
                              </m:f>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zh-CN" altLang="en-US" b="0" i="1" smtClean="0">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3957131" y="6241613"/>
                <a:ext cx="5186869" cy="616387"/>
              </a:xfrm>
              <a:prstGeom prst="rect">
                <a:avLst/>
              </a:prstGeom>
              <a:blipFill rotWithShape="0">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307864150"/>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7139087" cy="3420000"/>
          </a:xfrm>
          <a:prstGeom prst="rect">
            <a:avLst/>
          </a:prstGeom>
        </p:spPr>
      </p:pic>
      <p:pic>
        <p:nvPicPr>
          <p:cNvPr id="3" name="图片 2"/>
          <p:cNvPicPr>
            <a:picLocks noChangeAspect="1"/>
          </p:cNvPicPr>
          <p:nvPr/>
        </p:nvPicPr>
        <p:blipFill>
          <a:blip r:embed="rId3"/>
          <a:stretch>
            <a:fillRect/>
          </a:stretch>
        </p:blipFill>
        <p:spPr>
          <a:xfrm>
            <a:off x="-1" y="3420000"/>
            <a:ext cx="7166335" cy="3420000"/>
          </a:xfrm>
          <a:prstGeom prst="rect">
            <a:avLst/>
          </a:prstGeom>
        </p:spPr>
      </p:pic>
      <p:sp>
        <p:nvSpPr>
          <p:cNvPr id="4" name="文本框 3"/>
          <p:cNvSpPr txBox="1"/>
          <p:nvPr/>
        </p:nvSpPr>
        <p:spPr>
          <a:xfrm>
            <a:off x="0" y="0"/>
            <a:ext cx="2995179" cy="338554"/>
          </a:xfrm>
          <a:prstGeom prst="rect">
            <a:avLst/>
          </a:prstGeom>
          <a:noFill/>
        </p:spPr>
        <p:txBody>
          <a:bodyPr wrap="none" rtlCol="0">
            <a:spAutoFit/>
          </a:bodyPr>
          <a:lstStyle/>
          <a:p>
            <a:r>
              <a:rPr lang="en-US" altLang="zh-CN" sz="1600" dirty="0"/>
              <a:t>Formal</a:t>
            </a:r>
            <a:r>
              <a:rPr lang="en-US" sz="1600" dirty="0"/>
              <a:t> 4peaks 25</a:t>
            </a:r>
            <a:r>
              <a:rPr lang="en-US" altLang="zh-CN" sz="1600" dirty="0"/>
              <a:t>Si</a:t>
            </a:r>
            <a:r>
              <a:rPr lang="en-US" sz="1600" dirty="0"/>
              <a:t>bgcali </a:t>
            </a:r>
            <a:r>
              <a:rPr lang="en-US" sz="1600" dirty="0" err="1"/>
              <a:t>ungated</a:t>
            </a:r>
            <a:endParaRPr lang="en-US" sz="1600" dirty="0"/>
          </a:p>
        </p:txBody>
      </p:sp>
      <mc:AlternateContent xmlns:mc="http://schemas.openxmlformats.org/markup-compatibility/2006" xmlns:a14="http://schemas.microsoft.com/office/drawing/2010/main">
        <mc:Choice Requires="a14">
          <p:sp>
            <p:nvSpPr>
              <p:cNvPr id="5" name="文本框 4"/>
              <p:cNvSpPr txBox="1"/>
              <p:nvPr/>
            </p:nvSpPr>
            <p:spPr>
              <a:xfrm>
                <a:off x="4418284" y="6223613"/>
                <a:ext cx="4725716"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m:rPr>
                              <m:nor/>
                            </m:rPr>
                            <a:rPr lang="en-US" dirty="0">
                              <a:solidFill>
                                <a:srgbClr val="0000FF"/>
                              </a:solidFill>
                            </a:rPr>
                            <m:t> </m:t>
                          </m:r>
                        </m:num>
                        <m:den>
                          <m:r>
                            <a:rPr lang="en-US" b="0" i="1" dirty="0" smtClean="0">
                              <a:solidFill>
                                <a:srgbClr val="0000FF"/>
                              </a:solidFill>
                              <a:latin typeface="Cambria Math" panose="02040503050406030204" pitchFamily="18" charset="0"/>
                            </a:rPr>
                            <m:t>2</m:t>
                          </m:r>
                          <m:r>
                            <a:rPr lang="en-US" b="0" i="1" dirty="0" smtClean="0">
                              <a:solidFill>
                                <a:srgbClr val="0000FF"/>
                              </a:solidFill>
                              <a:latin typeface="Cambria Math" panose="02040503050406030204" pitchFamily="18" charset="0"/>
                              <a:ea typeface="Cambria Math" panose="02040503050406030204" pitchFamily="18" charset="0"/>
                            </a:rPr>
                            <m:t>𝜆</m:t>
                          </m:r>
                        </m:den>
                      </m:f>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b="0" i="1" smtClean="0">
                                  <a:solidFill>
                                    <a:srgbClr val="FF0000"/>
                                  </a:solidFill>
                                  <a:latin typeface="Cambria Math" panose="02040503050406030204" pitchFamily="18" charset="0"/>
                                </a:rPr>
                              </m:ctrlPr>
                            </m:sSupPr>
                            <m:e>
                              <m:d>
                                <m:dPr>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ea typeface="Cambria Math" panose="02040503050406030204" pitchFamily="18" charset="0"/>
                                        </a:rPr>
                                        <m:t>𝜎</m:t>
                                      </m:r>
                                    </m:num>
                                    <m:den>
                                      <m:r>
                                        <a:rPr lang="en-US" i="1" dirty="0">
                                          <a:solidFill>
                                            <a:srgbClr val="FF0000"/>
                                          </a:solidFill>
                                          <a:latin typeface="Cambria Math" panose="02040503050406030204" pitchFamily="18" charset="0"/>
                                          <a:ea typeface="Cambria Math" panose="02040503050406030204" pitchFamily="18" charset="0"/>
                                        </a:rPr>
                                        <m:t>𝜆</m:t>
                                      </m:r>
                                    </m:den>
                                  </m:f>
                                </m:e>
                              </m:d>
                            </m:e>
                            <m:sup>
                              <m:r>
                                <a:rPr lang="en-US" b="0" i="1" smtClean="0">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ea typeface="Cambria Math" panose="02040503050406030204" pitchFamily="18" charset="0"/>
                                </a:rPr>
                                <m:t>𝜇</m:t>
                              </m:r>
                            </m:num>
                            <m:den>
                              <m:r>
                                <a:rPr lang="en-US" i="1" dirty="0">
                                  <a:solidFill>
                                    <a:srgbClr val="FF0000"/>
                                  </a:solidFill>
                                  <a:latin typeface="Cambria Math" panose="02040503050406030204" pitchFamily="18" charset="0"/>
                                  <a:ea typeface="Cambria Math" panose="02040503050406030204" pitchFamily="18" charset="0"/>
                                </a:rPr>
                                <m:t>𝜆</m:t>
                              </m:r>
                            </m:den>
                          </m:f>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zh-CN" altLang="en-US" i="1" smtClean="0">
                                      <a:solidFill>
                                        <a:srgbClr val="FF0000"/>
                                      </a:solidFill>
                                      <a:latin typeface="Cambria Math" panose="02040503050406030204" pitchFamily="18" charset="0"/>
                                      <a:ea typeface="Cambria Math" panose="02040503050406030204" pitchFamily="18" charset="0"/>
                                    </a:rPr>
                                    <m:t>𝜎</m:t>
                                  </m:r>
                                </m:num>
                                <m:den>
                                  <m:r>
                                    <a:rPr lang="en-US" i="1" dirty="0">
                                      <a:solidFill>
                                        <a:srgbClr val="FF0000"/>
                                      </a:solidFill>
                                      <a:latin typeface="Cambria Math" panose="02040503050406030204" pitchFamily="18" charset="0"/>
                                      <a:ea typeface="Cambria Math" panose="02040503050406030204" pitchFamily="18" charset="0"/>
                                    </a:rPr>
                                    <m:t>𝜆</m:t>
                                  </m:r>
                                </m:den>
                              </m:f>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zh-CN" altLang="en-US" b="0" i="1" smtClean="0">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4418284" y="6223613"/>
                <a:ext cx="4725716" cy="616387"/>
              </a:xfrm>
              <a:prstGeom prst="rect">
                <a:avLst/>
              </a:prstGeom>
              <a:blipFill rotWithShape="0">
                <a:blip r:embed="rId4"/>
                <a:stretch>
                  <a:fillRect b="-990"/>
                </a:stretch>
              </a:blipFill>
            </p:spPr>
            <p:txBody>
              <a:bodyPr/>
              <a:lstStyle/>
              <a:p>
                <a:r>
                  <a:rPr lang="en-US">
                    <a:noFill/>
                  </a:rPr>
                  <a:t> </a:t>
                </a:r>
              </a:p>
            </p:txBody>
          </p:sp>
        </mc:Fallback>
      </mc:AlternateContent>
    </p:spTree>
    <p:extLst>
      <p:ext uri="{BB962C8B-B14F-4D97-AF65-F5344CB8AC3E}">
        <p14:creationId xmlns:p14="http://schemas.microsoft.com/office/powerpoint/2010/main" val="1720603071"/>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3420000"/>
            <a:ext cx="7139087" cy="3420000"/>
          </a:xfrm>
          <a:prstGeom prst="rect">
            <a:avLst/>
          </a:prstGeom>
        </p:spPr>
      </p:pic>
      <p:pic>
        <p:nvPicPr>
          <p:cNvPr id="3" name="图片 2"/>
          <p:cNvPicPr>
            <a:picLocks noChangeAspect="1"/>
          </p:cNvPicPr>
          <p:nvPr/>
        </p:nvPicPr>
        <p:blipFill>
          <a:blip r:embed="rId3"/>
          <a:stretch>
            <a:fillRect/>
          </a:stretch>
        </p:blipFill>
        <p:spPr>
          <a:xfrm>
            <a:off x="1" y="0"/>
            <a:ext cx="7125541" cy="3420000"/>
          </a:xfrm>
          <a:prstGeom prst="rect">
            <a:avLst/>
          </a:prstGeom>
        </p:spPr>
      </p:pic>
      <p:sp>
        <p:nvSpPr>
          <p:cNvPr id="4" name="文本框 3"/>
          <p:cNvSpPr txBox="1"/>
          <p:nvPr/>
        </p:nvSpPr>
        <p:spPr>
          <a:xfrm>
            <a:off x="0" y="0"/>
            <a:ext cx="2995179" cy="338554"/>
          </a:xfrm>
          <a:prstGeom prst="rect">
            <a:avLst/>
          </a:prstGeom>
          <a:noFill/>
        </p:spPr>
        <p:txBody>
          <a:bodyPr wrap="none" rtlCol="0">
            <a:spAutoFit/>
          </a:bodyPr>
          <a:lstStyle/>
          <a:p>
            <a:r>
              <a:rPr lang="en-US" altLang="zh-CN" sz="1600" dirty="0"/>
              <a:t>Formal</a:t>
            </a:r>
            <a:r>
              <a:rPr lang="en-US" sz="1600" dirty="0"/>
              <a:t> 4peaks 25</a:t>
            </a:r>
            <a:r>
              <a:rPr lang="en-US" altLang="zh-CN" sz="1600" dirty="0"/>
              <a:t>Si</a:t>
            </a:r>
            <a:r>
              <a:rPr lang="en-US" sz="1600" dirty="0"/>
              <a:t>bgcali </a:t>
            </a:r>
            <a:r>
              <a:rPr lang="en-US" sz="1600" dirty="0" err="1"/>
              <a:t>ungated</a:t>
            </a:r>
            <a:endParaRPr lang="en-US" sz="1600" dirty="0"/>
          </a:p>
        </p:txBody>
      </p:sp>
      <mc:AlternateContent xmlns:mc="http://schemas.openxmlformats.org/markup-compatibility/2006" xmlns:a14="http://schemas.microsoft.com/office/drawing/2010/main">
        <mc:Choice Requires="a14">
          <p:sp>
            <p:nvSpPr>
              <p:cNvPr id="5" name="文本框 4"/>
              <p:cNvSpPr txBox="1"/>
              <p:nvPr/>
            </p:nvSpPr>
            <p:spPr>
              <a:xfrm>
                <a:off x="3957131" y="6241613"/>
                <a:ext cx="5186869"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a:rPr lang="en-US" i="1">
                              <a:solidFill>
                                <a:srgbClr val="0000FF"/>
                              </a:solidFill>
                              <a:latin typeface="Cambria Math" panose="02040503050406030204" pitchFamily="18" charset="0"/>
                              <a:ea typeface="Cambria Math" panose="02040503050406030204" pitchFamily="18" charset="0"/>
                            </a:rPr>
                            <m:t>𝜎</m:t>
                          </m:r>
                          <m:r>
                            <m:rPr>
                              <m:nor/>
                            </m:rPr>
                            <a:rPr lang="en-US" dirty="0">
                              <a:solidFill>
                                <a:srgbClr val="0000FF"/>
                              </a:solidFill>
                            </a:rPr>
                            <m:t> </m:t>
                          </m:r>
                        </m:num>
                        <m:den>
                          <m:r>
                            <a:rPr lang="en-US" b="0" i="1" smtClean="0">
                              <a:solidFill>
                                <a:srgbClr val="0000FF"/>
                              </a:solidFill>
                              <a:latin typeface="Cambria Math" panose="02040503050406030204" pitchFamily="18" charset="0"/>
                              <a:ea typeface="Cambria Math" panose="02040503050406030204" pitchFamily="18" charset="0"/>
                            </a:rPr>
                            <m:t>𝜏</m:t>
                          </m:r>
                        </m:den>
                      </m:f>
                      <m:rad>
                        <m:radPr>
                          <m:degHide m:val="on"/>
                          <m:ctrlPr>
                            <a:rPr lang="en-US" b="0" i="1" smtClean="0">
                              <a:solidFill>
                                <a:srgbClr val="0000FF"/>
                              </a:solidFill>
                              <a:latin typeface="Cambria Math" panose="02040503050406030204" pitchFamily="18" charset="0"/>
                            </a:rPr>
                          </m:ctrlPr>
                        </m:radPr>
                        <m:deg/>
                        <m:e>
                          <m:f>
                            <m:fPr>
                              <m:ctrlPr>
                                <a:rPr lang="en-US" b="0" i="1" smtClean="0">
                                  <a:solidFill>
                                    <a:srgbClr val="0000FF"/>
                                  </a:solidFill>
                                  <a:latin typeface="Cambria Math" panose="02040503050406030204" pitchFamily="18" charset="0"/>
                                </a:rPr>
                              </m:ctrlPr>
                            </m:fPr>
                            <m:num>
                              <m:r>
                                <a:rPr lang="en-US" b="0" i="1" smtClean="0">
                                  <a:solidFill>
                                    <a:srgbClr val="0000FF"/>
                                  </a:solidFill>
                                  <a:latin typeface="Cambria Math" panose="02040503050406030204" pitchFamily="18" charset="0"/>
                                  <a:ea typeface="Cambria Math" panose="02040503050406030204" pitchFamily="18" charset="0"/>
                                </a:rPr>
                                <m:t>𝜋</m:t>
                              </m:r>
                            </m:num>
                            <m:den>
                              <m:r>
                                <a:rPr lang="en-US" b="0" i="1" smtClean="0">
                                  <a:solidFill>
                                    <a:srgbClr val="0000FF"/>
                                  </a:solidFill>
                                  <a:latin typeface="Cambria Math" panose="02040503050406030204" pitchFamily="18" charset="0"/>
                                </a:rPr>
                                <m:t>2</m:t>
                              </m:r>
                            </m:den>
                          </m:f>
                        </m:e>
                      </m:rad>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b="0" i="1" smtClean="0">
                                  <a:solidFill>
                                    <a:srgbClr val="FF0000"/>
                                  </a:solidFill>
                                  <a:latin typeface="Cambria Math" panose="02040503050406030204" pitchFamily="18" charset="0"/>
                                </a:rPr>
                              </m:ctrlPr>
                            </m:sSupPr>
                            <m:e>
                              <m:d>
                                <m:dPr>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ea typeface="Cambria Math" panose="02040503050406030204" pitchFamily="18" charset="0"/>
                                        </a:rPr>
                                        <m:t>𝜎</m:t>
                                      </m:r>
                                    </m:num>
                                    <m:den>
                                      <m:r>
                                        <a:rPr lang="en-US" b="0" i="1" smtClean="0">
                                          <a:solidFill>
                                            <a:srgbClr val="FF0000"/>
                                          </a:solidFill>
                                          <a:latin typeface="Cambria Math" panose="02040503050406030204" pitchFamily="18" charset="0"/>
                                          <a:ea typeface="Cambria Math" panose="02040503050406030204" pitchFamily="18" charset="0"/>
                                        </a:rPr>
                                        <m:t>𝜏</m:t>
                                      </m:r>
                                    </m:den>
                                  </m:f>
                                </m:e>
                              </m:d>
                            </m:e>
                            <m:sup>
                              <m:r>
                                <a:rPr lang="en-US" b="0" i="1" smtClean="0">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ea typeface="Cambria Math" panose="02040503050406030204" pitchFamily="18" charset="0"/>
                                </a:rPr>
                                <m:t>𝜇</m:t>
                              </m:r>
                            </m:num>
                            <m:den>
                              <m:r>
                                <a:rPr lang="en-US" b="0" i="1" smtClean="0">
                                  <a:solidFill>
                                    <a:srgbClr val="FF0000"/>
                                  </a:solidFill>
                                  <a:latin typeface="Cambria Math" panose="02040503050406030204" pitchFamily="18" charset="0"/>
                                  <a:ea typeface="Cambria Math" panose="02040503050406030204" pitchFamily="18" charset="0"/>
                                </a:rPr>
                                <m:t>𝜏</m:t>
                              </m:r>
                            </m:den>
                          </m:f>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zh-CN" altLang="en-US" i="1" smtClean="0">
                                      <a:solidFill>
                                        <a:srgbClr val="FF0000"/>
                                      </a:solidFill>
                                      <a:latin typeface="Cambria Math" panose="02040503050406030204" pitchFamily="18" charset="0"/>
                                      <a:ea typeface="Cambria Math" panose="02040503050406030204" pitchFamily="18" charset="0"/>
                                    </a:rPr>
                                    <m:t>𝜎</m:t>
                                  </m:r>
                                </m:num>
                                <m:den>
                                  <m:r>
                                    <a:rPr lang="zh-CN" altLang="en-US" i="1" smtClean="0">
                                      <a:solidFill>
                                        <a:srgbClr val="FF0000"/>
                                      </a:solidFill>
                                      <a:latin typeface="Cambria Math" panose="02040503050406030204" pitchFamily="18" charset="0"/>
                                      <a:ea typeface="Cambria Math" panose="02040503050406030204" pitchFamily="18" charset="0"/>
                                    </a:rPr>
                                    <m:t>𝜏</m:t>
                                  </m:r>
                                </m:den>
                              </m:f>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zh-CN" altLang="en-US" b="0" i="1" smtClean="0">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3957131" y="6241613"/>
                <a:ext cx="5186869" cy="616387"/>
              </a:xfrm>
              <a:prstGeom prst="rect">
                <a:avLst/>
              </a:prstGeom>
              <a:blipFill rotWithShape="0">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1010138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a:stretch>
            <a:fillRect/>
          </a:stretch>
        </p:blipFill>
        <p:spPr>
          <a:xfrm>
            <a:off x="0" y="0"/>
            <a:ext cx="9029700" cy="6858000"/>
          </a:xfrm>
          <a:prstGeom prst="rect">
            <a:avLst/>
          </a:prstGeom>
        </p:spPr>
      </p:pic>
    </p:spTree>
    <p:extLst>
      <p:ext uri="{BB962C8B-B14F-4D97-AF65-F5344CB8AC3E}">
        <p14:creationId xmlns:p14="http://schemas.microsoft.com/office/powerpoint/2010/main" val="2074941490"/>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7112045" cy="3420000"/>
          </a:xfrm>
          <a:prstGeom prst="rect">
            <a:avLst/>
          </a:prstGeom>
        </p:spPr>
      </p:pic>
      <p:pic>
        <p:nvPicPr>
          <p:cNvPr id="3" name="图片 2"/>
          <p:cNvPicPr>
            <a:picLocks noChangeAspect="1"/>
          </p:cNvPicPr>
          <p:nvPr/>
        </p:nvPicPr>
        <p:blipFill>
          <a:blip r:embed="rId3"/>
          <a:stretch>
            <a:fillRect/>
          </a:stretch>
        </p:blipFill>
        <p:spPr>
          <a:xfrm>
            <a:off x="0" y="3420000"/>
            <a:ext cx="7152686" cy="3420000"/>
          </a:xfrm>
          <a:prstGeom prst="rect">
            <a:avLst/>
          </a:prstGeom>
        </p:spPr>
      </p:pic>
      <p:sp>
        <p:nvSpPr>
          <p:cNvPr id="4" name="文本框 3"/>
          <p:cNvSpPr txBox="1"/>
          <p:nvPr/>
        </p:nvSpPr>
        <p:spPr>
          <a:xfrm>
            <a:off x="0" y="0"/>
            <a:ext cx="2995179" cy="338554"/>
          </a:xfrm>
          <a:prstGeom prst="rect">
            <a:avLst/>
          </a:prstGeom>
          <a:noFill/>
        </p:spPr>
        <p:txBody>
          <a:bodyPr wrap="none" rtlCol="0">
            <a:spAutoFit/>
          </a:bodyPr>
          <a:lstStyle/>
          <a:p>
            <a:r>
              <a:rPr lang="en-US" altLang="zh-CN" sz="1600" dirty="0"/>
              <a:t>Formal</a:t>
            </a:r>
            <a:r>
              <a:rPr lang="en-US" sz="1600" dirty="0"/>
              <a:t> 4peaks 25</a:t>
            </a:r>
            <a:r>
              <a:rPr lang="en-US" altLang="zh-CN" sz="1600" dirty="0"/>
              <a:t>Si</a:t>
            </a:r>
            <a:r>
              <a:rPr lang="en-US" sz="1600" dirty="0"/>
              <a:t>bgcali </a:t>
            </a:r>
            <a:r>
              <a:rPr lang="en-US" sz="1600" dirty="0" err="1"/>
              <a:t>ungated</a:t>
            </a:r>
            <a:endParaRPr lang="en-US" sz="1600" dirty="0"/>
          </a:p>
        </p:txBody>
      </p:sp>
      <mc:AlternateContent xmlns:mc="http://schemas.openxmlformats.org/markup-compatibility/2006" xmlns:a14="http://schemas.microsoft.com/office/drawing/2010/main">
        <mc:Choice Requires="a14">
          <p:sp>
            <p:nvSpPr>
              <p:cNvPr id="5" name="文本框 4"/>
              <p:cNvSpPr txBox="1"/>
              <p:nvPr/>
            </p:nvSpPr>
            <p:spPr>
              <a:xfrm>
                <a:off x="4418284" y="6223613"/>
                <a:ext cx="4725716" cy="6163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0000FF"/>
                              </a:solidFill>
                              <a:latin typeface="Cambria Math" panose="02040503050406030204" pitchFamily="18" charset="0"/>
                            </a:rPr>
                          </m:ctrlPr>
                        </m:fPr>
                        <m:num>
                          <m:r>
                            <a:rPr lang="en-US" i="1">
                              <a:solidFill>
                                <a:srgbClr val="0000FF"/>
                              </a:solidFill>
                              <a:latin typeface="Cambria Math" panose="02040503050406030204" pitchFamily="18" charset="0"/>
                            </a:rPr>
                            <m:t>𝑁</m:t>
                          </m:r>
                          <m:r>
                            <m:rPr>
                              <m:nor/>
                            </m:rPr>
                            <a:rPr lang="en-US" dirty="0">
                              <a:solidFill>
                                <a:srgbClr val="0000FF"/>
                              </a:solidFill>
                            </a:rPr>
                            <m:t> </m:t>
                          </m:r>
                        </m:num>
                        <m:den>
                          <m:r>
                            <a:rPr lang="en-US" b="0" i="1" dirty="0" smtClean="0">
                              <a:solidFill>
                                <a:srgbClr val="0000FF"/>
                              </a:solidFill>
                              <a:latin typeface="Cambria Math" panose="02040503050406030204" pitchFamily="18" charset="0"/>
                            </a:rPr>
                            <m:t>2</m:t>
                          </m:r>
                          <m:r>
                            <a:rPr lang="en-US" b="0" i="1" dirty="0" smtClean="0">
                              <a:solidFill>
                                <a:srgbClr val="0000FF"/>
                              </a:solidFill>
                              <a:latin typeface="Cambria Math" panose="02040503050406030204" pitchFamily="18" charset="0"/>
                              <a:ea typeface="Cambria Math" panose="02040503050406030204" pitchFamily="18" charset="0"/>
                            </a:rPr>
                            <m:t>𝜆</m:t>
                          </m:r>
                        </m:den>
                      </m:f>
                      <m:r>
                        <m:rPr>
                          <m:sty m:val="p"/>
                        </m:rPr>
                        <a:rPr lang="en-US" b="0" i="0" smtClean="0">
                          <a:solidFill>
                            <a:srgbClr val="FF0000"/>
                          </a:solidFill>
                          <a:latin typeface="Cambria Math" panose="02040503050406030204" pitchFamily="18" charset="0"/>
                        </a:rPr>
                        <m:t>exp</m:t>
                      </m:r>
                      <m:d>
                        <m:dPr>
                          <m:begChr m:val="["/>
                          <m:endChr m:val="]"/>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1</m:t>
                              </m:r>
                            </m:num>
                            <m:den>
                              <m:r>
                                <a:rPr lang="en-US" b="0" i="1" smtClean="0">
                                  <a:solidFill>
                                    <a:srgbClr val="FF0000"/>
                                  </a:solidFill>
                                  <a:latin typeface="Cambria Math" panose="02040503050406030204" pitchFamily="18" charset="0"/>
                                </a:rPr>
                                <m:t>2</m:t>
                              </m:r>
                            </m:den>
                          </m:f>
                          <m:sSup>
                            <m:sSupPr>
                              <m:ctrlPr>
                                <a:rPr lang="en-US" b="0" i="1" smtClean="0">
                                  <a:solidFill>
                                    <a:srgbClr val="FF0000"/>
                                  </a:solidFill>
                                  <a:latin typeface="Cambria Math" panose="02040503050406030204" pitchFamily="18" charset="0"/>
                                </a:rPr>
                              </m:ctrlPr>
                            </m:sSupPr>
                            <m:e>
                              <m:d>
                                <m:dPr>
                                  <m:ctrlPr>
                                    <a:rPr lang="en-US" b="0" i="1" smtClean="0">
                                      <a:solidFill>
                                        <a:srgbClr val="FF0000"/>
                                      </a:solidFill>
                                      <a:latin typeface="Cambria Math" panose="02040503050406030204" pitchFamily="18" charset="0"/>
                                    </a:rPr>
                                  </m:ctrlPr>
                                </m:dPr>
                                <m:e>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ea typeface="Cambria Math" panose="02040503050406030204" pitchFamily="18" charset="0"/>
                                        </a:rPr>
                                        <m:t>𝜎</m:t>
                                      </m:r>
                                    </m:num>
                                    <m:den>
                                      <m:r>
                                        <a:rPr lang="en-US" i="1" dirty="0">
                                          <a:solidFill>
                                            <a:srgbClr val="FF0000"/>
                                          </a:solidFill>
                                          <a:latin typeface="Cambria Math" panose="02040503050406030204" pitchFamily="18" charset="0"/>
                                          <a:ea typeface="Cambria Math" panose="02040503050406030204" pitchFamily="18" charset="0"/>
                                        </a:rPr>
                                        <m:t>𝜆</m:t>
                                      </m:r>
                                    </m:den>
                                  </m:f>
                                </m:e>
                              </m:d>
                            </m:e>
                            <m:sup>
                              <m:r>
                                <a:rPr lang="en-US" b="0" i="1" smtClean="0">
                                  <a:solidFill>
                                    <a:srgbClr val="FF0000"/>
                                  </a:solidFill>
                                  <a:latin typeface="Cambria Math" panose="02040503050406030204" pitchFamily="18" charset="0"/>
                                </a:rPr>
                                <m:t>2</m:t>
                              </m:r>
                            </m:sup>
                          </m:sSup>
                          <m:r>
                            <a:rPr lang="en-US" b="0" i="1" smtClean="0">
                              <a:solidFill>
                                <a:srgbClr val="FF0000"/>
                              </a:solidFill>
                              <a:latin typeface="Cambria Math" panose="02040503050406030204" pitchFamily="18" charset="0"/>
                            </a:rPr>
                            <m:t>+</m:t>
                          </m:r>
                          <m:f>
                            <m:fPr>
                              <m:ctrlPr>
                                <a:rPr lang="en-US" b="0" i="1" smtClean="0">
                                  <a:solidFill>
                                    <a:srgbClr val="FF0000"/>
                                  </a:solidFill>
                                  <a:latin typeface="Cambria Math" panose="02040503050406030204" pitchFamily="18" charset="0"/>
                                </a:rPr>
                              </m:ctrlPr>
                            </m:fPr>
                            <m:num>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ea typeface="Cambria Math" panose="02040503050406030204" pitchFamily="18" charset="0"/>
                                </a:rPr>
                                <m:t>𝜇</m:t>
                              </m:r>
                            </m:num>
                            <m:den>
                              <m:r>
                                <a:rPr lang="en-US" i="1" dirty="0">
                                  <a:solidFill>
                                    <a:srgbClr val="FF0000"/>
                                  </a:solidFill>
                                  <a:latin typeface="Cambria Math" panose="02040503050406030204" pitchFamily="18" charset="0"/>
                                  <a:ea typeface="Cambria Math" panose="02040503050406030204" pitchFamily="18" charset="0"/>
                                </a:rPr>
                                <m:t>𝜆</m:t>
                              </m:r>
                            </m:den>
                          </m:f>
                        </m:e>
                      </m:d>
                      <m:r>
                        <a:rPr lang="en-US" b="0" i="1" smtClean="0">
                          <a:solidFill>
                            <a:srgbClr val="FF0000"/>
                          </a:solidFill>
                          <a:latin typeface="Cambria Math" panose="02040503050406030204" pitchFamily="18" charset="0"/>
                          <a:ea typeface="Cambria Math" panose="02040503050406030204" pitchFamily="18" charset="0"/>
                        </a:rPr>
                        <m:t>×</m:t>
                      </m:r>
                      <m:r>
                        <m:rPr>
                          <m:sty m:val="p"/>
                        </m:rPr>
                        <a:rPr lang="en-US" altLang="zh-CN" i="1">
                          <a:solidFill>
                            <a:srgbClr val="FF0000"/>
                          </a:solidFill>
                          <a:latin typeface="Cambria Math" panose="02040503050406030204" pitchFamily="18" charset="0"/>
                          <a:ea typeface="Cambria Math" panose="02040503050406030204" pitchFamily="18" charset="0"/>
                        </a:rPr>
                        <m:t>erfc</m:t>
                      </m:r>
                      <m:d>
                        <m:dPr>
                          <m:begChr m:val="["/>
                          <m:endChr m:val="]"/>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1</m:t>
                              </m:r>
                            </m:num>
                            <m:den>
                              <m:rad>
                                <m:radPr>
                                  <m:degHide m:val="on"/>
                                  <m:ctrlPr>
                                    <a:rPr lang="en-US" altLang="zh-CN" i="1" smtClean="0">
                                      <a:solidFill>
                                        <a:srgbClr val="FF0000"/>
                                      </a:solidFill>
                                      <a:latin typeface="Cambria Math" panose="02040503050406030204" pitchFamily="18" charset="0"/>
                                      <a:ea typeface="Cambria Math" panose="02040503050406030204" pitchFamily="18" charset="0"/>
                                    </a:rPr>
                                  </m:ctrlPr>
                                </m:radPr>
                                <m:deg/>
                                <m:e>
                                  <m:r>
                                    <a:rPr lang="en-US" altLang="zh-CN" b="0" i="1" smtClean="0">
                                      <a:solidFill>
                                        <a:srgbClr val="FF0000"/>
                                      </a:solidFill>
                                      <a:latin typeface="Cambria Math" panose="02040503050406030204" pitchFamily="18" charset="0"/>
                                      <a:ea typeface="Cambria Math" panose="02040503050406030204" pitchFamily="18" charset="0"/>
                                    </a:rPr>
                                    <m:t>2</m:t>
                                  </m:r>
                                </m:e>
                              </m:rad>
                            </m:den>
                          </m:f>
                          <m:d>
                            <m:dPr>
                              <m:ctrlPr>
                                <a:rPr lang="en-US" altLang="zh-CN" i="1" smtClean="0">
                                  <a:solidFill>
                                    <a:srgbClr val="FF0000"/>
                                  </a:solidFill>
                                  <a:latin typeface="Cambria Math" panose="02040503050406030204" pitchFamily="18" charset="0"/>
                                  <a:ea typeface="Cambria Math" panose="02040503050406030204" pitchFamily="18" charset="0"/>
                                </a:rPr>
                              </m:ctrlPr>
                            </m:dPr>
                            <m:e>
                              <m:f>
                                <m:fPr>
                                  <m:ctrlPr>
                                    <a:rPr lang="en-US" altLang="zh-CN" i="1" smtClean="0">
                                      <a:solidFill>
                                        <a:srgbClr val="FF0000"/>
                                      </a:solidFill>
                                      <a:latin typeface="Cambria Math" panose="02040503050406030204" pitchFamily="18" charset="0"/>
                                      <a:ea typeface="Cambria Math" panose="02040503050406030204" pitchFamily="18" charset="0"/>
                                    </a:rPr>
                                  </m:ctrlPr>
                                </m:fPr>
                                <m:num>
                                  <m:r>
                                    <a:rPr lang="zh-CN" altLang="en-US" i="1" smtClean="0">
                                      <a:solidFill>
                                        <a:srgbClr val="FF0000"/>
                                      </a:solidFill>
                                      <a:latin typeface="Cambria Math" panose="02040503050406030204" pitchFamily="18" charset="0"/>
                                      <a:ea typeface="Cambria Math" panose="02040503050406030204" pitchFamily="18" charset="0"/>
                                    </a:rPr>
                                    <m:t>𝜎</m:t>
                                  </m:r>
                                </m:num>
                                <m:den>
                                  <m:r>
                                    <a:rPr lang="en-US" i="1" dirty="0">
                                      <a:solidFill>
                                        <a:srgbClr val="FF0000"/>
                                      </a:solidFill>
                                      <a:latin typeface="Cambria Math" panose="02040503050406030204" pitchFamily="18" charset="0"/>
                                      <a:ea typeface="Cambria Math" panose="02040503050406030204" pitchFamily="18" charset="0"/>
                                    </a:rPr>
                                    <m:t>𝜆</m:t>
                                  </m:r>
                                </m:den>
                              </m:f>
                              <m:r>
                                <a:rPr lang="en-US" altLang="zh-CN" b="0" i="1" smtClean="0">
                                  <a:solidFill>
                                    <a:srgbClr val="FF0000"/>
                                  </a:solidFill>
                                  <a:latin typeface="Cambria Math" panose="02040503050406030204" pitchFamily="18" charset="0"/>
                                  <a:ea typeface="Cambria Math" panose="02040503050406030204" pitchFamily="18" charset="0"/>
                                </a:rPr>
                                <m:t>+</m:t>
                              </m:r>
                              <m:f>
                                <m:fPr>
                                  <m:ctrlPr>
                                    <a:rPr lang="en-US" altLang="zh-CN" b="0" i="1" smtClean="0">
                                      <a:solidFill>
                                        <a:srgbClr val="FF0000"/>
                                      </a:solidFill>
                                      <a:latin typeface="Cambria Math" panose="02040503050406030204" pitchFamily="18" charset="0"/>
                                      <a:ea typeface="Cambria Math" panose="02040503050406030204" pitchFamily="18" charset="0"/>
                                    </a:rPr>
                                  </m:ctrlPr>
                                </m:fPr>
                                <m:num>
                                  <m:r>
                                    <a:rPr lang="en-US" altLang="zh-CN" b="0" i="1" smtClean="0">
                                      <a:solidFill>
                                        <a:srgbClr val="FF0000"/>
                                      </a:solidFill>
                                      <a:latin typeface="Cambria Math" panose="02040503050406030204" pitchFamily="18" charset="0"/>
                                      <a:ea typeface="Cambria Math" panose="02040503050406030204" pitchFamily="18" charset="0"/>
                                    </a:rPr>
                                    <m:t>𝑥</m:t>
                                  </m:r>
                                  <m:r>
                                    <a:rPr lang="en-US" altLang="zh-CN" b="0" i="1" smtClean="0">
                                      <a:solidFill>
                                        <a:srgbClr val="FF0000"/>
                                      </a:solidFill>
                                      <a:latin typeface="Cambria Math" panose="02040503050406030204" pitchFamily="18" charset="0"/>
                                      <a:ea typeface="Cambria Math" panose="02040503050406030204" pitchFamily="18" charset="0"/>
                                    </a:rPr>
                                    <m:t>−</m:t>
                                  </m:r>
                                  <m:r>
                                    <a:rPr lang="zh-CN" altLang="en-US" b="0" i="1" smtClean="0">
                                      <a:solidFill>
                                        <a:srgbClr val="FF0000"/>
                                      </a:solidFill>
                                      <a:latin typeface="Cambria Math" panose="02040503050406030204" pitchFamily="18" charset="0"/>
                                      <a:ea typeface="Cambria Math" panose="02040503050406030204" pitchFamily="18" charset="0"/>
                                    </a:rPr>
                                    <m:t>𝜇</m:t>
                                  </m:r>
                                </m:num>
                                <m:den>
                                  <m:r>
                                    <a:rPr lang="zh-CN" altLang="en-US" b="0" i="1" smtClean="0">
                                      <a:solidFill>
                                        <a:srgbClr val="FF0000"/>
                                      </a:solidFill>
                                      <a:latin typeface="Cambria Math" panose="02040503050406030204" pitchFamily="18" charset="0"/>
                                      <a:ea typeface="Cambria Math" panose="02040503050406030204" pitchFamily="18" charset="0"/>
                                    </a:rPr>
                                    <m:t>𝜎</m:t>
                                  </m:r>
                                </m:den>
                              </m:f>
                            </m:e>
                          </m:d>
                        </m:e>
                      </m:d>
                    </m:oMath>
                  </m:oMathPara>
                </a14:m>
                <a:endParaRPr lang="en-US" dirty="0">
                  <a:solidFill>
                    <a:srgbClr val="FF0000"/>
                  </a:solidFill>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4418284" y="6223613"/>
                <a:ext cx="4725716" cy="616387"/>
              </a:xfrm>
              <a:prstGeom prst="rect">
                <a:avLst/>
              </a:prstGeom>
              <a:blipFill rotWithShape="0">
                <a:blip r:embed="rId4"/>
                <a:stretch>
                  <a:fillRect b="-990"/>
                </a:stretch>
              </a:blipFill>
            </p:spPr>
            <p:txBody>
              <a:bodyPr/>
              <a:lstStyle/>
              <a:p>
                <a:r>
                  <a:rPr lang="en-US">
                    <a:noFill/>
                  </a:rPr>
                  <a:t> </a:t>
                </a:r>
              </a:p>
            </p:txBody>
          </p:sp>
        </mc:Fallback>
      </mc:AlternateContent>
    </p:spTree>
    <p:extLst>
      <p:ext uri="{BB962C8B-B14F-4D97-AF65-F5344CB8AC3E}">
        <p14:creationId xmlns:p14="http://schemas.microsoft.com/office/powerpoint/2010/main" val="137973004"/>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0"/>
            <a:ext cx="7125541" cy="3420000"/>
          </a:xfrm>
          <a:prstGeom prst="rect">
            <a:avLst/>
          </a:prstGeom>
        </p:spPr>
      </p:pic>
      <p:sp>
        <p:nvSpPr>
          <p:cNvPr id="8" name="文本框 7"/>
          <p:cNvSpPr txBox="1"/>
          <p:nvPr/>
        </p:nvSpPr>
        <p:spPr>
          <a:xfrm>
            <a:off x="0" y="0"/>
            <a:ext cx="2995179" cy="338554"/>
          </a:xfrm>
          <a:prstGeom prst="rect">
            <a:avLst/>
          </a:prstGeom>
          <a:noFill/>
        </p:spPr>
        <p:txBody>
          <a:bodyPr wrap="none" rtlCol="0">
            <a:spAutoFit/>
          </a:bodyPr>
          <a:lstStyle/>
          <a:p>
            <a:r>
              <a:rPr lang="en-US" altLang="zh-CN" sz="1600" dirty="0"/>
              <a:t>Formal</a:t>
            </a:r>
            <a:r>
              <a:rPr lang="en-US" sz="1600" dirty="0"/>
              <a:t> 4peaks 25</a:t>
            </a:r>
            <a:r>
              <a:rPr lang="en-US" altLang="zh-CN" sz="1600" dirty="0"/>
              <a:t>Si</a:t>
            </a:r>
            <a:r>
              <a:rPr lang="en-US" sz="1600" dirty="0"/>
              <a:t>bgcali </a:t>
            </a:r>
            <a:r>
              <a:rPr lang="en-US" sz="1600" dirty="0" err="1"/>
              <a:t>ungated</a:t>
            </a:r>
            <a:endParaRPr lang="en-US" sz="1600" dirty="0"/>
          </a:p>
        </p:txBody>
      </p:sp>
      <p:pic>
        <p:nvPicPr>
          <p:cNvPr id="3" name="图片 2"/>
          <p:cNvPicPr>
            <a:picLocks noChangeAspect="1"/>
          </p:cNvPicPr>
          <p:nvPr/>
        </p:nvPicPr>
        <p:blipFill>
          <a:blip r:embed="rId3"/>
          <a:stretch>
            <a:fillRect/>
          </a:stretch>
        </p:blipFill>
        <p:spPr>
          <a:xfrm>
            <a:off x="0" y="3420000"/>
            <a:ext cx="7139087" cy="3420000"/>
          </a:xfrm>
          <a:prstGeom prst="rect">
            <a:avLst/>
          </a:prstGeom>
        </p:spPr>
      </p:pic>
    </p:spTree>
    <p:extLst>
      <p:ext uri="{BB962C8B-B14F-4D97-AF65-F5344CB8AC3E}">
        <p14:creationId xmlns:p14="http://schemas.microsoft.com/office/powerpoint/2010/main" val="3701644883"/>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t="6959"/>
          <a:stretch/>
        </p:blipFill>
        <p:spPr>
          <a:xfrm>
            <a:off x="-1988" y="0"/>
            <a:ext cx="7031402" cy="3420000"/>
          </a:xfrm>
          <a:prstGeom prst="rect">
            <a:avLst/>
          </a:prstGeom>
        </p:spPr>
      </p:pic>
      <p:pic>
        <p:nvPicPr>
          <p:cNvPr id="3" name="图片 2"/>
          <p:cNvPicPr>
            <a:picLocks noChangeAspect="1"/>
          </p:cNvPicPr>
          <p:nvPr/>
        </p:nvPicPr>
        <p:blipFill rotWithShape="1">
          <a:blip r:embed="rId3"/>
          <a:srcRect t="6985"/>
          <a:stretch/>
        </p:blipFill>
        <p:spPr>
          <a:xfrm>
            <a:off x="-1988" y="3420000"/>
            <a:ext cx="7033386" cy="3420000"/>
          </a:xfrm>
          <a:prstGeom prst="rect">
            <a:avLst/>
          </a:prstGeom>
        </p:spPr>
      </p:pic>
      <p:sp>
        <p:nvSpPr>
          <p:cNvPr id="4" name="文本框 3"/>
          <p:cNvSpPr txBox="1"/>
          <p:nvPr/>
        </p:nvSpPr>
        <p:spPr>
          <a:xfrm>
            <a:off x="0" y="0"/>
            <a:ext cx="2780377" cy="338554"/>
          </a:xfrm>
          <a:prstGeom prst="rect">
            <a:avLst/>
          </a:prstGeom>
          <a:noFill/>
        </p:spPr>
        <p:txBody>
          <a:bodyPr wrap="none" rtlCol="0">
            <a:spAutoFit/>
          </a:bodyPr>
          <a:lstStyle/>
          <a:p>
            <a:r>
              <a:rPr lang="en-US" altLang="zh-CN" sz="1600" dirty="0"/>
              <a:t>Formal</a:t>
            </a:r>
            <a:r>
              <a:rPr lang="en-US" sz="1600" dirty="0"/>
              <a:t> 4peaks </a:t>
            </a:r>
            <a:r>
              <a:rPr lang="en-US" sz="1600"/>
              <a:t>25</a:t>
            </a:r>
            <a:r>
              <a:rPr lang="en-US" altLang="zh-CN" sz="1600"/>
              <a:t>Si</a:t>
            </a:r>
            <a:r>
              <a:rPr lang="en-US" sz="1600"/>
              <a:t>bgcali gated</a:t>
            </a:r>
            <a:endParaRPr lang="en-US" sz="1600" dirty="0"/>
          </a:p>
        </p:txBody>
      </p:sp>
    </p:spTree>
    <p:extLst>
      <p:ext uri="{BB962C8B-B14F-4D97-AF65-F5344CB8AC3E}">
        <p14:creationId xmlns:p14="http://schemas.microsoft.com/office/powerpoint/2010/main" val="2454729418"/>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6941146" cy="3420000"/>
          </a:xfrm>
          <a:prstGeom prst="rect">
            <a:avLst/>
          </a:prstGeom>
        </p:spPr>
      </p:pic>
      <p:pic>
        <p:nvPicPr>
          <p:cNvPr id="3" name="图片 2"/>
          <p:cNvPicPr>
            <a:picLocks noChangeAspect="1"/>
          </p:cNvPicPr>
          <p:nvPr/>
        </p:nvPicPr>
        <p:blipFill>
          <a:blip r:embed="rId3"/>
          <a:stretch>
            <a:fillRect/>
          </a:stretch>
        </p:blipFill>
        <p:spPr>
          <a:xfrm>
            <a:off x="0" y="3420000"/>
            <a:ext cx="6941146" cy="3420000"/>
          </a:xfrm>
          <a:prstGeom prst="rect">
            <a:avLst/>
          </a:prstGeom>
        </p:spPr>
      </p:pic>
      <p:sp>
        <p:nvSpPr>
          <p:cNvPr id="4" name="文本框 3"/>
          <p:cNvSpPr txBox="1"/>
          <p:nvPr/>
        </p:nvSpPr>
        <p:spPr>
          <a:xfrm>
            <a:off x="0" y="0"/>
            <a:ext cx="2780377" cy="338554"/>
          </a:xfrm>
          <a:prstGeom prst="rect">
            <a:avLst/>
          </a:prstGeom>
          <a:noFill/>
        </p:spPr>
        <p:txBody>
          <a:bodyPr wrap="none" rtlCol="0">
            <a:spAutoFit/>
          </a:bodyPr>
          <a:lstStyle/>
          <a:p>
            <a:r>
              <a:rPr lang="en-US" altLang="zh-CN" sz="1600" dirty="0"/>
              <a:t>Formal</a:t>
            </a:r>
            <a:r>
              <a:rPr lang="en-US" sz="1600" dirty="0"/>
              <a:t> 4peaks 25</a:t>
            </a:r>
            <a:r>
              <a:rPr lang="en-US" altLang="zh-CN" sz="1600" dirty="0"/>
              <a:t>Si</a:t>
            </a:r>
            <a:r>
              <a:rPr lang="en-US" sz="1600" dirty="0"/>
              <a:t>bgcali gated</a:t>
            </a:r>
          </a:p>
        </p:txBody>
      </p:sp>
    </p:spTree>
    <p:extLst>
      <p:ext uri="{BB962C8B-B14F-4D97-AF65-F5344CB8AC3E}">
        <p14:creationId xmlns:p14="http://schemas.microsoft.com/office/powerpoint/2010/main" val="496596228"/>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8C873D-F581-42FB-A280-65BA1DCF70DF}"/>
              </a:ext>
            </a:extLst>
          </p:cNvPr>
          <p:cNvPicPr>
            <a:picLocks noChangeAspect="1"/>
          </p:cNvPicPr>
          <p:nvPr/>
        </p:nvPicPr>
        <p:blipFill>
          <a:blip r:embed="rId2"/>
          <a:stretch>
            <a:fillRect/>
          </a:stretch>
        </p:blipFill>
        <p:spPr>
          <a:xfrm>
            <a:off x="0" y="9000"/>
            <a:ext cx="7137909" cy="3420000"/>
          </a:xfrm>
          <a:prstGeom prst="rect">
            <a:avLst/>
          </a:prstGeom>
        </p:spPr>
      </p:pic>
      <p:pic>
        <p:nvPicPr>
          <p:cNvPr id="5" name="Picture 4">
            <a:extLst>
              <a:ext uri="{FF2B5EF4-FFF2-40B4-BE49-F238E27FC236}">
                <a16:creationId xmlns:a16="http://schemas.microsoft.com/office/drawing/2014/main" id="{AA74246A-C782-44E8-B3C4-E56AA272297D}"/>
              </a:ext>
            </a:extLst>
          </p:cNvPr>
          <p:cNvPicPr>
            <a:picLocks noChangeAspect="1"/>
          </p:cNvPicPr>
          <p:nvPr/>
        </p:nvPicPr>
        <p:blipFill>
          <a:blip r:embed="rId3"/>
          <a:stretch>
            <a:fillRect/>
          </a:stretch>
        </p:blipFill>
        <p:spPr>
          <a:xfrm>
            <a:off x="-1" y="3429000"/>
            <a:ext cx="7137909" cy="3420000"/>
          </a:xfrm>
          <a:prstGeom prst="rect">
            <a:avLst/>
          </a:prstGeom>
        </p:spPr>
      </p:pic>
    </p:spTree>
    <p:extLst>
      <p:ext uri="{BB962C8B-B14F-4D97-AF65-F5344CB8AC3E}">
        <p14:creationId xmlns:p14="http://schemas.microsoft.com/office/powerpoint/2010/main" val="711125067"/>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F7CDE3-8EBD-4E0E-B071-710F0DEFBBE3}"/>
              </a:ext>
            </a:extLst>
          </p:cNvPr>
          <p:cNvPicPr>
            <a:picLocks noChangeAspect="1"/>
          </p:cNvPicPr>
          <p:nvPr/>
        </p:nvPicPr>
        <p:blipFill>
          <a:blip r:embed="rId2"/>
          <a:stretch>
            <a:fillRect/>
          </a:stretch>
        </p:blipFill>
        <p:spPr>
          <a:xfrm>
            <a:off x="0" y="9000"/>
            <a:ext cx="7137909" cy="3420000"/>
          </a:xfrm>
          <a:prstGeom prst="rect">
            <a:avLst/>
          </a:prstGeom>
        </p:spPr>
      </p:pic>
      <p:pic>
        <p:nvPicPr>
          <p:cNvPr id="5" name="Picture 4">
            <a:extLst>
              <a:ext uri="{FF2B5EF4-FFF2-40B4-BE49-F238E27FC236}">
                <a16:creationId xmlns:a16="http://schemas.microsoft.com/office/drawing/2014/main" id="{AE99FA66-227E-4B7C-8643-33584D261475}"/>
              </a:ext>
            </a:extLst>
          </p:cNvPr>
          <p:cNvPicPr>
            <a:picLocks noChangeAspect="1"/>
          </p:cNvPicPr>
          <p:nvPr/>
        </p:nvPicPr>
        <p:blipFill>
          <a:blip r:embed="rId3"/>
          <a:stretch>
            <a:fillRect/>
          </a:stretch>
        </p:blipFill>
        <p:spPr>
          <a:xfrm>
            <a:off x="0" y="3438000"/>
            <a:ext cx="7137909" cy="3420000"/>
          </a:xfrm>
          <a:prstGeom prst="rect">
            <a:avLst/>
          </a:prstGeom>
        </p:spPr>
      </p:pic>
    </p:spTree>
    <p:extLst>
      <p:ext uri="{BB962C8B-B14F-4D97-AF65-F5344CB8AC3E}">
        <p14:creationId xmlns:p14="http://schemas.microsoft.com/office/powerpoint/2010/main" val="3525189143"/>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 y="0"/>
            <a:ext cx="7180038" cy="3420000"/>
          </a:xfrm>
          <a:prstGeom prst="rect">
            <a:avLst/>
          </a:prstGeom>
        </p:spPr>
      </p:pic>
      <p:pic>
        <p:nvPicPr>
          <p:cNvPr id="4" name="图片 3"/>
          <p:cNvPicPr>
            <a:picLocks noChangeAspect="1"/>
          </p:cNvPicPr>
          <p:nvPr/>
        </p:nvPicPr>
        <p:blipFill>
          <a:blip r:embed="rId3"/>
          <a:stretch>
            <a:fillRect/>
          </a:stretch>
        </p:blipFill>
        <p:spPr>
          <a:xfrm>
            <a:off x="0" y="3420000"/>
            <a:ext cx="7193793" cy="3420000"/>
          </a:xfrm>
          <a:prstGeom prst="rect">
            <a:avLst/>
          </a:prstGeom>
        </p:spPr>
      </p:pic>
      <p:sp>
        <p:nvSpPr>
          <p:cNvPr id="2" name="TextBox 1">
            <a:extLst>
              <a:ext uri="{FF2B5EF4-FFF2-40B4-BE49-F238E27FC236}">
                <a16:creationId xmlns:a16="http://schemas.microsoft.com/office/drawing/2014/main" id="{912B21C5-950E-4823-9E6C-0CC3158EE910}"/>
              </a:ext>
            </a:extLst>
          </p:cNvPr>
          <p:cNvSpPr txBox="1"/>
          <p:nvPr/>
        </p:nvSpPr>
        <p:spPr>
          <a:xfrm>
            <a:off x="899652" y="18000"/>
            <a:ext cx="639919" cy="369332"/>
          </a:xfrm>
          <a:prstGeom prst="rect">
            <a:avLst/>
          </a:prstGeom>
          <a:noFill/>
        </p:spPr>
        <p:txBody>
          <a:bodyPr wrap="none" rtlCol="0">
            <a:spAutoFit/>
          </a:bodyPr>
          <a:lstStyle/>
          <a:p>
            <a:r>
              <a:rPr lang="en-US" altLang="zh-CN" b="1" dirty="0"/>
              <a:t>Final</a:t>
            </a:r>
            <a:endParaRPr lang="zh-CN" altLang="en-US" b="1" dirty="0"/>
          </a:p>
        </p:txBody>
      </p:sp>
      <p:sp>
        <p:nvSpPr>
          <p:cNvPr id="8" name="TextBox 7">
            <a:extLst>
              <a:ext uri="{FF2B5EF4-FFF2-40B4-BE49-F238E27FC236}">
                <a16:creationId xmlns:a16="http://schemas.microsoft.com/office/drawing/2014/main" id="{E570130B-D7AA-4649-8236-F4D362F0FF4F}"/>
              </a:ext>
            </a:extLst>
          </p:cNvPr>
          <p:cNvSpPr txBox="1"/>
          <p:nvPr/>
        </p:nvSpPr>
        <p:spPr>
          <a:xfrm>
            <a:off x="899651" y="3438000"/>
            <a:ext cx="639919" cy="369332"/>
          </a:xfrm>
          <a:prstGeom prst="rect">
            <a:avLst/>
          </a:prstGeom>
          <a:noFill/>
        </p:spPr>
        <p:txBody>
          <a:bodyPr wrap="none" rtlCol="0">
            <a:spAutoFit/>
          </a:bodyPr>
          <a:lstStyle/>
          <a:p>
            <a:r>
              <a:rPr lang="en-US" altLang="zh-CN" b="1" dirty="0"/>
              <a:t>Final</a:t>
            </a:r>
            <a:endParaRPr lang="zh-CN" altLang="en-US" b="1" dirty="0"/>
          </a:p>
        </p:txBody>
      </p:sp>
      <p:sp>
        <p:nvSpPr>
          <p:cNvPr id="10" name="TextBox 9">
            <a:extLst>
              <a:ext uri="{FF2B5EF4-FFF2-40B4-BE49-F238E27FC236}">
                <a16:creationId xmlns:a16="http://schemas.microsoft.com/office/drawing/2014/main" id="{EA4EEF71-AB4E-4D16-A8D5-D6CF9E9B1A23}"/>
              </a:ext>
            </a:extLst>
          </p:cNvPr>
          <p:cNvSpPr txBox="1"/>
          <p:nvPr/>
        </p:nvSpPr>
        <p:spPr>
          <a:xfrm>
            <a:off x="7113558" y="4929945"/>
            <a:ext cx="1932260" cy="400110"/>
          </a:xfrm>
          <a:prstGeom prst="rect">
            <a:avLst/>
          </a:prstGeom>
          <a:noFill/>
        </p:spPr>
        <p:txBody>
          <a:bodyPr wrap="none" rtlCol="0">
            <a:spAutoFit/>
          </a:bodyPr>
          <a:lstStyle/>
          <a:p>
            <a:r>
              <a:rPr lang="en-US" altLang="zh-CN" sz="2000" dirty="0"/>
              <a:t>Res@493=0.48%</a:t>
            </a:r>
            <a:endParaRPr lang="zh-CN" altLang="en-US" sz="2000" dirty="0"/>
          </a:p>
        </p:txBody>
      </p:sp>
      <p:sp>
        <p:nvSpPr>
          <p:cNvPr id="12" name="TextBox 11">
            <a:extLst>
              <a:ext uri="{FF2B5EF4-FFF2-40B4-BE49-F238E27FC236}">
                <a16:creationId xmlns:a16="http://schemas.microsoft.com/office/drawing/2014/main" id="{BF6F1483-F06E-4D27-B4AD-91A753A958A8}"/>
              </a:ext>
            </a:extLst>
          </p:cNvPr>
          <p:cNvSpPr txBox="1"/>
          <p:nvPr/>
        </p:nvSpPr>
        <p:spPr>
          <a:xfrm>
            <a:off x="7113558" y="1109835"/>
            <a:ext cx="1932260" cy="400110"/>
          </a:xfrm>
          <a:prstGeom prst="rect">
            <a:avLst/>
          </a:prstGeom>
          <a:noFill/>
        </p:spPr>
        <p:txBody>
          <a:bodyPr wrap="none" rtlCol="0">
            <a:spAutoFit/>
          </a:bodyPr>
          <a:lstStyle/>
          <a:p>
            <a:r>
              <a:rPr lang="en-US" altLang="zh-CN" sz="2000" dirty="0"/>
              <a:t>Res@452=0.52%</a:t>
            </a:r>
            <a:endParaRPr lang="zh-CN" altLang="en-US" sz="2000" dirty="0"/>
          </a:p>
        </p:txBody>
      </p:sp>
    </p:spTree>
    <p:extLst>
      <p:ext uri="{BB962C8B-B14F-4D97-AF65-F5344CB8AC3E}">
        <p14:creationId xmlns:p14="http://schemas.microsoft.com/office/powerpoint/2010/main" val="1672892382"/>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7193793" cy="3420000"/>
          </a:xfrm>
          <a:prstGeom prst="rect">
            <a:avLst/>
          </a:prstGeom>
        </p:spPr>
      </p:pic>
      <p:pic>
        <p:nvPicPr>
          <p:cNvPr id="3" name="图片 2"/>
          <p:cNvPicPr>
            <a:picLocks noChangeAspect="1"/>
          </p:cNvPicPr>
          <p:nvPr/>
        </p:nvPicPr>
        <p:blipFill>
          <a:blip r:embed="rId4"/>
          <a:stretch>
            <a:fillRect/>
          </a:stretch>
        </p:blipFill>
        <p:spPr>
          <a:xfrm>
            <a:off x="0" y="3420000"/>
            <a:ext cx="7180038" cy="3420000"/>
          </a:xfrm>
          <a:prstGeom prst="rect">
            <a:avLst/>
          </a:prstGeom>
        </p:spPr>
      </p:pic>
      <p:sp>
        <p:nvSpPr>
          <p:cNvPr id="5" name="TextBox 4">
            <a:extLst>
              <a:ext uri="{FF2B5EF4-FFF2-40B4-BE49-F238E27FC236}">
                <a16:creationId xmlns:a16="http://schemas.microsoft.com/office/drawing/2014/main" id="{F5E357B2-0A99-4D5E-9E24-169B57608AB6}"/>
              </a:ext>
            </a:extLst>
          </p:cNvPr>
          <p:cNvSpPr txBox="1"/>
          <p:nvPr/>
        </p:nvSpPr>
        <p:spPr>
          <a:xfrm>
            <a:off x="899652" y="18000"/>
            <a:ext cx="639919" cy="369332"/>
          </a:xfrm>
          <a:prstGeom prst="rect">
            <a:avLst/>
          </a:prstGeom>
          <a:noFill/>
        </p:spPr>
        <p:txBody>
          <a:bodyPr wrap="none" rtlCol="0">
            <a:spAutoFit/>
          </a:bodyPr>
          <a:lstStyle/>
          <a:p>
            <a:r>
              <a:rPr lang="en-US" altLang="zh-CN" b="1" dirty="0"/>
              <a:t>Final</a:t>
            </a:r>
            <a:endParaRPr lang="zh-CN" altLang="en-US" b="1" dirty="0"/>
          </a:p>
        </p:txBody>
      </p:sp>
      <p:sp>
        <p:nvSpPr>
          <p:cNvPr id="7" name="TextBox 6">
            <a:extLst>
              <a:ext uri="{FF2B5EF4-FFF2-40B4-BE49-F238E27FC236}">
                <a16:creationId xmlns:a16="http://schemas.microsoft.com/office/drawing/2014/main" id="{05EED6A4-B762-4968-A3AB-3F86DB38A133}"/>
              </a:ext>
            </a:extLst>
          </p:cNvPr>
          <p:cNvSpPr txBox="1"/>
          <p:nvPr/>
        </p:nvSpPr>
        <p:spPr>
          <a:xfrm>
            <a:off x="5756788" y="3533032"/>
            <a:ext cx="639919" cy="369332"/>
          </a:xfrm>
          <a:prstGeom prst="rect">
            <a:avLst/>
          </a:prstGeom>
          <a:noFill/>
        </p:spPr>
        <p:txBody>
          <a:bodyPr wrap="none" rtlCol="0">
            <a:spAutoFit/>
          </a:bodyPr>
          <a:lstStyle/>
          <a:p>
            <a:r>
              <a:rPr lang="en-US" altLang="zh-CN" b="1" dirty="0"/>
              <a:t>Final</a:t>
            </a:r>
            <a:endParaRPr lang="zh-CN" altLang="en-US" b="1" dirty="0"/>
          </a:p>
        </p:txBody>
      </p:sp>
      <p:sp>
        <p:nvSpPr>
          <p:cNvPr id="8" name="TextBox 7">
            <a:extLst>
              <a:ext uri="{FF2B5EF4-FFF2-40B4-BE49-F238E27FC236}">
                <a16:creationId xmlns:a16="http://schemas.microsoft.com/office/drawing/2014/main" id="{E601EA8E-F04A-4965-80D1-A025E8228950}"/>
              </a:ext>
            </a:extLst>
          </p:cNvPr>
          <p:cNvSpPr txBox="1"/>
          <p:nvPr/>
        </p:nvSpPr>
        <p:spPr>
          <a:xfrm>
            <a:off x="7193793" y="835741"/>
            <a:ext cx="1932260" cy="400110"/>
          </a:xfrm>
          <a:prstGeom prst="rect">
            <a:avLst/>
          </a:prstGeom>
          <a:noFill/>
        </p:spPr>
        <p:txBody>
          <a:bodyPr wrap="none" rtlCol="0">
            <a:spAutoFit/>
          </a:bodyPr>
          <a:lstStyle/>
          <a:p>
            <a:r>
              <a:rPr lang="en-US" altLang="zh-CN" sz="2000" dirty="0"/>
              <a:t>Res@945=0.31%</a:t>
            </a:r>
            <a:endParaRPr lang="zh-CN" altLang="en-US" sz="2000" dirty="0"/>
          </a:p>
        </p:txBody>
      </p:sp>
      <p:sp>
        <p:nvSpPr>
          <p:cNvPr id="9" name="TextBox 8">
            <a:extLst>
              <a:ext uri="{FF2B5EF4-FFF2-40B4-BE49-F238E27FC236}">
                <a16:creationId xmlns:a16="http://schemas.microsoft.com/office/drawing/2014/main" id="{CEED8E3E-A3D9-4DE9-9831-99946A325C6A}"/>
              </a:ext>
            </a:extLst>
          </p:cNvPr>
          <p:cNvSpPr txBox="1"/>
          <p:nvPr/>
        </p:nvSpPr>
        <p:spPr>
          <a:xfrm>
            <a:off x="6953896" y="4929945"/>
            <a:ext cx="2062103" cy="400110"/>
          </a:xfrm>
          <a:prstGeom prst="rect">
            <a:avLst/>
          </a:prstGeom>
          <a:noFill/>
        </p:spPr>
        <p:txBody>
          <a:bodyPr wrap="none" rtlCol="0">
            <a:spAutoFit/>
          </a:bodyPr>
          <a:lstStyle/>
          <a:p>
            <a:r>
              <a:rPr lang="en-US" altLang="zh-CN" sz="2000" dirty="0"/>
              <a:t>Res@1612=0.19%</a:t>
            </a:r>
            <a:endParaRPr lang="zh-CN" altLang="en-US" sz="2000" dirty="0"/>
          </a:p>
        </p:txBody>
      </p:sp>
      <p:pic>
        <p:nvPicPr>
          <p:cNvPr id="11" name="Picture 10">
            <a:extLst>
              <a:ext uri="{FF2B5EF4-FFF2-40B4-BE49-F238E27FC236}">
                <a16:creationId xmlns:a16="http://schemas.microsoft.com/office/drawing/2014/main" id="{15AF1AEE-95B2-41C6-B1C1-E36C7005861C}"/>
              </a:ext>
            </a:extLst>
          </p:cNvPr>
          <p:cNvPicPr>
            <a:picLocks noChangeAspect="1"/>
          </p:cNvPicPr>
          <p:nvPr/>
        </p:nvPicPr>
        <p:blipFill>
          <a:blip r:embed="rId5"/>
          <a:stretch>
            <a:fillRect/>
          </a:stretch>
        </p:blipFill>
        <p:spPr>
          <a:xfrm>
            <a:off x="4021394" y="3243146"/>
            <a:ext cx="5122606" cy="294182"/>
          </a:xfrm>
          <a:prstGeom prst="rect">
            <a:avLst/>
          </a:prstGeom>
        </p:spPr>
      </p:pic>
    </p:spTree>
    <p:extLst>
      <p:ext uri="{BB962C8B-B14F-4D97-AF65-F5344CB8AC3E}">
        <p14:creationId xmlns:p14="http://schemas.microsoft.com/office/powerpoint/2010/main" val="1852195390"/>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4AF011-AFB7-47F7-BAD7-431A86AC9CC7}"/>
              </a:ext>
            </a:extLst>
          </p:cNvPr>
          <p:cNvPicPr>
            <a:picLocks noChangeAspect="1"/>
          </p:cNvPicPr>
          <p:nvPr/>
        </p:nvPicPr>
        <p:blipFill>
          <a:blip r:embed="rId2"/>
          <a:stretch>
            <a:fillRect/>
          </a:stretch>
        </p:blipFill>
        <p:spPr>
          <a:xfrm>
            <a:off x="0" y="1038901"/>
            <a:ext cx="9144000" cy="4780197"/>
          </a:xfrm>
          <a:prstGeom prst="rect">
            <a:avLst/>
          </a:prstGeom>
        </p:spPr>
      </p:pic>
      <p:sp>
        <p:nvSpPr>
          <p:cNvPr id="4" name="TextBox 3">
            <a:extLst>
              <a:ext uri="{FF2B5EF4-FFF2-40B4-BE49-F238E27FC236}">
                <a16:creationId xmlns:a16="http://schemas.microsoft.com/office/drawing/2014/main" id="{ED6E091F-E2A0-4B02-9EE4-8564A48D7E4B}"/>
              </a:ext>
            </a:extLst>
          </p:cNvPr>
          <p:cNvSpPr txBox="1"/>
          <p:nvPr/>
        </p:nvSpPr>
        <p:spPr>
          <a:xfrm>
            <a:off x="0" y="0"/>
            <a:ext cx="3224601" cy="646331"/>
          </a:xfrm>
          <a:prstGeom prst="rect">
            <a:avLst/>
          </a:prstGeom>
          <a:noFill/>
        </p:spPr>
        <p:txBody>
          <a:bodyPr wrap="none" rtlCol="0">
            <a:spAutoFit/>
          </a:bodyPr>
          <a:lstStyle/>
          <a:p>
            <a:r>
              <a:rPr lang="en-US" altLang="zh-CN" dirty="0"/>
              <a:t>Fit </a:t>
            </a:r>
            <a:r>
              <a:rPr lang="en-US" altLang="zh-CN" dirty="0" err="1"/>
              <a:t>bg</a:t>
            </a:r>
            <a:r>
              <a:rPr lang="en-US" altLang="zh-CN" dirty="0"/>
              <a:t> with a regular </a:t>
            </a:r>
            <a:r>
              <a:rPr lang="en-US" altLang="zh-CN" dirty="0" err="1"/>
              <a:t>gaus</a:t>
            </a:r>
            <a:r>
              <a:rPr lang="en-US" altLang="zh-CN" dirty="0"/>
              <a:t> for fun</a:t>
            </a:r>
          </a:p>
          <a:p>
            <a:r>
              <a:rPr lang="en-US" altLang="zh-CN" dirty="0"/>
              <a:t>gausnpol1_peakfit_bg.C</a:t>
            </a:r>
            <a:endParaRPr lang="zh-CN" altLang="en-US" dirty="0"/>
          </a:p>
        </p:txBody>
      </p:sp>
    </p:spTree>
    <p:extLst>
      <p:ext uri="{BB962C8B-B14F-4D97-AF65-F5344CB8AC3E}">
        <p14:creationId xmlns:p14="http://schemas.microsoft.com/office/powerpoint/2010/main" val="15042666"/>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B7A939D-3DBF-407E-BF0D-3BD65BE18F78}"/>
              </a:ext>
            </a:extLst>
          </p:cNvPr>
          <p:cNvPicPr>
            <a:picLocks noChangeAspect="1"/>
          </p:cNvPicPr>
          <p:nvPr/>
        </p:nvPicPr>
        <p:blipFill rotWithShape="1">
          <a:blip r:embed="rId2"/>
          <a:srcRect t="8624"/>
          <a:stretch/>
        </p:blipFill>
        <p:spPr>
          <a:xfrm>
            <a:off x="0" y="0"/>
            <a:ext cx="7159589" cy="3420000"/>
          </a:xfrm>
          <a:prstGeom prst="rect">
            <a:avLst/>
          </a:prstGeom>
        </p:spPr>
      </p:pic>
      <p:pic>
        <p:nvPicPr>
          <p:cNvPr id="3" name="Picture 2">
            <a:extLst>
              <a:ext uri="{FF2B5EF4-FFF2-40B4-BE49-F238E27FC236}">
                <a16:creationId xmlns:a16="http://schemas.microsoft.com/office/drawing/2014/main" id="{B174DE89-A324-4221-9E4A-A9BE92318DA5}"/>
              </a:ext>
            </a:extLst>
          </p:cNvPr>
          <p:cNvPicPr>
            <a:picLocks noChangeAspect="1"/>
          </p:cNvPicPr>
          <p:nvPr/>
        </p:nvPicPr>
        <p:blipFill>
          <a:blip r:embed="rId3"/>
          <a:stretch>
            <a:fillRect/>
          </a:stretch>
        </p:blipFill>
        <p:spPr>
          <a:xfrm>
            <a:off x="0" y="3420000"/>
            <a:ext cx="7166336" cy="3420000"/>
          </a:xfrm>
          <a:prstGeom prst="rect">
            <a:avLst/>
          </a:prstGeom>
        </p:spPr>
      </p:pic>
      <p:sp>
        <p:nvSpPr>
          <p:cNvPr id="4" name="TextBox 3">
            <a:extLst>
              <a:ext uri="{FF2B5EF4-FFF2-40B4-BE49-F238E27FC236}">
                <a16:creationId xmlns:a16="http://schemas.microsoft.com/office/drawing/2014/main" id="{5B933257-D319-4B40-BD3F-AA46B9E81114}"/>
              </a:ext>
            </a:extLst>
          </p:cNvPr>
          <p:cNvSpPr txBox="1"/>
          <p:nvPr/>
        </p:nvSpPr>
        <p:spPr>
          <a:xfrm>
            <a:off x="-6747" y="18000"/>
            <a:ext cx="3577390" cy="369332"/>
          </a:xfrm>
          <a:prstGeom prst="rect">
            <a:avLst/>
          </a:prstGeom>
          <a:noFill/>
        </p:spPr>
        <p:txBody>
          <a:bodyPr wrap="none" rtlCol="0">
            <a:spAutoFit/>
          </a:bodyPr>
          <a:lstStyle/>
          <a:p>
            <a:r>
              <a:rPr lang="en-US" altLang="zh-CN" dirty="0"/>
              <a:t>Gausnerfcpol1_peakfit_bgcov23Al.C</a:t>
            </a:r>
            <a:endParaRPr lang="zh-CN" altLang="en-US" dirty="0"/>
          </a:p>
        </p:txBody>
      </p:sp>
    </p:spTree>
    <p:extLst>
      <p:ext uri="{BB962C8B-B14F-4D97-AF65-F5344CB8AC3E}">
        <p14:creationId xmlns:p14="http://schemas.microsoft.com/office/powerpoint/2010/main" val="21664039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a:stretch>
            <a:fillRect/>
          </a:stretch>
        </p:blipFill>
        <p:spPr>
          <a:xfrm>
            <a:off x="85721" y="157168"/>
            <a:ext cx="8958263" cy="5399818"/>
          </a:xfrm>
          <a:prstGeom prst="rect">
            <a:avLst/>
          </a:prstGeom>
        </p:spPr>
      </p:pic>
    </p:spTree>
    <p:extLst>
      <p:ext uri="{BB962C8B-B14F-4D97-AF65-F5344CB8AC3E}">
        <p14:creationId xmlns:p14="http://schemas.microsoft.com/office/powerpoint/2010/main" val="2089113578"/>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7E46BD5-E552-465C-B555-E5AB46806DD2}"/>
              </a:ext>
            </a:extLst>
          </p:cNvPr>
          <p:cNvPicPr>
            <a:picLocks noChangeAspect="1"/>
          </p:cNvPicPr>
          <p:nvPr/>
        </p:nvPicPr>
        <p:blipFill>
          <a:blip r:embed="rId2"/>
          <a:stretch>
            <a:fillRect/>
          </a:stretch>
        </p:blipFill>
        <p:spPr>
          <a:xfrm>
            <a:off x="0" y="9000"/>
            <a:ext cx="7139087" cy="3420000"/>
          </a:xfrm>
          <a:prstGeom prst="rect">
            <a:avLst/>
          </a:prstGeom>
        </p:spPr>
      </p:pic>
      <p:pic>
        <p:nvPicPr>
          <p:cNvPr id="3" name="Picture 2">
            <a:extLst>
              <a:ext uri="{FF2B5EF4-FFF2-40B4-BE49-F238E27FC236}">
                <a16:creationId xmlns:a16="http://schemas.microsoft.com/office/drawing/2014/main" id="{42A1DCD2-4067-47B3-82C5-2A57B381AE29}"/>
              </a:ext>
            </a:extLst>
          </p:cNvPr>
          <p:cNvPicPr>
            <a:picLocks noChangeAspect="1"/>
          </p:cNvPicPr>
          <p:nvPr/>
        </p:nvPicPr>
        <p:blipFill>
          <a:blip r:embed="rId3"/>
          <a:stretch>
            <a:fillRect/>
          </a:stretch>
        </p:blipFill>
        <p:spPr>
          <a:xfrm>
            <a:off x="0" y="3429000"/>
            <a:ext cx="7139087" cy="3420000"/>
          </a:xfrm>
          <a:prstGeom prst="rect">
            <a:avLst/>
          </a:prstGeom>
        </p:spPr>
      </p:pic>
    </p:spTree>
    <p:extLst>
      <p:ext uri="{BB962C8B-B14F-4D97-AF65-F5344CB8AC3E}">
        <p14:creationId xmlns:p14="http://schemas.microsoft.com/office/powerpoint/2010/main" val="3520237651"/>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4491000" y="0"/>
            <a:ext cx="4653000" cy="2376000"/>
          </a:xfrm>
          <a:prstGeom prst="rect">
            <a:avLst/>
          </a:prstGeom>
        </p:spPr>
      </p:pic>
      <p:pic>
        <p:nvPicPr>
          <p:cNvPr id="6" name="图片 5"/>
          <p:cNvPicPr>
            <a:picLocks noChangeAspect="1"/>
          </p:cNvPicPr>
          <p:nvPr/>
        </p:nvPicPr>
        <p:blipFill>
          <a:blip r:embed="rId3"/>
          <a:stretch>
            <a:fillRect/>
          </a:stretch>
        </p:blipFill>
        <p:spPr>
          <a:xfrm>
            <a:off x="4615547" y="2300903"/>
            <a:ext cx="4528453" cy="2340000"/>
          </a:xfrm>
          <a:prstGeom prst="rect">
            <a:avLst/>
          </a:prstGeom>
        </p:spPr>
      </p:pic>
      <p:pic>
        <p:nvPicPr>
          <p:cNvPr id="8" name="图片 7"/>
          <p:cNvPicPr>
            <a:picLocks noChangeAspect="1"/>
          </p:cNvPicPr>
          <p:nvPr/>
        </p:nvPicPr>
        <p:blipFill>
          <a:blip r:embed="rId4"/>
          <a:stretch>
            <a:fillRect/>
          </a:stretch>
        </p:blipFill>
        <p:spPr>
          <a:xfrm>
            <a:off x="4677131" y="4512097"/>
            <a:ext cx="4466869" cy="2340000"/>
          </a:xfrm>
          <a:prstGeom prst="rect">
            <a:avLst/>
          </a:prstGeom>
        </p:spPr>
      </p:pic>
      <p:pic>
        <p:nvPicPr>
          <p:cNvPr id="2" name="图片 1"/>
          <p:cNvPicPr>
            <a:picLocks noChangeAspect="1"/>
          </p:cNvPicPr>
          <p:nvPr/>
        </p:nvPicPr>
        <p:blipFill>
          <a:blip r:embed="rId5"/>
          <a:stretch>
            <a:fillRect/>
          </a:stretch>
        </p:blipFill>
        <p:spPr>
          <a:xfrm>
            <a:off x="3" y="2"/>
            <a:ext cx="4969235" cy="2376000"/>
          </a:xfrm>
          <a:prstGeom prst="rect">
            <a:avLst/>
          </a:prstGeom>
        </p:spPr>
      </p:pic>
      <p:pic>
        <p:nvPicPr>
          <p:cNvPr id="3" name="图片 2"/>
          <p:cNvPicPr>
            <a:picLocks noChangeAspect="1"/>
          </p:cNvPicPr>
          <p:nvPr/>
        </p:nvPicPr>
        <p:blipFill>
          <a:blip r:embed="rId6"/>
          <a:stretch>
            <a:fillRect/>
          </a:stretch>
        </p:blipFill>
        <p:spPr>
          <a:xfrm>
            <a:off x="0" y="2264905"/>
            <a:ext cx="4860000" cy="2328194"/>
          </a:xfrm>
          <a:prstGeom prst="rect">
            <a:avLst/>
          </a:prstGeom>
        </p:spPr>
      </p:pic>
      <p:pic>
        <p:nvPicPr>
          <p:cNvPr id="4" name="图片 3"/>
          <p:cNvPicPr>
            <a:picLocks noChangeAspect="1"/>
          </p:cNvPicPr>
          <p:nvPr/>
        </p:nvPicPr>
        <p:blipFill>
          <a:blip r:embed="rId7"/>
          <a:stretch>
            <a:fillRect/>
          </a:stretch>
        </p:blipFill>
        <p:spPr>
          <a:xfrm>
            <a:off x="0" y="4512099"/>
            <a:ext cx="4860000" cy="2345901"/>
          </a:xfrm>
          <a:prstGeom prst="rect">
            <a:avLst/>
          </a:prstGeom>
        </p:spPr>
      </p:pic>
    </p:spTree>
    <p:extLst>
      <p:ext uri="{BB962C8B-B14F-4D97-AF65-F5344CB8AC3E}">
        <p14:creationId xmlns:p14="http://schemas.microsoft.com/office/powerpoint/2010/main" val="3282575885"/>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stretch>
            <a:fillRect/>
          </a:stretch>
        </p:blipFill>
        <p:spPr>
          <a:xfrm>
            <a:off x="4692183" y="2195766"/>
            <a:ext cx="4451817" cy="2340000"/>
          </a:xfrm>
          <a:prstGeom prst="rect">
            <a:avLst/>
          </a:prstGeom>
        </p:spPr>
      </p:pic>
      <p:pic>
        <p:nvPicPr>
          <p:cNvPr id="5" name="图片 4"/>
          <p:cNvPicPr>
            <a:picLocks noChangeAspect="1"/>
          </p:cNvPicPr>
          <p:nvPr/>
        </p:nvPicPr>
        <p:blipFill>
          <a:blip r:embed="rId3"/>
          <a:stretch>
            <a:fillRect/>
          </a:stretch>
        </p:blipFill>
        <p:spPr>
          <a:xfrm>
            <a:off x="4725971" y="4518000"/>
            <a:ext cx="4418029" cy="2340000"/>
          </a:xfrm>
          <a:prstGeom prst="rect">
            <a:avLst/>
          </a:prstGeom>
        </p:spPr>
      </p:pic>
      <p:pic>
        <p:nvPicPr>
          <p:cNvPr id="2" name="图片 1"/>
          <p:cNvPicPr>
            <a:picLocks noChangeAspect="1"/>
          </p:cNvPicPr>
          <p:nvPr/>
        </p:nvPicPr>
        <p:blipFill>
          <a:blip r:embed="rId4"/>
          <a:stretch>
            <a:fillRect/>
          </a:stretch>
        </p:blipFill>
        <p:spPr>
          <a:xfrm>
            <a:off x="1" y="0"/>
            <a:ext cx="4912657" cy="2340000"/>
          </a:xfrm>
          <a:prstGeom prst="rect">
            <a:avLst/>
          </a:prstGeom>
        </p:spPr>
      </p:pic>
      <p:pic>
        <p:nvPicPr>
          <p:cNvPr id="3" name="图片 2"/>
          <p:cNvPicPr>
            <a:picLocks noChangeAspect="1"/>
          </p:cNvPicPr>
          <p:nvPr/>
        </p:nvPicPr>
        <p:blipFill>
          <a:blip r:embed="rId5"/>
          <a:stretch>
            <a:fillRect/>
          </a:stretch>
        </p:blipFill>
        <p:spPr>
          <a:xfrm>
            <a:off x="18716" y="2215309"/>
            <a:ext cx="4893942" cy="2340000"/>
          </a:xfrm>
          <a:prstGeom prst="rect">
            <a:avLst/>
          </a:prstGeom>
        </p:spPr>
      </p:pic>
      <p:pic>
        <p:nvPicPr>
          <p:cNvPr id="4" name="图片 3"/>
          <p:cNvPicPr>
            <a:picLocks noChangeAspect="1"/>
          </p:cNvPicPr>
          <p:nvPr/>
        </p:nvPicPr>
        <p:blipFill>
          <a:blip r:embed="rId6"/>
          <a:stretch>
            <a:fillRect/>
          </a:stretch>
        </p:blipFill>
        <p:spPr>
          <a:xfrm>
            <a:off x="4" y="4449197"/>
            <a:ext cx="4956435" cy="2376000"/>
          </a:xfrm>
          <a:prstGeom prst="rect">
            <a:avLst/>
          </a:prstGeom>
        </p:spPr>
      </p:pic>
      <p:sp>
        <p:nvSpPr>
          <p:cNvPr id="7" name="右箭头 6"/>
          <p:cNvSpPr/>
          <p:nvPr/>
        </p:nvSpPr>
        <p:spPr>
          <a:xfrm>
            <a:off x="4426555" y="2936239"/>
            <a:ext cx="733921" cy="516048"/>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文本框 7"/>
          <p:cNvSpPr txBox="1"/>
          <p:nvPr/>
        </p:nvSpPr>
        <p:spPr>
          <a:xfrm>
            <a:off x="4305657" y="2566907"/>
            <a:ext cx="1092735" cy="369332"/>
          </a:xfrm>
          <a:prstGeom prst="rect">
            <a:avLst/>
          </a:prstGeom>
          <a:noFill/>
        </p:spPr>
        <p:txBody>
          <a:bodyPr wrap="none" rtlCol="0">
            <a:spAutoFit/>
          </a:bodyPr>
          <a:lstStyle/>
          <a:p>
            <a:r>
              <a:rPr lang="en-US" altLang="zh-CN" dirty="0" err="1"/>
              <a:t>Rebin</a:t>
            </a:r>
            <a:r>
              <a:rPr lang="en-US" altLang="zh-CN" dirty="0"/>
              <a:t>(20)</a:t>
            </a:r>
            <a:endParaRPr lang="en-US" dirty="0"/>
          </a:p>
        </p:txBody>
      </p:sp>
      <p:sp>
        <p:nvSpPr>
          <p:cNvPr id="9" name="右箭头 8"/>
          <p:cNvSpPr/>
          <p:nvPr/>
        </p:nvSpPr>
        <p:spPr>
          <a:xfrm>
            <a:off x="4462597" y="4905098"/>
            <a:ext cx="733921" cy="516048"/>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文本框 9"/>
          <p:cNvSpPr txBox="1"/>
          <p:nvPr/>
        </p:nvSpPr>
        <p:spPr>
          <a:xfrm>
            <a:off x="4341699" y="4535766"/>
            <a:ext cx="1092735" cy="369332"/>
          </a:xfrm>
          <a:prstGeom prst="rect">
            <a:avLst/>
          </a:prstGeom>
          <a:noFill/>
        </p:spPr>
        <p:txBody>
          <a:bodyPr wrap="none" rtlCol="0">
            <a:spAutoFit/>
          </a:bodyPr>
          <a:lstStyle/>
          <a:p>
            <a:r>
              <a:rPr lang="en-US" altLang="zh-CN" dirty="0" err="1"/>
              <a:t>Rebin</a:t>
            </a:r>
            <a:r>
              <a:rPr lang="en-US" altLang="zh-CN" dirty="0"/>
              <a:t>(20)</a:t>
            </a:r>
            <a:endParaRPr lang="en-US" dirty="0"/>
          </a:p>
        </p:txBody>
      </p:sp>
    </p:spTree>
    <p:extLst>
      <p:ext uri="{BB962C8B-B14F-4D97-AF65-F5344CB8AC3E}">
        <p14:creationId xmlns:p14="http://schemas.microsoft.com/office/powerpoint/2010/main" val="3194882844"/>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0" y="3495800"/>
            <a:ext cx="4500000" cy="3362200"/>
          </a:xfrm>
          <a:prstGeom prst="rect">
            <a:avLst/>
          </a:prstGeom>
        </p:spPr>
      </p:pic>
      <p:pic>
        <p:nvPicPr>
          <p:cNvPr id="8" name="图片 7"/>
          <p:cNvPicPr>
            <a:picLocks noChangeAspect="1"/>
          </p:cNvPicPr>
          <p:nvPr/>
        </p:nvPicPr>
        <p:blipFill>
          <a:blip r:embed="rId3"/>
          <a:stretch>
            <a:fillRect/>
          </a:stretch>
        </p:blipFill>
        <p:spPr>
          <a:xfrm>
            <a:off x="4644000" y="3495800"/>
            <a:ext cx="4500000" cy="3362200"/>
          </a:xfrm>
          <a:prstGeom prst="rect">
            <a:avLst/>
          </a:prstGeom>
        </p:spPr>
      </p:pic>
      <p:pic>
        <p:nvPicPr>
          <p:cNvPr id="3" name="图片 2"/>
          <p:cNvPicPr>
            <a:picLocks noChangeAspect="1"/>
          </p:cNvPicPr>
          <p:nvPr/>
        </p:nvPicPr>
        <p:blipFill>
          <a:blip r:embed="rId4"/>
          <a:stretch>
            <a:fillRect/>
          </a:stretch>
        </p:blipFill>
        <p:spPr>
          <a:xfrm>
            <a:off x="0" y="0"/>
            <a:ext cx="4500000" cy="3362200"/>
          </a:xfrm>
          <a:prstGeom prst="rect">
            <a:avLst/>
          </a:prstGeom>
        </p:spPr>
      </p:pic>
      <p:pic>
        <p:nvPicPr>
          <p:cNvPr id="4" name="图片 3"/>
          <p:cNvPicPr>
            <a:picLocks noChangeAspect="1"/>
          </p:cNvPicPr>
          <p:nvPr/>
        </p:nvPicPr>
        <p:blipFill>
          <a:blip r:embed="rId5"/>
          <a:stretch>
            <a:fillRect/>
          </a:stretch>
        </p:blipFill>
        <p:spPr>
          <a:xfrm>
            <a:off x="4644000" y="0"/>
            <a:ext cx="4500000" cy="3362200"/>
          </a:xfrm>
          <a:prstGeom prst="rect">
            <a:avLst/>
          </a:prstGeom>
        </p:spPr>
      </p:pic>
      <p:sp>
        <p:nvSpPr>
          <p:cNvPr id="5" name="右箭头 4"/>
          <p:cNvSpPr/>
          <p:nvPr/>
        </p:nvSpPr>
        <p:spPr>
          <a:xfrm rot="19168376">
            <a:off x="4306143" y="2410692"/>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右箭头 5"/>
          <p:cNvSpPr/>
          <p:nvPr/>
        </p:nvSpPr>
        <p:spPr>
          <a:xfrm rot="19168376">
            <a:off x="4306143" y="5999021"/>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2794614"/>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500000" cy="3362200"/>
          </a:xfrm>
          <a:prstGeom prst="rect">
            <a:avLst/>
          </a:prstGeom>
        </p:spPr>
      </p:pic>
      <p:pic>
        <p:nvPicPr>
          <p:cNvPr id="3" name="图片 2"/>
          <p:cNvPicPr>
            <a:picLocks noChangeAspect="1"/>
          </p:cNvPicPr>
          <p:nvPr/>
        </p:nvPicPr>
        <p:blipFill>
          <a:blip r:embed="rId3"/>
          <a:stretch>
            <a:fillRect/>
          </a:stretch>
        </p:blipFill>
        <p:spPr>
          <a:xfrm>
            <a:off x="4623154" y="0"/>
            <a:ext cx="4500000" cy="3362200"/>
          </a:xfrm>
          <a:prstGeom prst="rect">
            <a:avLst/>
          </a:prstGeom>
        </p:spPr>
      </p:pic>
      <p:sp>
        <p:nvSpPr>
          <p:cNvPr id="4" name="右箭头 3"/>
          <p:cNvSpPr/>
          <p:nvPr/>
        </p:nvSpPr>
        <p:spPr>
          <a:xfrm rot="19168376">
            <a:off x="4306143" y="2410692"/>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 4"/>
          <p:cNvPicPr>
            <a:picLocks noChangeAspect="1"/>
          </p:cNvPicPr>
          <p:nvPr/>
        </p:nvPicPr>
        <p:blipFill>
          <a:blip r:embed="rId4"/>
          <a:stretch>
            <a:fillRect/>
          </a:stretch>
        </p:blipFill>
        <p:spPr>
          <a:xfrm>
            <a:off x="4623154" y="3495801"/>
            <a:ext cx="4500000" cy="3362199"/>
          </a:xfrm>
          <a:prstGeom prst="rect">
            <a:avLst/>
          </a:prstGeom>
        </p:spPr>
      </p:pic>
      <p:pic>
        <p:nvPicPr>
          <p:cNvPr id="6" name="图片 5"/>
          <p:cNvPicPr>
            <a:picLocks noChangeAspect="1"/>
          </p:cNvPicPr>
          <p:nvPr/>
        </p:nvPicPr>
        <p:blipFill>
          <a:blip r:embed="rId5"/>
          <a:stretch>
            <a:fillRect/>
          </a:stretch>
        </p:blipFill>
        <p:spPr>
          <a:xfrm>
            <a:off x="0" y="3495814"/>
            <a:ext cx="4500000" cy="3362186"/>
          </a:xfrm>
          <a:prstGeom prst="rect">
            <a:avLst/>
          </a:prstGeom>
        </p:spPr>
      </p:pic>
      <p:sp>
        <p:nvSpPr>
          <p:cNvPr id="7" name="右箭头 6"/>
          <p:cNvSpPr/>
          <p:nvPr/>
        </p:nvSpPr>
        <p:spPr>
          <a:xfrm rot="19168376">
            <a:off x="4306143" y="5999021"/>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7103193"/>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2"/>
            <a:ext cx="4500000" cy="3362197"/>
          </a:xfrm>
          <a:prstGeom prst="rect">
            <a:avLst/>
          </a:prstGeom>
        </p:spPr>
      </p:pic>
      <p:pic>
        <p:nvPicPr>
          <p:cNvPr id="3" name="图片 2"/>
          <p:cNvPicPr>
            <a:picLocks noChangeAspect="1"/>
          </p:cNvPicPr>
          <p:nvPr/>
        </p:nvPicPr>
        <p:blipFill>
          <a:blip r:embed="rId3"/>
          <a:stretch>
            <a:fillRect/>
          </a:stretch>
        </p:blipFill>
        <p:spPr>
          <a:xfrm>
            <a:off x="4644000" y="-1"/>
            <a:ext cx="4500000" cy="3362200"/>
          </a:xfrm>
          <a:prstGeom prst="rect">
            <a:avLst/>
          </a:prstGeom>
        </p:spPr>
      </p:pic>
      <p:pic>
        <p:nvPicPr>
          <p:cNvPr id="4" name="图片 3"/>
          <p:cNvPicPr>
            <a:picLocks noChangeAspect="1"/>
          </p:cNvPicPr>
          <p:nvPr/>
        </p:nvPicPr>
        <p:blipFill>
          <a:blip r:embed="rId4"/>
          <a:stretch>
            <a:fillRect/>
          </a:stretch>
        </p:blipFill>
        <p:spPr>
          <a:xfrm>
            <a:off x="0" y="3362194"/>
            <a:ext cx="4500000" cy="3362200"/>
          </a:xfrm>
          <a:prstGeom prst="rect">
            <a:avLst/>
          </a:prstGeom>
        </p:spPr>
      </p:pic>
      <p:pic>
        <p:nvPicPr>
          <p:cNvPr id="5" name="图片 4"/>
          <p:cNvPicPr>
            <a:picLocks noChangeAspect="1"/>
          </p:cNvPicPr>
          <p:nvPr/>
        </p:nvPicPr>
        <p:blipFill>
          <a:blip r:embed="rId5"/>
          <a:stretch>
            <a:fillRect/>
          </a:stretch>
        </p:blipFill>
        <p:spPr>
          <a:xfrm>
            <a:off x="4644000" y="3362199"/>
            <a:ext cx="4500000" cy="3362195"/>
          </a:xfrm>
          <a:prstGeom prst="rect">
            <a:avLst/>
          </a:prstGeom>
        </p:spPr>
      </p:pic>
      <p:sp>
        <p:nvSpPr>
          <p:cNvPr id="6" name="右箭头 5"/>
          <p:cNvSpPr/>
          <p:nvPr/>
        </p:nvSpPr>
        <p:spPr>
          <a:xfrm rot="19168376">
            <a:off x="4306143" y="2410692"/>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右箭头 6"/>
          <p:cNvSpPr/>
          <p:nvPr/>
        </p:nvSpPr>
        <p:spPr>
          <a:xfrm rot="19168376">
            <a:off x="4306143" y="5999021"/>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文本框 7"/>
          <p:cNvSpPr txBox="1"/>
          <p:nvPr/>
        </p:nvSpPr>
        <p:spPr>
          <a:xfrm>
            <a:off x="2250000" y="-1"/>
            <a:ext cx="1587358" cy="369332"/>
          </a:xfrm>
          <a:prstGeom prst="rect">
            <a:avLst/>
          </a:prstGeom>
          <a:noFill/>
        </p:spPr>
        <p:txBody>
          <a:bodyPr wrap="none" rtlCol="0">
            <a:spAutoFit/>
          </a:bodyPr>
          <a:lstStyle/>
          <a:p>
            <a:r>
              <a:rPr lang="en-US" altLang="zh-CN" dirty="0"/>
              <a:t>Room </a:t>
            </a:r>
            <a:r>
              <a:rPr lang="en-US" altLang="zh-CN" dirty="0" err="1"/>
              <a:t>bkg</a:t>
            </a:r>
            <a:r>
              <a:rPr lang="en-US" altLang="zh-CN" dirty="0"/>
              <a:t> </a:t>
            </a:r>
            <a:r>
              <a:rPr lang="en-US" baseline="30000" dirty="0"/>
              <a:t>214</a:t>
            </a:r>
            <a:r>
              <a:rPr lang="en-US" dirty="0"/>
              <a:t>Bi</a:t>
            </a:r>
          </a:p>
        </p:txBody>
      </p:sp>
    </p:spTree>
    <p:extLst>
      <p:ext uri="{BB962C8B-B14F-4D97-AF65-F5344CB8AC3E}">
        <p14:creationId xmlns:p14="http://schemas.microsoft.com/office/powerpoint/2010/main" val="1908843927"/>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500000" cy="3362200"/>
          </a:xfrm>
          <a:prstGeom prst="rect">
            <a:avLst/>
          </a:prstGeom>
        </p:spPr>
      </p:pic>
      <p:pic>
        <p:nvPicPr>
          <p:cNvPr id="3" name="图片 2"/>
          <p:cNvPicPr>
            <a:picLocks noChangeAspect="1"/>
          </p:cNvPicPr>
          <p:nvPr/>
        </p:nvPicPr>
        <p:blipFill>
          <a:blip r:embed="rId3"/>
          <a:stretch>
            <a:fillRect/>
          </a:stretch>
        </p:blipFill>
        <p:spPr>
          <a:xfrm>
            <a:off x="4644000" y="0"/>
            <a:ext cx="4500000" cy="3362194"/>
          </a:xfrm>
          <a:prstGeom prst="rect">
            <a:avLst/>
          </a:prstGeom>
        </p:spPr>
      </p:pic>
      <p:pic>
        <p:nvPicPr>
          <p:cNvPr id="4" name="图片 3"/>
          <p:cNvPicPr>
            <a:picLocks noChangeAspect="1"/>
          </p:cNvPicPr>
          <p:nvPr/>
        </p:nvPicPr>
        <p:blipFill>
          <a:blip r:embed="rId4"/>
          <a:stretch>
            <a:fillRect/>
          </a:stretch>
        </p:blipFill>
        <p:spPr>
          <a:xfrm>
            <a:off x="0" y="3362190"/>
            <a:ext cx="4500000" cy="3362192"/>
          </a:xfrm>
          <a:prstGeom prst="rect">
            <a:avLst/>
          </a:prstGeom>
        </p:spPr>
      </p:pic>
      <p:pic>
        <p:nvPicPr>
          <p:cNvPr id="5" name="图片 4"/>
          <p:cNvPicPr>
            <a:picLocks noChangeAspect="1"/>
          </p:cNvPicPr>
          <p:nvPr/>
        </p:nvPicPr>
        <p:blipFill>
          <a:blip r:embed="rId5"/>
          <a:stretch>
            <a:fillRect/>
          </a:stretch>
        </p:blipFill>
        <p:spPr>
          <a:xfrm>
            <a:off x="4644000" y="3362194"/>
            <a:ext cx="4500000" cy="3362188"/>
          </a:xfrm>
          <a:prstGeom prst="rect">
            <a:avLst/>
          </a:prstGeom>
        </p:spPr>
      </p:pic>
      <p:sp>
        <p:nvSpPr>
          <p:cNvPr id="6" name="右箭头 5"/>
          <p:cNvSpPr/>
          <p:nvPr/>
        </p:nvSpPr>
        <p:spPr>
          <a:xfrm rot="19168376">
            <a:off x="4306143" y="2410692"/>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右箭头 6"/>
          <p:cNvSpPr/>
          <p:nvPr/>
        </p:nvSpPr>
        <p:spPr>
          <a:xfrm rot="19168376">
            <a:off x="4306143" y="5999021"/>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2873166"/>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1"/>
            <a:ext cx="4500000" cy="3362202"/>
          </a:xfrm>
          <a:prstGeom prst="rect">
            <a:avLst/>
          </a:prstGeom>
        </p:spPr>
      </p:pic>
      <p:pic>
        <p:nvPicPr>
          <p:cNvPr id="3" name="图片 2"/>
          <p:cNvPicPr>
            <a:picLocks noChangeAspect="1"/>
          </p:cNvPicPr>
          <p:nvPr/>
        </p:nvPicPr>
        <p:blipFill>
          <a:blip r:embed="rId3"/>
          <a:stretch>
            <a:fillRect/>
          </a:stretch>
        </p:blipFill>
        <p:spPr>
          <a:xfrm>
            <a:off x="4644000" y="6"/>
            <a:ext cx="4500000" cy="3362195"/>
          </a:xfrm>
          <a:prstGeom prst="rect">
            <a:avLst/>
          </a:prstGeom>
        </p:spPr>
      </p:pic>
      <p:sp>
        <p:nvSpPr>
          <p:cNvPr id="6" name="右箭头 5"/>
          <p:cNvSpPr/>
          <p:nvPr/>
        </p:nvSpPr>
        <p:spPr>
          <a:xfrm rot="19168376">
            <a:off x="4306143" y="2410692"/>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4593908"/>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5350448" cy="3420000"/>
          </a:xfrm>
          <a:prstGeom prst="rect">
            <a:avLst/>
          </a:prstGeom>
        </p:spPr>
      </p:pic>
    </p:spTree>
    <p:extLst>
      <p:ext uri="{BB962C8B-B14F-4D97-AF65-F5344CB8AC3E}">
        <p14:creationId xmlns:p14="http://schemas.microsoft.com/office/powerpoint/2010/main" val="3941836033"/>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67656" y="1156959"/>
          <a:ext cx="7403285" cy="1370838"/>
        </p:xfrm>
        <a:graphic>
          <a:graphicData uri="http://schemas.openxmlformats.org/drawingml/2006/table">
            <a:tbl>
              <a:tblPr/>
              <a:tblGrid>
                <a:gridCol w="764151">
                  <a:extLst>
                    <a:ext uri="{9D8B030D-6E8A-4147-A177-3AD203B41FA5}">
                      <a16:colId xmlns:a16="http://schemas.microsoft.com/office/drawing/2014/main" val="20000"/>
                    </a:ext>
                  </a:extLst>
                </a:gridCol>
                <a:gridCol w="283974">
                  <a:extLst>
                    <a:ext uri="{9D8B030D-6E8A-4147-A177-3AD203B41FA5}">
                      <a16:colId xmlns:a16="http://schemas.microsoft.com/office/drawing/2014/main" val="20001"/>
                    </a:ext>
                  </a:extLst>
                </a:gridCol>
                <a:gridCol w="268485">
                  <a:extLst>
                    <a:ext uri="{9D8B030D-6E8A-4147-A177-3AD203B41FA5}">
                      <a16:colId xmlns:a16="http://schemas.microsoft.com/office/drawing/2014/main" val="20002"/>
                    </a:ext>
                  </a:extLst>
                </a:gridCol>
                <a:gridCol w="1177205">
                  <a:extLst>
                    <a:ext uri="{9D8B030D-6E8A-4147-A177-3AD203B41FA5}">
                      <a16:colId xmlns:a16="http://schemas.microsoft.com/office/drawing/2014/main" val="20003"/>
                    </a:ext>
                  </a:extLst>
                </a:gridCol>
                <a:gridCol w="283974">
                  <a:extLst>
                    <a:ext uri="{9D8B030D-6E8A-4147-A177-3AD203B41FA5}">
                      <a16:colId xmlns:a16="http://schemas.microsoft.com/office/drawing/2014/main" val="20004"/>
                    </a:ext>
                  </a:extLst>
                </a:gridCol>
                <a:gridCol w="688424">
                  <a:extLst>
                    <a:ext uri="{9D8B030D-6E8A-4147-A177-3AD203B41FA5}">
                      <a16:colId xmlns:a16="http://schemas.microsoft.com/office/drawing/2014/main" val="20005"/>
                    </a:ext>
                  </a:extLst>
                </a:gridCol>
                <a:gridCol w="940558">
                  <a:extLst>
                    <a:ext uri="{9D8B030D-6E8A-4147-A177-3AD203B41FA5}">
                      <a16:colId xmlns:a16="http://schemas.microsoft.com/office/drawing/2014/main" val="20006"/>
                    </a:ext>
                  </a:extLst>
                </a:gridCol>
                <a:gridCol w="1159140">
                  <a:extLst>
                    <a:ext uri="{9D8B030D-6E8A-4147-A177-3AD203B41FA5}">
                      <a16:colId xmlns:a16="http://schemas.microsoft.com/office/drawing/2014/main" val="20007"/>
                    </a:ext>
                  </a:extLst>
                </a:gridCol>
                <a:gridCol w="1837374">
                  <a:extLst>
                    <a:ext uri="{9D8B030D-6E8A-4147-A177-3AD203B41FA5}">
                      <a16:colId xmlns:a16="http://schemas.microsoft.com/office/drawing/2014/main" val="20008"/>
                    </a:ext>
                  </a:extLst>
                </a:gridCol>
              </a:tblGrid>
              <a:tr h="161925">
                <a:tc gridSpan="3">
                  <a:txBody>
                    <a:bodyPr/>
                    <a:lstStyle/>
                    <a:p>
                      <a:pPr algn="ctr" fontAlgn="b">
                        <a:lnSpc>
                          <a:spcPct val="150000"/>
                        </a:lnSpc>
                      </a:pPr>
                      <a:r>
                        <a:rPr lang="en-US" altLang="zh-CN" sz="2400" b="0" i="0" u="none" strike="noStrike" dirty="0" err="1">
                          <a:solidFill>
                            <a:srgbClr val="000000"/>
                          </a:solidFill>
                          <a:effectLst/>
                          <a:latin typeface="Times New Roman" panose="02020603050405020304" pitchFamily="18" charset="0"/>
                        </a:rPr>
                        <a:t>NuDat</a:t>
                      </a:r>
                      <a:endParaRPr lang="en-US" sz="2400" b="0" i="0" u="none" strike="noStrike" dirty="0">
                        <a:solidFill>
                          <a:srgbClr val="000000"/>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pPr algn="ctr" fontAlgn="b"/>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tcPr>
                </a:tc>
                <a:tc hMerge="1">
                  <a:txBody>
                    <a:bodyPr/>
                    <a:lstStyle/>
                    <a:p>
                      <a:pPr algn="ctr" fontAlgn="b"/>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b">
                        <a:lnSpc>
                          <a:spcPct val="150000"/>
                        </a:lnSpc>
                      </a:pPr>
                      <a:r>
                        <a:rPr lang="en-US" altLang="zh-CN" sz="2400" b="0" i="1" u="none" strike="noStrike" dirty="0" err="1">
                          <a:solidFill>
                            <a:srgbClr val="000000"/>
                          </a:solidFill>
                          <a:effectLst/>
                          <a:latin typeface="Times New Roman" panose="02020603050405020304" pitchFamily="18" charset="0"/>
                        </a:rPr>
                        <a:t>E</a:t>
                      </a:r>
                      <a:r>
                        <a:rPr lang="en-US" altLang="zh-CN" sz="2400" b="0" i="1" u="none" strike="noStrike" baseline="-25000" dirty="0" err="1">
                          <a:solidFill>
                            <a:srgbClr val="000000"/>
                          </a:solidFill>
                          <a:effectLst/>
                          <a:latin typeface="Times New Roman" panose="02020603050405020304" pitchFamily="18" charset="0"/>
                        </a:rPr>
                        <a:t>γ</a:t>
                      </a:r>
                      <a:endParaRPr lang="en-US" sz="2400" b="0" i="1" u="none" strike="noStrike" baseline="-25000" dirty="0">
                        <a:solidFill>
                          <a:srgbClr val="000000"/>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endParaRPr lang="en-US" sz="2400" b="0" i="0" u="none" strike="noStrike" dirty="0">
                        <a:solidFill>
                          <a:srgbClr val="000000"/>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altLang="zh-CN" sz="2400" b="0" i="0" u="none" strike="noStrike" dirty="0">
                          <a:solidFill>
                            <a:srgbClr val="000000"/>
                          </a:solidFill>
                          <a:effectLst/>
                          <a:latin typeface="Times New Roman" panose="02020603050405020304" pitchFamily="18" charset="0"/>
                        </a:rPr>
                        <a:t>total</a:t>
                      </a:r>
                      <a:endParaRPr lang="en-US" sz="2400" b="0" i="0" u="none" strike="noStrike" dirty="0">
                        <a:solidFill>
                          <a:srgbClr val="000000"/>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altLang="zh-CN" sz="2400" b="0" i="0" u="none" strike="noStrike" dirty="0">
                          <a:solidFill>
                            <a:srgbClr val="000000"/>
                          </a:solidFill>
                          <a:effectLst/>
                          <a:latin typeface="Times New Roman" panose="02020603050405020304" pitchFamily="18" charset="0"/>
                        </a:rPr>
                        <a:t>stat</a:t>
                      </a:r>
                      <a:endParaRPr lang="en-US" sz="2400" b="0" i="0" u="none" strike="noStrike" dirty="0">
                        <a:solidFill>
                          <a:srgbClr val="000000"/>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b">
                        <a:lnSpc>
                          <a:spcPct val="150000"/>
                        </a:lnSpc>
                      </a:pPr>
                      <a:r>
                        <a:rPr lang="en-US" altLang="zh-CN" sz="2400" b="0" i="0" u="none" strike="noStrike" dirty="0" err="1">
                          <a:solidFill>
                            <a:srgbClr val="000000"/>
                          </a:solidFill>
                          <a:effectLst/>
                          <a:latin typeface="Times New Roman" panose="02020603050405020304" pitchFamily="18" charset="0"/>
                        </a:rPr>
                        <a:t>cali</a:t>
                      </a:r>
                      <a:endParaRPr lang="en-US" sz="2400" b="0" i="0" u="none" strike="noStrike" dirty="0">
                        <a:solidFill>
                          <a:srgbClr val="000000"/>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lnSpc>
                          <a:spcPct val="150000"/>
                        </a:lnSpc>
                      </a:pPr>
                      <a:r>
                        <a:rPr lang="en-US" altLang="zh-CN" sz="2400" b="0" i="0" u="none" strike="noStrike" dirty="0">
                          <a:solidFill>
                            <a:schemeClr val="tx1"/>
                          </a:solidFill>
                          <a:effectLst/>
                          <a:latin typeface="Times New Roman" panose="02020603050405020304" pitchFamily="18" charset="0"/>
                        </a:rPr>
                        <a:t>Deviation</a:t>
                      </a:r>
                      <a:endParaRPr lang="en-US" sz="2400" b="0" i="0" u="none" strike="noStrike" dirty="0">
                        <a:solidFill>
                          <a:schemeClr val="tx1"/>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61925">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6288</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4">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4">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2</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4">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6288.09</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5.13</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2.73</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4.34</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6">
                        <a:lumMod val="20000"/>
                        <a:lumOff val="80000"/>
                      </a:schemeClr>
                    </a:solidFill>
                  </a:tcPr>
                </a:tc>
                <a:tc>
                  <a:txBody>
                    <a:bodyPr/>
                    <a:lstStyle/>
                    <a:p>
                      <a:pPr algn="ctr" fontAlgn="b">
                        <a:lnSpc>
                          <a:spcPct val="150000"/>
                        </a:lnSpc>
                      </a:pPr>
                      <a:r>
                        <a:rPr lang="en-US" sz="2400" b="0" i="0" u="none" strike="noStrike" dirty="0">
                          <a:solidFill>
                            <a:schemeClr val="tx1"/>
                          </a:solidFill>
                          <a:effectLst/>
                          <a:latin typeface="Times New Roman" panose="02020603050405020304" pitchFamily="18" charset="0"/>
                        </a:rPr>
                        <a:t>0.016</a:t>
                      </a:r>
                    </a:p>
                  </a:txBody>
                  <a:tcPr marL="9525" marR="9525" marT="9525" marB="0">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161925">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7900</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2</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7901.13</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5.84</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3.34</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4.78</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lnSpc>
                          <a:spcPct val="150000"/>
                        </a:lnSpc>
                      </a:pPr>
                      <a:r>
                        <a:rPr lang="en-US" sz="2400" b="0" i="0" u="none" strike="noStrike" dirty="0">
                          <a:solidFill>
                            <a:schemeClr val="tx1"/>
                          </a:solidFill>
                          <a:effectLst/>
                          <a:latin typeface="Times New Roman" panose="02020603050405020304" pitchFamily="18" charset="0"/>
                        </a:rPr>
                        <a:t>0.183</a:t>
                      </a:r>
                    </a:p>
                  </a:txBody>
                  <a:tcPr marL="9525" marR="9525" marT="9525" marB="0">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4" name="表格 3"/>
          <p:cNvGraphicFramePr>
            <a:graphicFrameLocks noGrp="1"/>
          </p:cNvGraphicFramePr>
          <p:nvPr/>
        </p:nvGraphicFramePr>
        <p:xfrm>
          <a:off x="755009" y="3283933"/>
          <a:ext cx="7415931" cy="1370838"/>
        </p:xfrm>
        <a:graphic>
          <a:graphicData uri="http://schemas.openxmlformats.org/drawingml/2006/table">
            <a:tbl>
              <a:tblPr/>
              <a:tblGrid>
                <a:gridCol w="753026">
                  <a:extLst>
                    <a:ext uri="{9D8B030D-6E8A-4147-A177-3AD203B41FA5}">
                      <a16:colId xmlns:a16="http://schemas.microsoft.com/office/drawing/2014/main" val="20000"/>
                    </a:ext>
                  </a:extLst>
                </a:gridCol>
                <a:gridCol w="284991">
                  <a:extLst>
                    <a:ext uri="{9D8B030D-6E8A-4147-A177-3AD203B41FA5}">
                      <a16:colId xmlns:a16="http://schemas.microsoft.com/office/drawing/2014/main" val="20001"/>
                    </a:ext>
                  </a:extLst>
                </a:gridCol>
                <a:gridCol w="269447">
                  <a:extLst>
                    <a:ext uri="{9D8B030D-6E8A-4147-A177-3AD203B41FA5}">
                      <a16:colId xmlns:a16="http://schemas.microsoft.com/office/drawing/2014/main" val="20002"/>
                    </a:ext>
                  </a:extLst>
                </a:gridCol>
                <a:gridCol w="1181420">
                  <a:extLst>
                    <a:ext uri="{9D8B030D-6E8A-4147-A177-3AD203B41FA5}">
                      <a16:colId xmlns:a16="http://schemas.microsoft.com/office/drawing/2014/main" val="20003"/>
                    </a:ext>
                  </a:extLst>
                </a:gridCol>
                <a:gridCol w="284991">
                  <a:extLst>
                    <a:ext uri="{9D8B030D-6E8A-4147-A177-3AD203B41FA5}">
                      <a16:colId xmlns:a16="http://schemas.microsoft.com/office/drawing/2014/main" val="20004"/>
                    </a:ext>
                  </a:extLst>
                </a:gridCol>
                <a:gridCol w="690889">
                  <a:extLst>
                    <a:ext uri="{9D8B030D-6E8A-4147-A177-3AD203B41FA5}">
                      <a16:colId xmlns:a16="http://schemas.microsoft.com/office/drawing/2014/main" val="20005"/>
                    </a:ext>
                  </a:extLst>
                </a:gridCol>
                <a:gridCol w="943925">
                  <a:extLst>
                    <a:ext uri="{9D8B030D-6E8A-4147-A177-3AD203B41FA5}">
                      <a16:colId xmlns:a16="http://schemas.microsoft.com/office/drawing/2014/main" val="20006"/>
                    </a:ext>
                  </a:extLst>
                </a:gridCol>
                <a:gridCol w="1156617">
                  <a:extLst>
                    <a:ext uri="{9D8B030D-6E8A-4147-A177-3AD203B41FA5}">
                      <a16:colId xmlns:a16="http://schemas.microsoft.com/office/drawing/2014/main" val="20007"/>
                    </a:ext>
                  </a:extLst>
                </a:gridCol>
                <a:gridCol w="1850625">
                  <a:extLst>
                    <a:ext uri="{9D8B030D-6E8A-4147-A177-3AD203B41FA5}">
                      <a16:colId xmlns:a16="http://schemas.microsoft.com/office/drawing/2014/main" val="20008"/>
                    </a:ext>
                  </a:extLst>
                </a:gridCol>
              </a:tblGrid>
              <a:tr h="161925">
                <a:tc gridSpan="3">
                  <a:txBody>
                    <a:bodyPr/>
                    <a:lstStyle/>
                    <a:p>
                      <a:pPr algn="ctr" fontAlgn="b">
                        <a:lnSpc>
                          <a:spcPct val="150000"/>
                        </a:lnSpc>
                      </a:pPr>
                      <a:r>
                        <a:rPr lang="en-US" altLang="zh-CN" sz="2400" b="0" i="0" u="none" strike="noStrike" dirty="0" err="1">
                          <a:solidFill>
                            <a:srgbClr val="000000"/>
                          </a:solidFill>
                          <a:effectLst/>
                          <a:latin typeface="Times New Roman" panose="02020603050405020304" pitchFamily="18" charset="0"/>
                        </a:rPr>
                        <a:t>NuDat</a:t>
                      </a:r>
                      <a:endParaRPr lang="en-US" sz="2400" b="0" i="0" u="none" strike="noStrike" dirty="0">
                        <a:solidFill>
                          <a:srgbClr val="000000"/>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pPr algn="ctr" fontAlgn="b"/>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tcPr>
                </a:tc>
                <a:tc hMerge="1">
                  <a:txBody>
                    <a:bodyPr/>
                    <a:lstStyle/>
                    <a:p>
                      <a:pPr algn="ctr" fontAlgn="b"/>
                      <a:endParaRPr lang="en-US" sz="2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tcPr>
                </a:tc>
                <a:tc>
                  <a:txBody>
                    <a:bodyPr/>
                    <a:lstStyle/>
                    <a:p>
                      <a:pPr algn="ctr" fontAlgn="b">
                        <a:lnSpc>
                          <a:spcPct val="150000"/>
                        </a:lnSpc>
                      </a:pPr>
                      <a:r>
                        <a:rPr lang="en-US" altLang="zh-CN" sz="2400" b="0" i="1" u="none" strike="noStrike" dirty="0" err="1">
                          <a:solidFill>
                            <a:srgbClr val="000000"/>
                          </a:solidFill>
                          <a:effectLst/>
                          <a:latin typeface="Times New Roman" panose="02020603050405020304" pitchFamily="18" charset="0"/>
                        </a:rPr>
                        <a:t>E</a:t>
                      </a:r>
                      <a:r>
                        <a:rPr lang="en-US" altLang="zh-CN" sz="2400" b="0" i="1" u="none" strike="noStrike" baseline="-25000" dirty="0" err="1">
                          <a:solidFill>
                            <a:srgbClr val="000000"/>
                          </a:solidFill>
                          <a:effectLst/>
                          <a:latin typeface="Times New Roman" panose="02020603050405020304" pitchFamily="18" charset="0"/>
                        </a:rPr>
                        <a:t>γ</a:t>
                      </a:r>
                      <a:endParaRPr lang="en-US" sz="2400" b="0" i="1" u="none" strike="noStrike" baseline="-25000" dirty="0">
                        <a:solidFill>
                          <a:srgbClr val="000000"/>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endParaRPr lang="en-US" sz="2400" b="0" i="0" u="none" strike="noStrike" dirty="0">
                        <a:solidFill>
                          <a:srgbClr val="000000"/>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altLang="zh-CN" sz="2400" b="0" i="0" u="none" strike="noStrike" dirty="0">
                          <a:solidFill>
                            <a:srgbClr val="000000"/>
                          </a:solidFill>
                          <a:effectLst/>
                          <a:latin typeface="Times New Roman" panose="02020603050405020304" pitchFamily="18" charset="0"/>
                        </a:rPr>
                        <a:t>total</a:t>
                      </a:r>
                      <a:endParaRPr lang="en-US" sz="2400" b="0" i="0" u="none" strike="noStrike" dirty="0">
                        <a:solidFill>
                          <a:srgbClr val="000000"/>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altLang="zh-CN" sz="2400" b="0" i="0" u="none" strike="noStrike" dirty="0">
                          <a:solidFill>
                            <a:srgbClr val="000000"/>
                          </a:solidFill>
                          <a:effectLst/>
                          <a:latin typeface="Times New Roman" panose="02020603050405020304" pitchFamily="18" charset="0"/>
                        </a:rPr>
                        <a:t>stat</a:t>
                      </a:r>
                      <a:endParaRPr lang="en-US" sz="2400" b="0" i="0" u="none" strike="noStrike" dirty="0">
                        <a:solidFill>
                          <a:srgbClr val="000000"/>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b">
                        <a:lnSpc>
                          <a:spcPct val="150000"/>
                        </a:lnSpc>
                      </a:pPr>
                      <a:r>
                        <a:rPr lang="en-US" altLang="zh-CN" sz="2400" b="0" i="0" u="none" strike="noStrike" dirty="0" err="1">
                          <a:solidFill>
                            <a:srgbClr val="000000"/>
                          </a:solidFill>
                          <a:effectLst/>
                          <a:latin typeface="Times New Roman" panose="02020603050405020304" pitchFamily="18" charset="0"/>
                        </a:rPr>
                        <a:t>cali</a:t>
                      </a:r>
                      <a:endParaRPr lang="en-US" sz="2400" b="0" i="0" u="none" strike="noStrike" dirty="0">
                        <a:solidFill>
                          <a:srgbClr val="000000"/>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lnSpc>
                          <a:spcPct val="150000"/>
                        </a:lnSpc>
                      </a:pPr>
                      <a:r>
                        <a:rPr lang="en-US" altLang="zh-CN" sz="2400" b="0" i="0" u="none" strike="noStrike" dirty="0">
                          <a:solidFill>
                            <a:schemeClr val="tx1"/>
                          </a:solidFill>
                          <a:effectLst/>
                          <a:latin typeface="Times New Roman" panose="02020603050405020304" pitchFamily="18" charset="0"/>
                        </a:rPr>
                        <a:t>Deviation</a:t>
                      </a:r>
                      <a:endParaRPr lang="en-US" sz="2400" b="0" i="0" u="none" strike="noStrike" dirty="0">
                        <a:solidFill>
                          <a:schemeClr val="tx1"/>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61925">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6288</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4">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4">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2</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4">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6288.63</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2.74</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2.73</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0.23</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6">
                        <a:lumMod val="20000"/>
                        <a:lumOff val="80000"/>
                      </a:schemeClr>
                    </a:solidFill>
                  </a:tcPr>
                </a:tc>
                <a:tc>
                  <a:txBody>
                    <a:bodyPr/>
                    <a:lstStyle/>
                    <a:p>
                      <a:pPr algn="ctr" fontAlgn="b">
                        <a:lnSpc>
                          <a:spcPct val="150000"/>
                        </a:lnSpc>
                      </a:pPr>
                      <a:r>
                        <a:rPr lang="en-US" sz="2400" b="0" i="0" u="none" strike="noStrike" dirty="0">
                          <a:solidFill>
                            <a:schemeClr val="tx1"/>
                          </a:solidFill>
                          <a:effectLst/>
                          <a:latin typeface="Times New Roman" panose="02020603050405020304" pitchFamily="18" charset="0"/>
                        </a:rPr>
                        <a:t>0.186</a:t>
                      </a:r>
                    </a:p>
                  </a:txBody>
                  <a:tcPr marL="9525" marR="9525" marT="9525" marB="0">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161925">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7900</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2</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7901.88</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3.36</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3.34</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0.31</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lnSpc>
                          <a:spcPct val="150000"/>
                        </a:lnSpc>
                      </a:pPr>
                      <a:r>
                        <a:rPr lang="en-US" sz="2400" b="0" i="0" u="none" strike="noStrike" dirty="0">
                          <a:solidFill>
                            <a:schemeClr val="tx1"/>
                          </a:solidFill>
                          <a:effectLst/>
                          <a:latin typeface="Times New Roman" panose="02020603050405020304" pitchFamily="18" charset="0"/>
                        </a:rPr>
                        <a:t>0.482</a:t>
                      </a:r>
                    </a:p>
                  </a:txBody>
                  <a:tcPr marL="9525" marR="9525" marT="9525" marB="0">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7879256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00341" y="256856"/>
            <a:ext cx="8748000" cy="5648550"/>
          </a:xfrm>
          <a:prstGeom prst="rect">
            <a:avLst/>
          </a:prstGeom>
        </p:spPr>
      </p:pic>
    </p:spTree>
    <p:extLst>
      <p:ext uri="{BB962C8B-B14F-4D97-AF65-F5344CB8AC3E}">
        <p14:creationId xmlns:p14="http://schemas.microsoft.com/office/powerpoint/2010/main" val="4063294917"/>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56647" y="215153"/>
            <a:ext cx="3687356" cy="461665"/>
          </a:xfrm>
          <a:prstGeom prst="rect">
            <a:avLst/>
          </a:prstGeom>
          <a:noFill/>
        </p:spPr>
        <p:txBody>
          <a:bodyPr wrap="none" rtlCol="0">
            <a:spAutoFit/>
          </a:bodyPr>
          <a:lstStyle/>
          <a:p>
            <a:r>
              <a:rPr lang="en-US" sz="2400" dirty="0"/>
              <a:t>Absolute intensities for </a:t>
            </a:r>
            <a:r>
              <a:rPr lang="en-US" altLang="zh-CN" sz="2400" i="1" dirty="0">
                <a:latin typeface="Times New Roman" panose="02020603050405020304" pitchFamily="18" charset="0"/>
                <a:ea typeface="Tahoma" panose="020B0604030504040204" pitchFamily="34" charset="0"/>
                <a:cs typeface="Times New Roman" panose="02020603050405020304" pitchFamily="18" charset="0"/>
              </a:rPr>
              <a:t>β</a:t>
            </a:r>
            <a:r>
              <a:rPr lang="en-US" altLang="zh-CN" sz="2400" i="1" dirty="0" err="1">
                <a:latin typeface="Times New Roman" panose="02020603050405020304" pitchFamily="18" charset="0"/>
                <a:ea typeface="Tahoma" panose="020B0604030504040204" pitchFamily="34" charset="0"/>
                <a:cs typeface="Times New Roman" panose="02020603050405020304" pitchFamily="18" charset="0"/>
              </a:rPr>
              <a:t>pγ</a:t>
            </a:r>
            <a:r>
              <a:rPr lang="en-US" altLang="zh-CN" sz="2400" dirty="0" err="1">
                <a:latin typeface="Times New Roman" panose="02020603050405020304" pitchFamily="18" charset="0"/>
                <a:ea typeface="Tahoma" panose="020B0604030504040204" pitchFamily="34" charset="0"/>
                <a:cs typeface="Times New Roman" panose="02020603050405020304" pitchFamily="18" charset="0"/>
              </a:rPr>
              <a:t>s</a:t>
            </a:r>
            <a:endParaRPr lang="en-US" sz="2400" dirty="0">
              <a:latin typeface="Times New Roman" panose="02020603050405020304" pitchFamily="18" charset="0"/>
              <a:ea typeface="Tahoma" panose="020B0604030504040204" pitchFamily="34" charset="0"/>
              <a:cs typeface="Times New Roman" panose="02020603050405020304" pitchFamily="18" charset="0"/>
            </a:endParaRPr>
          </a:p>
        </p:txBody>
      </p:sp>
      <p:graphicFrame>
        <p:nvGraphicFramePr>
          <p:cNvPr id="3" name="表格 2"/>
          <p:cNvGraphicFramePr>
            <a:graphicFrameLocks noGrp="1"/>
          </p:cNvGraphicFramePr>
          <p:nvPr/>
        </p:nvGraphicFramePr>
        <p:xfrm>
          <a:off x="118260" y="763182"/>
          <a:ext cx="8932863" cy="2284730"/>
        </p:xfrm>
        <a:graphic>
          <a:graphicData uri="http://schemas.openxmlformats.org/drawingml/2006/table">
            <a:tbl>
              <a:tblPr/>
              <a:tblGrid>
                <a:gridCol w="1122363">
                  <a:extLst>
                    <a:ext uri="{9D8B030D-6E8A-4147-A177-3AD203B41FA5}">
                      <a16:colId xmlns:a16="http://schemas.microsoft.com/office/drawing/2014/main" val="20000"/>
                    </a:ext>
                  </a:extLst>
                </a:gridCol>
                <a:gridCol w="1593850">
                  <a:extLst>
                    <a:ext uri="{9D8B030D-6E8A-4147-A177-3AD203B41FA5}">
                      <a16:colId xmlns:a16="http://schemas.microsoft.com/office/drawing/2014/main" val="20001"/>
                    </a:ext>
                  </a:extLst>
                </a:gridCol>
                <a:gridCol w="1441450">
                  <a:extLst>
                    <a:ext uri="{9D8B030D-6E8A-4147-A177-3AD203B41FA5}">
                      <a16:colId xmlns:a16="http://schemas.microsoft.com/office/drawing/2014/main" val="20002"/>
                    </a:ext>
                  </a:extLst>
                </a:gridCol>
                <a:gridCol w="1441450">
                  <a:extLst>
                    <a:ext uri="{9D8B030D-6E8A-4147-A177-3AD203B41FA5}">
                      <a16:colId xmlns:a16="http://schemas.microsoft.com/office/drawing/2014/main" val="20003"/>
                    </a:ext>
                  </a:extLst>
                </a:gridCol>
                <a:gridCol w="1593850">
                  <a:extLst>
                    <a:ext uri="{9D8B030D-6E8A-4147-A177-3AD203B41FA5}">
                      <a16:colId xmlns:a16="http://schemas.microsoft.com/office/drawing/2014/main" val="20004"/>
                    </a:ext>
                  </a:extLst>
                </a:gridCol>
                <a:gridCol w="1739900">
                  <a:extLst>
                    <a:ext uri="{9D8B030D-6E8A-4147-A177-3AD203B41FA5}">
                      <a16:colId xmlns:a16="http://schemas.microsoft.com/office/drawing/2014/main" val="20005"/>
                    </a:ext>
                  </a:extLst>
                </a:gridCol>
              </a:tblGrid>
              <a:tr h="161925">
                <a:tc>
                  <a:txBody>
                    <a:bodyPr/>
                    <a:lstStyle/>
                    <a:p>
                      <a:pPr algn="ctr" fontAlgn="b">
                        <a:lnSpc>
                          <a:spcPct val="150000"/>
                        </a:lnSpc>
                      </a:pPr>
                      <a:r>
                        <a:rPr lang="en-US" altLang="zh-CN" sz="2400" b="0" i="1" u="none" strike="noStrike" dirty="0" err="1">
                          <a:solidFill>
                            <a:srgbClr val="000000"/>
                          </a:solidFill>
                          <a:effectLst/>
                          <a:latin typeface="Times New Roman" panose="02020603050405020304" pitchFamily="18" charset="0"/>
                        </a:rPr>
                        <a:t>E</a:t>
                      </a:r>
                      <a:r>
                        <a:rPr lang="en-US" altLang="zh-CN" sz="2400" b="0" i="1" u="none" strike="noStrike" baseline="-25000" dirty="0" err="1">
                          <a:solidFill>
                            <a:srgbClr val="000000"/>
                          </a:solidFill>
                          <a:effectLst/>
                          <a:latin typeface="Times New Roman" panose="02020603050405020304" pitchFamily="18" charset="0"/>
                        </a:rPr>
                        <a:t>γ</a:t>
                      </a:r>
                      <a:r>
                        <a:rPr lang="en-US" altLang="zh-CN" sz="2400" b="0" i="0" u="none" strike="noStrike" baseline="0" dirty="0">
                          <a:solidFill>
                            <a:srgbClr val="000000"/>
                          </a:solidFill>
                          <a:effectLst/>
                          <a:latin typeface="Times New Roman" panose="02020603050405020304" pitchFamily="18" charset="0"/>
                        </a:rPr>
                        <a:t> (keV)</a:t>
                      </a:r>
                      <a:endParaRPr lang="en-US" sz="2400" b="0" i="0" u="none" strike="noStrike" baseline="-25000" dirty="0">
                        <a:solidFill>
                          <a:srgbClr val="000000"/>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altLang="zh-CN" sz="2400" b="0" i="0" u="none" strike="noStrike" dirty="0">
                          <a:solidFill>
                            <a:srgbClr val="000000"/>
                          </a:solidFill>
                          <a:effectLst/>
                          <a:latin typeface="Times New Roman" panose="02020603050405020304" pitchFamily="18" charset="0"/>
                        </a:rPr>
                        <a:t>Thomas</a:t>
                      </a:r>
                      <a:endParaRPr lang="en-US" sz="2400" b="0" i="0" u="none" strike="noStrike" dirty="0">
                        <a:solidFill>
                          <a:srgbClr val="000000"/>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altLang="zh-CN" sz="2400" b="0" i="0" u="none" strike="noStrike" dirty="0">
                          <a:solidFill>
                            <a:srgbClr val="000000"/>
                          </a:solidFill>
                          <a:effectLst/>
                          <a:latin typeface="Times New Roman" panose="02020603050405020304" pitchFamily="18" charset="0"/>
                        </a:rPr>
                        <a:t>Robertson</a:t>
                      </a:r>
                      <a:endParaRPr lang="en-US" sz="2400" b="0" i="0" u="none" strike="noStrike" dirty="0">
                        <a:solidFill>
                          <a:srgbClr val="000000"/>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Ave</a:t>
                      </a: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GADGET</a:t>
                      </a: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lnSpc>
                          <a:spcPct val="150000"/>
                        </a:lnSpc>
                      </a:pPr>
                      <a:r>
                        <a:rPr lang="en-US" altLang="zh-CN" sz="2400" b="0" i="0" u="none" strike="noStrike" dirty="0">
                          <a:solidFill>
                            <a:schemeClr val="tx1"/>
                          </a:solidFill>
                          <a:effectLst/>
                          <a:latin typeface="Times New Roman" panose="02020603050405020304" pitchFamily="18" charset="0"/>
                        </a:rPr>
                        <a:t>Deviation (σ)</a:t>
                      </a:r>
                      <a:endParaRPr lang="en-US" sz="2400" b="0" i="0" u="none" strike="noStrike" dirty="0">
                        <a:solidFill>
                          <a:schemeClr val="tx1"/>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61925">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1369</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0.199(9)</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0.215(</a:t>
                      </a:r>
                      <a:r>
                        <a:rPr lang="en-US" altLang="zh-CN" sz="2400" b="0" i="0" u="none" strike="noStrike" dirty="0">
                          <a:solidFill>
                            <a:srgbClr val="000000"/>
                          </a:solidFill>
                          <a:effectLst/>
                          <a:latin typeface="Times New Roman" panose="02020603050405020304" pitchFamily="18" charset="0"/>
                        </a:rPr>
                        <a:t>2)</a:t>
                      </a:r>
                      <a:endParaRPr lang="en-US" sz="2400" b="0" i="0" u="none" strike="noStrike" dirty="0">
                        <a:solidFill>
                          <a:srgbClr val="000000"/>
                        </a:solidFill>
                        <a:effectLst/>
                        <a:latin typeface="Times New Roman" panose="02020603050405020304" pitchFamily="18" charset="0"/>
                      </a:endParaRP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2">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0.214(4)</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6">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0.214(8)</a:t>
                      </a:r>
                    </a:p>
                  </a:txBody>
                  <a:tcPr marL="9525" marR="9525" marT="9525" marB="0">
                    <a:lnL>
                      <a:noFill/>
                    </a:lnL>
                    <a:lnR>
                      <a:noFill/>
                    </a:lnR>
                    <a:lnT w="12700" cap="flat" cmpd="sng" algn="ctr">
                      <a:solidFill>
                        <a:schemeClr val="tx1"/>
                      </a:solidFill>
                      <a:prstDash val="solid"/>
                      <a:round/>
                      <a:headEnd type="none" w="med" len="med"/>
                      <a:tailEnd type="none" w="med" len="med"/>
                    </a:lnT>
                    <a:lnB>
                      <a:noFill/>
                    </a:lnB>
                    <a:solidFill>
                      <a:schemeClr val="accent6">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0.0</a:t>
                      </a:r>
                    </a:p>
                  </a:txBody>
                  <a:tcPr marL="9525" marR="9525" marT="9525" marB="0">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0001"/>
                  </a:ext>
                </a:extLst>
              </a:tr>
              <a:tr h="161925">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2754</a:t>
                      </a:r>
                    </a:p>
                  </a:txBody>
                  <a:tcPr marL="9525" marR="9525" marT="9525" marB="0">
                    <a:lnL>
                      <a:noFill/>
                    </a:lnL>
                    <a:lnR>
                      <a:noFill/>
                    </a:lnR>
                    <a:lnT>
                      <a:noFill/>
                    </a:lnT>
                    <a:lnB w="12700" cap="flat" cmpd="sng" algn="ctr">
                      <a:no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0.1060(191)</a:t>
                      </a:r>
                    </a:p>
                  </a:txBody>
                  <a:tcPr marL="9525" marR="9525" marT="9525" marB="0">
                    <a:lnL>
                      <a:noFill/>
                    </a:lnL>
                    <a:lnR>
                      <a:noFill/>
                    </a:lnR>
                    <a:lnT>
                      <a:noFill/>
                    </a:lnT>
                    <a:lnB w="12700" cap="flat" cmpd="sng" algn="ctr">
                      <a:no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0.01105(8)</a:t>
                      </a:r>
                    </a:p>
                  </a:txBody>
                  <a:tcPr marL="9525" marR="9525" marT="9525" marB="0">
                    <a:lnL>
                      <a:noFill/>
                    </a:lnL>
                    <a:lnR>
                      <a:noFill/>
                    </a:lnR>
                    <a:lnT>
                      <a:noFill/>
                    </a:lnT>
                    <a:lnB w="12700" cap="flat" cmpd="sng" algn="ctr">
                      <a:noFill/>
                      <a:prstDash val="solid"/>
                      <a:round/>
                      <a:headEnd type="none" w="med" len="med"/>
                      <a:tailEnd type="none" w="med" len="med"/>
                    </a:lnB>
                    <a:solidFill>
                      <a:schemeClr val="accent2">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0.01105(8)</a:t>
                      </a:r>
                    </a:p>
                  </a:txBody>
                  <a:tcPr marL="9525" marR="9525" marT="9525" marB="0">
                    <a:lnL>
                      <a:noFill/>
                    </a:lnL>
                    <a:lnR>
                      <a:noFill/>
                    </a:lnR>
                    <a:lnT>
                      <a:noFill/>
                    </a:lnT>
                    <a:lnB w="12700" cap="flat" cmpd="sng" algn="ctr">
                      <a:noFill/>
                      <a:prstDash val="solid"/>
                      <a:round/>
                      <a:headEnd type="none" w="med" len="med"/>
                      <a:tailEnd type="none" w="med" len="med"/>
                    </a:lnB>
                    <a:solidFill>
                      <a:schemeClr val="accent6">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0.00761(30)</a:t>
                      </a:r>
                    </a:p>
                  </a:txBody>
                  <a:tcPr marL="9525" marR="9525" marT="9525" marB="0">
                    <a:lnL>
                      <a:noFill/>
                    </a:lnL>
                    <a:lnR>
                      <a:noFill/>
                    </a:lnR>
                    <a:lnT>
                      <a:noFill/>
                    </a:lnT>
                    <a:lnB w="12700" cap="flat" cmpd="sng" algn="ctr">
                      <a:noFill/>
                      <a:prstDash val="solid"/>
                      <a:round/>
                      <a:headEnd type="none" w="med" len="med"/>
                      <a:tailEnd type="none" w="med" len="med"/>
                    </a:lnB>
                    <a:solidFill>
                      <a:schemeClr val="accent6">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–11.2</a:t>
                      </a:r>
                    </a:p>
                  </a:txBody>
                  <a:tcPr marL="9525" marR="9525" marT="9525" marB="0">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2"/>
                  </a:ext>
                </a:extLst>
              </a:tr>
              <a:tr h="161925">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2870</a:t>
                      </a:r>
                    </a:p>
                  </a:txBody>
                  <a:tcPr marL="9525" marR="9525" marT="9525" marB="0">
                    <a:lnL>
                      <a:noFill/>
                    </a:lnL>
                    <a:lnR>
                      <a:noFill/>
                    </a:lnR>
                    <a:lnT>
                      <a:noFill/>
                    </a:lnT>
                    <a:lnB w="12700" cap="flat" cmpd="sng" algn="ctr">
                      <a:no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0.00086(23)</a:t>
                      </a:r>
                    </a:p>
                  </a:txBody>
                  <a:tcPr marL="9525" marR="9525" marT="9525" marB="0">
                    <a:lnL>
                      <a:noFill/>
                    </a:lnL>
                    <a:lnR>
                      <a:noFill/>
                    </a:lnR>
                    <a:lnT>
                      <a:noFill/>
                    </a:lnT>
                    <a:lnB w="12700" cap="flat" cmpd="sng" algn="ctr">
                      <a:no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0.00080(2)</a:t>
                      </a:r>
                    </a:p>
                  </a:txBody>
                  <a:tcPr marL="9525" marR="9525" marT="9525" marB="0">
                    <a:lnL>
                      <a:noFill/>
                    </a:lnL>
                    <a:lnR>
                      <a:noFill/>
                    </a:lnR>
                    <a:lnT>
                      <a:noFill/>
                    </a:lnT>
                    <a:lnB w="12700" cap="flat" cmpd="sng" algn="ctr">
                      <a:noFill/>
                      <a:prstDash val="solid"/>
                      <a:round/>
                      <a:headEnd type="none" w="med" len="med"/>
                      <a:tailEnd type="none" w="med" len="med"/>
                    </a:lnB>
                    <a:solidFill>
                      <a:schemeClr val="accent2">
                        <a:lumMod val="20000"/>
                        <a:lumOff val="80000"/>
                      </a:schemeClr>
                    </a:solidFill>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n-US" sz="2400" b="0" i="0" u="none" strike="noStrike" dirty="0">
                          <a:solidFill>
                            <a:srgbClr val="000000"/>
                          </a:solidFill>
                          <a:effectLst/>
                          <a:latin typeface="Times New Roman" panose="02020603050405020304" pitchFamily="18" charset="0"/>
                        </a:rPr>
                        <a:t>0.00080(2)</a:t>
                      </a:r>
                    </a:p>
                  </a:txBody>
                  <a:tcPr marL="9525" marR="9525" marT="9525" marB="0">
                    <a:lnL>
                      <a:noFill/>
                    </a:lnL>
                    <a:lnR>
                      <a:noFill/>
                    </a:lnR>
                    <a:lnT>
                      <a:noFill/>
                    </a:lnT>
                    <a:lnB w="12700" cap="flat" cmpd="sng" algn="ctr">
                      <a:noFill/>
                      <a:prstDash val="solid"/>
                      <a:round/>
                      <a:headEnd type="none" w="med" len="med"/>
                      <a:tailEnd type="none" w="med" len="med"/>
                    </a:lnB>
                    <a:solidFill>
                      <a:schemeClr val="accent6">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0.00111(9)</a:t>
                      </a:r>
                    </a:p>
                  </a:txBody>
                  <a:tcPr marL="9525" marR="9525" marT="9525" marB="0">
                    <a:lnL>
                      <a:noFill/>
                    </a:lnL>
                    <a:lnR>
                      <a:noFill/>
                    </a:lnR>
                    <a:lnT>
                      <a:noFill/>
                    </a:lnT>
                    <a:lnB w="12700" cap="flat" cmpd="sng" algn="ctr">
                      <a:noFill/>
                      <a:prstDash val="solid"/>
                      <a:round/>
                      <a:headEnd type="none" w="med" len="med"/>
                      <a:tailEnd type="none" w="med" len="med"/>
                    </a:lnB>
                    <a:solidFill>
                      <a:schemeClr val="accent6">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3.4</a:t>
                      </a:r>
                    </a:p>
                  </a:txBody>
                  <a:tcPr marL="9525" marR="9525" marT="9525" marB="0">
                    <a:lnL>
                      <a:noFill/>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10003"/>
                  </a:ext>
                </a:extLst>
              </a:tr>
              <a:tr h="161925">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4238</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0.00324(87)</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0.00298(6)</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indent="0" algn="ctr" defTabSz="914400" rtl="0" eaLnBrk="1" fontAlgn="b" latinLnBrk="0" hangingPunct="1">
                        <a:lnSpc>
                          <a:spcPct val="150000"/>
                        </a:lnSpc>
                        <a:spcBef>
                          <a:spcPts val="0"/>
                        </a:spcBef>
                        <a:spcAft>
                          <a:spcPts val="0"/>
                        </a:spcAft>
                        <a:buClrTx/>
                        <a:buSzTx/>
                        <a:buFontTx/>
                        <a:buNone/>
                        <a:tabLst/>
                        <a:defRPr/>
                      </a:pPr>
                      <a:r>
                        <a:rPr lang="en-US" sz="2400" b="0" i="0" u="none" strike="noStrike" dirty="0">
                          <a:solidFill>
                            <a:srgbClr val="000000"/>
                          </a:solidFill>
                          <a:effectLst/>
                          <a:latin typeface="Times New Roman" panose="02020603050405020304" pitchFamily="18" charset="0"/>
                        </a:rPr>
                        <a:t>0.00299(6)</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0.00321(17)</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lnSpc>
                          <a:spcPct val="150000"/>
                        </a:lnSpc>
                      </a:pPr>
                      <a:r>
                        <a:rPr lang="en-US" sz="2400" b="0" i="0" u="none" strike="noStrike" dirty="0">
                          <a:solidFill>
                            <a:srgbClr val="000000"/>
                          </a:solidFill>
                          <a:effectLst/>
                          <a:latin typeface="Times New Roman" panose="02020603050405020304" pitchFamily="18" charset="0"/>
                        </a:rPr>
                        <a:t>1.2</a:t>
                      </a:r>
                    </a:p>
                  </a:txBody>
                  <a:tcPr marL="9525" marR="9525" marT="9525" marB="0">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021188036"/>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83464" y="0"/>
            <a:ext cx="4855013" cy="2520000"/>
          </a:xfrm>
          <a:prstGeom prst="rect">
            <a:avLst/>
          </a:prstGeom>
        </p:spPr>
      </p:pic>
      <p:sp>
        <p:nvSpPr>
          <p:cNvPr id="3" name="文本框 2"/>
          <p:cNvSpPr txBox="1"/>
          <p:nvPr/>
        </p:nvSpPr>
        <p:spPr>
          <a:xfrm rot="10800000">
            <a:off x="0" y="595587"/>
            <a:ext cx="400110" cy="1328825"/>
          </a:xfrm>
          <a:prstGeom prst="rect">
            <a:avLst/>
          </a:prstGeom>
          <a:noFill/>
        </p:spPr>
        <p:txBody>
          <a:bodyPr vert="eaVert" wrap="none" rtlCol="0">
            <a:spAutoFit/>
          </a:bodyPr>
          <a:lstStyle/>
          <a:p>
            <a:r>
              <a:rPr lang="en-US" altLang="zh-CN" sz="1400" dirty="0"/>
              <a:t>Counts per 4 keV</a:t>
            </a:r>
            <a:endParaRPr lang="en-US" sz="1400" dirty="0"/>
          </a:p>
        </p:txBody>
      </p:sp>
    </p:spTree>
    <p:extLst>
      <p:ext uri="{BB962C8B-B14F-4D97-AF65-F5344CB8AC3E}">
        <p14:creationId xmlns:p14="http://schemas.microsoft.com/office/powerpoint/2010/main" val="2291336807"/>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0" y="3495800"/>
            <a:ext cx="4500000" cy="3362200"/>
          </a:xfrm>
          <a:prstGeom prst="rect">
            <a:avLst/>
          </a:prstGeom>
        </p:spPr>
      </p:pic>
      <p:pic>
        <p:nvPicPr>
          <p:cNvPr id="8" name="图片 7"/>
          <p:cNvPicPr>
            <a:picLocks noChangeAspect="1"/>
          </p:cNvPicPr>
          <p:nvPr/>
        </p:nvPicPr>
        <p:blipFill>
          <a:blip r:embed="rId3"/>
          <a:stretch>
            <a:fillRect/>
          </a:stretch>
        </p:blipFill>
        <p:spPr>
          <a:xfrm>
            <a:off x="4644000" y="3495800"/>
            <a:ext cx="4500000" cy="3362200"/>
          </a:xfrm>
          <a:prstGeom prst="rect">
            <a:avLst/>
          </a:prstGeom>
        </p:spPr>
      </p:pic>
      <p:pic>
        <p:nvPicPr>
          <p:cNvPr id="3" name="图片 2"/>
          <p:cNvPicPr>
            <a:picLocks noChangeAspect="1"/>
          </p:cNvPicPr>
          <p:nvPr/>
        </p:nvPicPr>
        <p:blipFill>
          <a:blip r:embed="rId4"/>
          <a:stretch>
            <a:fillRect/>
          </a:stretch>
        </p:blipFill>
        <p:spPr>
          <a:xfrm>
            <a:off x="0" y="0"/>
            <a:ext cx="4500000" cy="3362200"/>
          </a:xfrm>
          <a:prstGeom prst="rect">
            <a:avLst/>
          </a:prstGeom>
        </p:spPr>
      </p:pic>
      <p:pic>
        <p:nvPicPr>
          <p:cNvPr id="4" name="图片 3"/>
          <p:cNvPicPr>
            <a:picLocks noChangeAspect="1"/>
          </p:cNvPicPr>
          <p:nvPr/>
        </p:nvPicPr>
        <p:blipFill>
          <a:blip r:embed="rId5"/>
          <a:stretch>
            <a:fillRect/>
          </a:stretch>
        </p:blipFill>
        <p:spPr>
          <a:xfrm>
            <a:off x="4644000" y="0"/>
            <a:ext cx="4500000" cy="3362200"/>
          </a:xfrm>
          <a:prstGeom prst="rect">
            <a:avLst/>
          </a:prstGeom>
        </p:spPr>
      </p:pic>
      <p:sp>
        <p:nvSpPr>
          <p:cNvPr id="5" name="右箭头 4"/>
          <p:cNvSpPr/>
          <p:nvPr/>
        </p:nvSpPr>
        <p:spPr>
          <a:xfrm rot="19168376">
            <a:off x="4306143" y="2410692"/>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右箭头 5"/>
          <p:cNvSpPr/>
          <p:nvPr/>
        </p:nvSpPr>
        <p:spPr>
          <a:xfrm rot="19168376">
            <a:off x="4306143" y="5999021"/>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8001319"/>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500000" cy="3362200"/>
          </a:xfrm>
          <a:prstGeom prst="rect">
            <a:avLst/>
          </a:prstGeom>
        </p:spPr>
      </p:pic>
      <p:pic>
        <p:nvPicPr>
          <p:cNvPr id="3" name="图片 2"/>
          <p:cNvPicPr>
            <a:picLocks noChangeAspect="1"/>
          </p:cNvPicPr>
          <p:nvPr/>
        </p:nvPicPr>
        <p:blipFill>
          <a:blip r:embed="rId3"/>
          <a:stretch>
            <a:fillRect/>
          </a:stretch>
        </p:blipFill>
        <p:spPr>
          <a:xfrm>
            <a:off x="4623154" y="0"/>
            <a:ext cx="4500000" cy="3362200"/>
          </a:xfrm>
          <a:prstGeom prst="rect">
            <a:avLst/>
          </a:prstGeom>
        </p:spPr>
      </p:pic>
      <p:sp>
        <p:nvSpPr>
          <p:cNvPr id="4" name="右箭头 3"/>
          <p:cNvSpPr/>
          <p:nvPr/>
        </p:nvSpPr>
        <p:spPr>
          <a:xfrm rot="19168376">
            <a:off x="4306143" y="2410692"/>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 4"/>
          <p:cNvPicPr>
            <a:picLocks noChangeAspect="1"/>
          </p:cNvPicPr>
          <p:nvPr/>
        </p:nvPicPr>
        <p:blipFill>
          <a:blip r:embed="rId4"/>
          <a:stretch>
            <a:fillRect/>
          </a:stretch>
        </p:blipFill>
        <p:spPr>
          <a:xfrm>
            <a:off x="4623154" y="3495801"/>
            <a:ext cx="4500000" cy="3362199"/>
          </a:xfrm>
          <a:prstGeom prst="rect">
            <a:avLst/>
          </a:prstGeom>
        </p:spPr>
      </p:pic>
      <p:pic>
        <p:nvPicPr>
          <p:cNvPr id="6" name="图片 5"/>
          <p:cNvPicPr>
            <a:picLocks noChangeAspect="1"/>
          </p:cNvPicPr>
          <p:nvPr/>
        </p:nvPicPr>
        <p:blipFill>
          <a:blip r:embed="rId5"/>
          <a:stretch>
            <a:fillRect/>
          </a:stretch>
        </p:blipFill>
        <p:spPr>
          <a:xfrm>
            <a:off x="0" y="3495814"/>
            <a:ext cx="4500000" cy="3362186"/>
          </a:xfrm>
          <a:prstGeom prst="rect">
            <a:avLst/>
          </a:prstGeom>
        </p:spPr>
      </p:pic>
      <p:sp>
        <p:nvSpPr>
          <p:cNvPr id="7" name="右箭头 6"/>
          <p:cNvSpPr/>
          <p:nvPr/>
        </p:nvSpPr>
        <p:spPr>
          <a:xfrm rot="19168376">
            <a:off x="4306143" y="5999021"/>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9382162"/>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2"/>
            <a:ext cx="4500000" cy="3362197"/>
          </a:xfrm>
          <a:prstGeom prst="rect">
            <a:avLst/>
          </a:prstGeom>
        </p:spPr>
      </p:pic>
      <p:pic>
        <p:nvPicPr>
          <p:cNvPr id="3" name="图片 2"/>
          <p:cNvPicPr>
            <a:picLocks noChangeAspect="1"/>
          </p:cNvPicPr>
          <p:nvPr/>
        </p:nvPicPr>
        <p:blipFill>
          <a:blip r:embed="rId3"/>
          <a:stretch>
            <a:fillRect/>
          </a:stretch>
        </p:blipFill>
        <p:spPr>
          <a:xfrm>
            <a:off x="4644000" y="-1"/>
            <a:ext cx="4500000" cy="3362200"/>
          </a:xfrm>
          <a:prstGeom prst="rect">
            <a:avLst/>
          </a:prstGeom>
        </p:spPr>
      </p:pic>
      <p:pic>
        <p:nvPicPr>
          <p:cNvPr id="4" name="图片 3"/>
          <p:cNvPicPr>
            <a:picLocks noChangeAspect="1"/>
          </p:cNvPicPr>
          <p:nvPr/>
        </p:nvPicPr>
        <p:blipFill>
          <a:blip r:embed="rId4"/>
          <a:stretch>
            <a:fillRect/>
          </a:stretch>
        </p:blipFill>
        <p:spPr>
          <a:xfrm>
            <a:off x="0" y="3362194"/>
            <a:ext cx="4500000" cy="3362200"/>
          </a:xfrm>
          <a:prstGeom prst="rect">
            <a:avLst/>
          </a:prstGeom>
        </p:spPr>
      </p:pic>
      <p:pic>
        <p:nvPicPr>
          <p:cNvPr id="5" name="图片 4"/>
          <p:cNvPicPr>
            <a:picLocks noChangeAspect="1"/>
          </p:cNvPicPr>
          <p:nvPr/>
        </p:nvPicPr>
        <p:blipFill>
          <a:blip r:embed="rId5"/>
          <a:stretch>
            <a:fillRect/>
          </a:stretch>
        </p:blipFill>
        <p:spPr>
          <a:xfrm>
            <a:off x="4644000" y="3362199"/>
            <a:ext cx="4500000" cy="3362195"/>
          </a:xfrm>
          <a:prstGeom prst="rect">
            <a:avLst/>
          </a:prstGeom>
        </p:spPr>
      </p:pic>
      <p:sp>
        <p:nvSpPr>
          <p:cNvPr id="6" name="右箭头 5"/>
          <p:cNvSpPr/>
          <p:nvPr/>
        </p:nvSpPr>
        <p:spPr>
          <a:xfrm rot="19168376">
            <a:off x="4306143" y="2410692"/>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右箭头 6"/>
          <p:cNvSpPr/>
          <p:nvPr/>
        </p:nvSpPr>
        <p:spPr>
          <a:xfrm rot="19168376">
            <a:off x="4306143" y="5999021"/>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文本框 7"/>
          <p:cNvSpPr txBox="1"/>
          <p:nvPr/>
        </p:nvSpPr>
        <p:spPr>
          <a:xfrm>
            <a:off x="2250000" y="-1"/>
            <a:ext cx="1587358" cy="369332"/>
          </a:xfrm>
          <a:prstGeom prst="rect">
            <a:avLst/>
          </a:prstGeom>
          <a:noFill/>
        </p:spPr>
        <p:txBody>
          <a:bodyPr wrap="none" rtlCol="0">
            <a:spAutoFit/>
          </a:bodyPr>
          <a:lstStyle/>
          <a:p>
            <a:r>
              <a:rPr lang="en-US" altLang="zh-CN" dirty="0"/>
              <a:t>Room </a:t>
            </a:r>
            <a:r>
              <a:rPr lang="en-US" altLang="zh-CN" dirty="0" err="1"/>
              <a:t>bkg</a:t>
            </a:r>
            <a:r>
              <a:rPr lang="en-US" altLang="zh-CN" dirty="0"/>
              <a:t> </a:t>
            </a:r>
            <a:r>
              <a:rPr lang="en-US" baseline="30000" dirty="0"/>
              <a:t>214</a:t>
            </a:r>
            <a:r>
              <a:rPr lang="en-US" dirty="0"/>
              <a:t>Bi</a:t>
            </a:r>
          </a:p>
        </p:txBody>
      </p:sp>
    </p:spTree>
    <p:extLst>
      <p:ext uri="{BB962C8B-B14F-4D97-AF65-F5344CB8AC3E}">
        <p14:creationId xmlns:p14="http://schemas.microsoft.com/office/powerpoint/2010/main" val="3596101801"/>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500000" cy="3362200"/>
          </a:xfrm>
          <a:prstGeom prst="rect">
            <a:avLst/>
          </a:prstGeom>
        </p:spPr>
      </p:pic>
      <p:pic>
        <p:nvPicPr>
          <p:cNvPr id="3" name="图片 2"/>
          <p:cNvPicPr>
            <a:picLocks noChangeAspect="1"/>
          </p:cNvPicPr>
          <p:nvPr/>
        </p:nvPicPr>
        <p:blipFill>
          <a:blip r:embed="rId3"/>
          <a:stretch>
            <a:fillRect/>
          </a:stretch>
        </p:blipFill>
        <p:spPr>
          <a:xfrm>
            <a:off x="4644000" y="0"/>
            <a:ext cx="4500000" cy="3362194"/>
          </a:xfrm>
          <a:prstGeom prst="rect">
            <a:avLst/>
          </a:prstGeom>
        </p:spPr>
      </p:pic>
      <p:pic>
        <p:nvPicPr>
          <p:cNvPr id="4" name="图片 3"/>
          <p:cNvPicPr>
            <a:picLocks noChangeAspect="1"/>
          </p:cNvPicPr>
          <p:nvPr/>
        </p:nvPicPr>
        <p:blipFill>
          <a:blip r:embed="rId4"/>
          <a:stretch>
            <a:fillRect/>
          </a:stretch>
        </p:blipFill>
        <p:spPr>
          <a:xfrm>
            <a:off x="0" y="3362190"/>
            <a:ext cx="4500000" cy="3362192"/>
          </a:xfrm>
          <a:prstGeom prst="rect">
            <a:avLst/>
          </a:prstGeom>
        </p:spPr>
      </p:pic>
      <p:pic>
        <p:nvPicPr>
          <p:cNvPr id="5" name="图片 4"/>
          <p:cNvPicPr>
            <a:picLocks noChangeAspect="1"/>
          </p:cNvPicPr>
          <p:nvPr/>
        </p:nvPicPr>
        <p:blipFill>
          <a:blip r:embed="rId5"/>
          <a:stretch>
            <a:fillRect/>
          </a:stretch>
        </p:blipFill>
        <p:spPr>
          <a:xfrm>
            <a:off x="4644000" y="3362194"/>
            <a:ext cx="4500000" cy="3362188"/>
          </a:xfrm>
          <a:prstGeom prst="rect">
            <a:avLst/>
          </a:prstGeom>
        </p:spPr>
      </p:pic>
      <p:sp>
        <p:nvSpPr>
          <p:cNvPr id="6" name="右箭头 5"/>
          <p:cNvSpPr/>
          <p:nvPr/>
        </p:nvSpPr>
        <p:spPr>
          <a:xfrm rot="19168376">
            <a:off x="4306143" y="2410692"/>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右箭头 6"/>
          <p:cNvSpPr/>
          <p:nvPr/>
        </p:nvSpPr>
        <p:spPr>
          <a:xfrm rot="19168376">
            <a:off x="4306143" y="5999021"/>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649710"/>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1"/>
            <a:ext cx="4500000" cy="3362202"/>
          </a:xfrm>
          <a:prstGeom prst="rect">
            <a:avLst/>
          </a:prstGeom>
        </p:spPr>
      </p:pic>
      <p:pic>
        <p:nvPicPr>
          <p:cNvPr id="3" name="图片 2"/>
          <p:cNvPicPr>
            <a:picLocks noChangeAspect="1"/>
          </p:cNvPicPr>
          <p:nvPr/>
        </p:nvPicPr>
        <p:blipFill>
          <a:blip r:embed="rId3"/>
          <a:stretch>
            <a:fillRect/>
          </a:stretch>
        </p:blipFill>
        <p:spPr>
          <a:xfrm>
            <a:off x="4644000" y="6"/>
            <a:ext cx="4500000" cy="3362195"/>
          </a:xfrm>
          <a:prstGeom prst="rect">
            <a:avLst/>
          </a:prstGeom>
        </p:spPr>
      </p:pic>
      <p:sp>
        <p:nvSpPr>
          <p:cNvPr id="6" name="右箭头 5"/>
          <p:cNvSpPr/>
          <p:nvPr/>
        </p:nvSpPr>
        <p:spPr>
          <a:xfrm rot="19168376">
            <a:off x="4306143" y="2410692"/>
            <a:ext cx="839114" cy="415636"/>
          </a:xfrm>
          <a:prstGeom prst="rightArrow">
            <a:avLst/>
          </a:prstGeom>
          <a:solidFill>
            <a:schemeClr val="accent1">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0850219"/>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4740112"/>
          </a:xfrm>
          <a:prstGeom prst="rect">
            <a:avLst/>
          </a:prstGeom>
        </p:spPr>
      </p:pic>
      <p:cxnSp>
        <p:nvCxnSpPr>
          <p:cNvPr id="4" name="直接箭头连接符 3"/>
          <p:cNvCxnSpPr/>
          <p:nvPr/>
        </p:nvCxnSpPr>
        <p:spPr>
          <a:xfrm>
            <a:off x="1281794" y="1779814"/>
            <a:ext cx="0" cy="2612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1812473" y="432707"/>
            <a:ext cx="0" cy="22860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2177144" y="2413907"/>
            <a:ext cx="0" cy="261258"/>
          </a:xfrm>
          <a:prstGeom prst="straightConnector1">
            <a:avLst/>
          </a:prstGeom>
          <a:ln>
            <a:solidFill>
              <a:srgbClr val="0066FF"/>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3050723" y="2185306"/>
            <a:ext cx="0" cy="22860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8422824" y="1703612"/>
            <a:ext cx="0" cy="22860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8675915" y="2928257"/>
            <a:ext cx="0" cy="261258"/>
          </a:xfrm>
          <a:prstGeom prst="straightConnector1">
            <a:avLst/>
          </a:prstGeom>
          <a:ln>
            <a:solidFill>
              <a:srgbClr val="0066FF"/>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6904267" y="1907720"/>
            <a:ext cx="0" cy="22860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415992" y="1569166"/>
            <a:ext cx="976549" cy="338554"/>
          </a:xfrm>
          <a:prstGeom prst="rect">
            <a:avLst/>
          </a:prstGeom>
          <a:noFill/>
        </p:spPr>
        <p:txBody>
          <a:bodyPr wrap="none" rtlCol="0">
            <a:spAutoFit/>
          </a:bodyPr>
          <a:lstStyle/>
          <a:p>
            <a:r>
              <a:rPr lang="en-US" sz="1600" dirty="0"/>
              <a:t>2615-511</a:t>
            </a:r>
          </a:p>
        </p:txBody>
      </p:sp>
      <p:sp>
        <p:nvSpPr>
          <p:cNvPr id="15" name="文本框 14"/>
          <p:cNvSpPr txBox="1"/>
          <p:nvPr/>
        </p:nvSpPr>
        <p:spPr>
          <a:xfrm>
            <a:off x="982673" y="1336093"/>
            <a:ext cx="598241" cy="369332"/>
          </a:xfrm>
          <a:prstGeom prst="rect">
            <a:avLst/>
          </a:prstGeom>
          <a:noFill/>
        </p:spPr>
        <p:txBody>
          <a:bodyPr wrap="none" rtlCol="0">
            <a:spAutoFit/>
          </a:bodyPr>
          <a:lstStyle/>
          <a:p>
            <a:r>
              <a:rPr lang="en-US" baseline="30000" dirty="0"/>
              <a:t>214</a:t>
            </a:r>
            <a:r>
              <a:rPr lang="en-US" dirty="0"/>
              <a:t>Bi</a:t>
            </a:r>
          </a:p>
        </p:txBody>
      </p:sp>
      <p:sp>
        <p:nvSpPr>
          <p:cNvPr id="16" name="文本框 15"/>
          <p:cNvSpPr txBox="1"/>
          <p:nvPr/>
        </p:nvSpPr>
        <p:spPr>
          <a:xfrm>
            <a:off x="1513352" y="63375"/>
            <a:ext cx="598241" cy="369332"/>
          </a:xfrm>
          <a:prstGeom prst="rect">
            <a:avLst/>
          </a:prstGeom>
          <a:noFill/>
        </p:spPr>
        <p:txBody>
          <a:bodyPr wrap="none" rtlCol="0">
            <a:spAutoFit/>
          </a:bodyPr>
          <a:lstStyle/>
          <a:p>
            <a:r>
              <a:rPr lang="en-US" baseline="30000" dirty="0"/>
              <a:t>214</a:t>
            </a:r>
            <a:r>
              <a:rPr lang="en-US" dirty="0"/>
              <a:t>Bi</a:t>
            </a:r>
          </a:p>
        </p:txBody>
      </p:sp>
      <p:sp>
        <p:nvSpPr>
          <p:cNvPr id="17" name="文本框 16"/>
          <p:cNvSpPr txBox="1"/>
          <p:nvPr/>
        </p:nvSpPr>
        <p:spPr>
          <a:xfrm>
            <a:off x="2751602" y="1815974"/>
            <a:ext cx="598241" cy="369332"/>
          </a:xfrm>
          <a:prstGeom prst="rect">
            <a:avLst/>
          </a:prstGeom>
          <a:noFill/>
        </p:spPr>
        <p:txBody>
          <a:bodyPr wrap="none" rtlCol="0">
            <a:spAutoFit/>
          </a:bodyPr>
          <a:lstStyle/>
          <a:p>
            <a:r>
              <a:rPr lang="en-US" baseline="30000" dirty="0"/>
              <a:t>214</a:t>
            </a:r>
            <a:r>
              <a:rPr lang="en-US" dirty="0"/>
              <a:t>Bi</a:t>
            </a:r>
          </a:p>
        </p:txBody>
      </p:sp>
      <p:sp>
        <p:nvSpPr>
          <p:cNvPr id="18" name="文本框 17"/>
          <p:cNvSpPr txBox="1"/>
          <p:nvPr/>
        </p:nvSpPr>
        <p:spPr>
          <a:xfrm>
            <a:off x="8123703" y="1336999"/>
            <a:ext cx="598241" cy="369332"/>
          </a:xfrm>
          <a:prstGeom prst="rect">
            <a:avLst/>
          </a:prstGeom>
          <a:noFill/>
        </p:spPr>
        <p:txBody>
          <a:bodyPr wrap="none" rtlCol="0">
            <a:spAutoFit/>
          </a:bodyPr>
          <a:lstStyle/>
          <a:p>
            <a:r>
              <a:rPr lang="en-US" baseline="30000" dirty="0"/>
              <a:t>214</a:t>
            </a:r>
            <a:r>
              <a:rPr lang="en-US" dirty="0"/>
              <a:t>Bi</a:t>
            </a:r>
          </a:p>
        </p:txBody>
      </p:sp>
      <p:sp>
        <p:nvSpPr>
          <p:cNvPr id="19" name="文本框 18"/>
          <p:cNvSpPr txBox="1"/>
          <p:nvPr/>
        </p:nvSpPr>
        <p:spPr>
          <a:xfrm>
            <a:off x="1036940" y="4863585"/>
            <a:ext cx="476412" cy="369332"/>
          </a:xfrm>
          <a:prstGeom prst="rect">
            <a:avLst/>
          </a:prstGeom>
          <a:noFill/>
        </p:spPr>
        <p:txBody>
          <a:bodyPr wrap="none" rtlCol="0">
            <a:spAutoFit/>
          </a:bodyPr>
          <a:lstStyle/>
          <a:p>
            <a:r>
              <a:rPr lang="en-US" dirty="0"/>
              <a:t>1.4</a:t>
            </a:r>
          </a:p>
        </p:txBody>
      </p:sp>
      <p:sp>
        <p:nvSpPr>
          <p:cNvPr id="20" name="文本框 19"/>
          <p:cNvSpPr txBox="1"/>
          <p:nvPr/>
        </p:nvSpPr>
        <p:spPr>
          <a:xfrm>
            <a:off x="1572276" y="4863585"/>
            <a:ext cx="476412" cy="369332"/>
          </a:xfrm>
          <a:prstGeom prst="rect">
            <a:avLst/>
          </a:prstGeom>
          <a:noFill/>
        </p:spPr>
        <p:txBody>
          <a:bodyPr wrap="none" rtlCol="0">
            <a:spAutoFit/>
          </a:bodyPr>
          <a:lstStyle/>
          <a:p>
            <a:r>
              <a:rPr lang="en-US" dirty="0"/>
              <a:t>7.3</a:t>
            </a:r>
          </a:p>
        </p:txBody>
      </p:sp>
      <p:sp>
        <p:nvSpPr>
          <p:cNvPr id="21" name="文本框 20"/>
          <p:cNvSpPr txBox="1"/>
          <p:nvPr/>
        </p:nvSpPr>
        <p:spPr>
          <a:xfrm>
            <a:off x="2812517" y="4863585"/>
            <a:ext cx="476412" cy="369332"/>
          </a:xfrm>
          <a:prstGeom prst="rect">
            <a:avLst/>
          </a:prstGeom>
          <a:noFill/>
        </p:spPr>
        <p:txBody>
          <a:bodyPr wrap="none" rtlCol="0">
            <a:spAutoFit/>
          </a:bodyPr>
          <a:lstStyle/>
          <a:p>
            <a:r>
              <a:rPr lang="en-US" dirty="0"/>
              <a:t>1.0</a:t>
            </a:r>
          </a:p>
        </p:txBody>
      </p:sp>
      <p:sp>
        <p:nvSpPr>
          <p:cNvPr id="22" name="文本框 21"/>
          <p:cNvSpPr txBox="1"/>
          <p:nvPr/>
        </p:nvSpPr>
        <p:spPr>
          <a:xfrm>
            <a:off x="8182627" y="4863585"/>
            <a:ext cx="476412" cy="369332"/>
          </a:xfrm>
          <a:prstGeom prst="rect">
            <a:avLst/>
          </a:prstGeom>
          <a:noFill/>
        </p:spPr>
        <p:txBody>
          <a:bodyPr wrap="none" rtlCol="0">
            <a:spAutoFit/>
          </a:bodyPr>
          <a:lstStyle/>
          <a:p>
            <a:r>
              <a:rPr lang="en-US" dirty="0"/>
              <a:t>2.5</a:t>
            </a:r>
          </a:p>
        </p:txBody>
      </p:sp>
      <p:sp>
        <p:nvSpPr>
          <p:cNvPr id="23" name="文本框 22"/>
          <p:cNvSpPr txBox="1"/>
          <p:nvPr/>
        </p:nvSpPr>
        <p:spPr>
          <a:xfrm>
            <a:off x="1036940" y="5188425"/>
            <a:ext cx="476412" cy="369332"/>
          </a:xfrm>
          <a:prstGeom prst="rect">
            <a:avLst/>
          </a:prstGeom>
          <a:noFill/>
        </p:spPr>
        <p:txBody>
          <a:bodyPr wrap="none" rtlCol="0">
            <a:spAutoFit/>
          </a:bodyPr>
          <a:lstStyle/>
          <a:p>
            <a:r>
              <a:rPr lang="en-US" dirty="0"/>
              <a:t>1.4</a:t>
            </a:r>
          </a:p>
        </p:txBody>
      </p:sp>
      <p:sp>
        <p:nvSpPr>
          <p:cNvPr id="24" name="文本框 23"/>
          <p:cNvSpPr txBox="1"/>
          <p:nvPr/>
        </p:nvSpPr>
        <p:spPr>
          <a:xfrm>
            <a:off x="1572276" y="5188425"/>
            <a:ext cx="476412" cy="369332"/>
          </a:xfrm>
          <a:prstGeom prst="rect">
            <a:avLst/>
          </a:prstGeom>
          <a:noFill/>
        </p:spPr>
        <p:txBody>
          <a:bodyPr wrap="none" rtlCol="0">
            <a:spAutoFit/>
          </a:bodyPr>
          <a:lstStyle/>
          <a:p>
            <a:r>
              <a:rPr lang="en-US" dirty="0"/>
              <a:t>7.5</a:t>
            </a:r>
          </a:p>
        </p:txBody>
      </p:sp>
      <p:sp>
        <p:nvSpPr>
          <p:cNvPr id="25" name="文本框 24"/>
          <p:cNvSpPr txBox="1"/>
          <p:nvPr/>
        </p:nvSpPr>
        <p:spPr>
          <a:xfrm>
            <a:off x="2812517" y="5188425"/>
            <a:ext cx="476412" cy="369332"/>
          </a:xfrm>
          <a:prstGeom prst="rect">
            <a:avLst/>
          </a:prstGeom>
          <a:noFill/>
        </p:spPr>
        <p:txBody>
          <a:bodyPr wrap="none" rtlCol="0">
            <a:spAutoFit/>
          </a:bodyPr>
          <a:lstStyle/>
          <a:p>
            <a:r>
              <a:rPr lang="en-US" dirty="0"/>
              <a:t>1.0</a:t>
            </a:r>
          </a:p>
        </p:txBody>
      </p:sp>
      <p:sp>
        <p:nvSpPr>
          <p:cNvPr id="26" name="文本框 25"/>
          <p:cNvSpPr txBox="1"/>
          <p:nvPr/>
        </p:nvSpPr>
        <p:spPr>
          <a:xfrm>
            <a:off x="8182627" y="5188425"/>
            <a:ext cx="476412" cy="369332"/>
          </a:xfrm>
          <a:prstGeom prst="rect">
            <a:avLst/>
          </a:prstGeom>
          <a:noFill/>
        </p:spPr>
        <p:txBody>
          <a:bodyPr wrap="none" rtlCol="0">
            <a:spAutoFit/>
          </a:bodyPr>
          <a:lstStyle/>
          <a:p>
            <a:r>
              <a:rPr lang="en-US" dirty="0"/>
              <a:t>2.4</a:t>
            </a:r>
          </a:p>
        </p:txBody>
      </p:sp>
      <p:sp>
        <p:nvSpPr>
          <p:cNvPr id="28" name="文本框 27"/>
          <p:cNvSpPr txBox="1"/>
          <p:nvPr/>
        </p:nvSpPr>
        <p:spPr>
          <a:xfrm>
            <a:off x="-1990" y="5188425"/>
            <a:ext cx="418704" cy="369332"/>
          </a:xfrm>
          <a:prstGeom prst="rect">
            <a:avLst/>
          </a:prstGeom>
          <a:noFill/>
        </p:spPr>
        <p:txBody>
          <a:bodyPr wrap="none" rtlCol="0">
            <a:spAutoFit/>
          </a:bodyPr>
          <a:lstStyle/>
          <a:p>
            <a:r>
              <a:rPr lang="en-US" altLang="zh-CN" dirty="0" err="1"/>
              <a:t>Th</a:t>
            </a:r>
            <a:endParaRPr lang="en-US" dirty="0"/>
          </a:p>
        </p:txBody>
      </p:sp>
      <p:sp>
        <p:nvSpPr>
          <p:cNvPr id="29" name="文本框 28"/>
          <p:cNvSpPr txBox="1"/>
          <p:nvPr/>
        </p:nvSpPr>
        <p:spPr>
          <a:xfrm>
            <a:off x="-1990" y="4863585"/>
            <a:ext cx="518091" cy="369332"/>
          </a:xfrm>
          <a:prstGeom prst="rect">
            <a:avLst/>
          </a:prstGeom>
          <a:noFill/>
        </p:spPr>
        <p:txBody>
          <a:bodyPr wrap="none" rtlCol="0">
            <a:spAutoFit/>
          </a:bodyPr>
          <a:lstStyle/>
          <a:p>
            <a:r>
              <a:rPr lang="en-US" altLang="zh-CN" dirty="0" err="1"/>
              <a:t>Exp</a:t>
            </a:r>
            <a:endParaRPr lang="en-US" baseline="-25000" dirty="0"/>
          </a:p>
        </p:txBody>
      </p:sp>
      <p:sp>
        <p:nvSpPr>
          <p:cNvPr id="30" name="文本框 29"/>
          <p:cNvSpPr txBox="1"/>
          <p:nvPr/>
        </p:nvSpPr>
        <p:spPr>
          <a:xfrm>
            <a:off x="1850772" y="2044575"/>
            <a:ext cx="652743" cy="369332"/>
          </a:xfrm>
          <a:prstGeom prst="rect">
            <a:avLst/>
          </a:prstGeom>
          <a:noFill/>
        </p:spPr>
        <p:txBody>
          <a:bodyPr wrap="none" rtlCol="0">
            <a:spAutoFit/>
          </a:bodyPr>
          <a:lstStyle/>
          <a:p>
            <a:r>
              <a:rPr lang="en-US" dirty="0">
                <a:solidFill>
                  <a:srgbClr val="0066FF"/>
                </a:solidFill>
              </a:rPr>
              <a:t>1789</a:t>
            </a:r>
          </a:p>
        </p:txBody>
      </p:sp>
      <p:sp>
        <p:nvSpPr>
          <p:cNvPr id="31" name="文本框 30"/>
          <p:cNvSpPr txBox="1"/>
          <p:nvPr/>
        </p:nvSpPr>
        <p:spPr>
          <a:xfrm>
            <a:off x="8387643" y="2582078"/>
            <a:ext cx="652743" cy="369332"/>
          </a:xfrm>
          <a:prstGeom prst="rect">
            <a:avLst/>
          </a:prstGeom>
          <a:noFill/>
        </p:spPr>
        <p:txBody>
          <a:bodyPr wrap="none" rtlCol="0">
            <a:spAutoFit/>
          </a:bodyPr>
          <a:lstStyle/>
          <a:p>
            <a:r>
              <a:rPr lang="en-US" dirty="0">
                <a:solidFill>
                  <a:srgbClr val="0066FF"/>
                </a:solidFill>
              </a:rPr>
              <a:t>2222</a:t>
            </a:r>
          </a:p>
        </p:txBody>
      </p:sp>
      <p:cxnSp>
        <p:nvCxnSpPr>
          <p:cNvPr id="33" name="直接箭头连接符 32"/>
          <p:cNvCxnSpPr/>
          <p:nvPr/>
        </p:nvCxnSpPr>
        <p:spPr>
          <a:xfrm flipV="1">
            <a:off x="1254542" y="3251200"/>
            <a:ext cx="0" cy="375041"/>
          </a:xfrm>
          <a:prstGeom prst="straightConnector1">
            <a:avLst/>
          </a:prstGeom>
          <a:ln>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928171" y="3619375"/>
            <a:ext cx="652743" cy="369332"/>
          </a:xfrm>
          <a:prstGeom prst="rect">
            <a:avLst/>
          </a:prstGeom>
          <a:noFill/>
        </p:spPr>
        <p:txBody>
          <a:bodyPr wrap="none" rtlCol="0">
            <a:spAutoFit/>
          </a:bodyPr>
          <a:lstStyle/>
          <a:p>
            <a:r>
              <a:rPr lang="en-US" dirty="0">
                <a:solidFill>
                  <a:srgbClr val="0066FF"/>
                </a:solidFill>
              </a:rPr>
              <a:t>1728</a:t>
            </a:r>
          </a:p>
        </p:txBody>
      </p:sp>
    </p:spTree>
    <p:extLst>
      <p:ext uri="{BB962C8B-B14F-4D97-AF65-F5344CB8AC3E}">
        <p14:creationId xmlns:p14="http://schemas.microsoft.com/office/powerpoint/2010/main" val="388290814"/>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514741"/>
            <a:ext cx="5886450" cy="3886200"/>
          </a:xfrm>
          <a:prstGeom prst="rect">
            <a:avLst/>
          </a:prstGeom>
        </p:spPr>
      </p:pic>
      <p:cxnSp>
        <p:nvCxnSpPr>
          <p:cNvPr id="3" name="直接箭头连接符 2"/>
          <p:cNvCxnSpPr/>
          <p:nvPr/>
        </p:nvCxnSpPr>
        <p:spPr>
          <a:xfrm>
            <a:off x="3565073" y="438541"/>
            <a:ext cx="0" cy="22860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3037352" y="69209"/>
            <a:ext cx="1293944" cy="369332"/>
          </a:xfrm>
          <a:prstGeom prst="rect">
            <a:avLst/>
          </a:prstGeom>
          <a:noFill/>
        </p:spPr>
        <p:txBody>
          <a:bodyPr wrap="none" rtlCol="0">
            <a:spAutoFit/>
          </a:bodyPr>
          <a:lstStyle/>
          <a:p>
            <a:r>
              <a:rPr lang="en-US" baseline="30000" dirty="0"/>
              <a:t>214</a:t>
            </a:r>
            <a:r>
              <a:rPr lang="en-US" dirty="0"/>
              <a:t>Bi 1729.6</a:t>
            </a:r>
          </a:p>
        </p:txBody>
      </p:sp>
      <p:cxnSp>
        <p:nvCxnSpPr>
          <p:cNvPr id="5" name="直接箭头连接符 4"/>
          <p:cNvCxnSpPr/>
          <p:nvPr/>
        </p:nvCxnSpPr>
        <p:spPr>
          <a:xfrm>
            <a:off x="3450772" y="3429000"/>
            <a:ext cx="0" cy="362465"/>
          </a:xfrm>
          <a:prstGeom prst="straightConnector1">
            <a:avLst/>
          </a:prstGeom>
          <a:ln>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175200" y="3136900"/>
            <a:ext cx="756938" cy="338554"/>
          </a:xfrm>
          <a:prstGeom prst="rect">
            <a:avLst/>
          </a:prstGeom>
          <a:noFill/>
        </p:spPr>
        <p:txBody>
          <a:bodyPr wrap="none" rtlCol="0">
            <a:spAutoFit/>
          </a:bodyPr>
          <a:lstStyle/>
          <a:p>
            <a:r>
              <a:rPr lang="en-US" sz="1600" dirty="0">
                <a:solidFill>
                  <a:srgbClr val="0066FF"/>
                </a:solidFill>
              </a:rPr>
              <a:t>1728.3</a:t>
            </a:r>
          </a:p>
        </p:txBody>
      </p:sp>
      <p:pic>
        <p:nvPicPr>
          <p:cNvPr id="8" name="图片 7"/>
          <p:cNvPicPr>
            <a:picLocks noChangeAspect="1"/>
          </p:cNvPicPr>
          <p:nvPr/>
        </p:nvPicPr>
        <p:blipFill>
          <a:blip r:embed="rId3"/>
          <a:stretch>
            <a:fillRect/>
          </a:stretch>
        </p:blipFill>
        <p:spPr>
          <a:xfrm>
            <a:off x="4092795" y="667142"/>
            <a:ext cx="4040012" cy="2654307"/>
          </a:xfrm>
          <a:prstGeom prst="rect">
            <a:avLst/>
          </a:prstGeom>
        </p:spPr>
      </p:pic>
      <p:cxnSp>
        <p:nvCxnSpPr>
          <p:cNvPr id="9" name="Straight Connector 8"/>
          <p:cNvCxnSpPr/>
          <p:nvPr/>
        </p:nvCxnSpPr>
        <p:spPr>
          <a:xfrm flipV="1">
            <a:off x="3565073" y="2743200"/>
            <a:ext cx="2924217" cy="104826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1173780"/>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407628"/>
            <a:ext cx="9144000" cy="3478432"/>
          </a:xfrm>
          <a:prstGeom prst="rect">
            <a:avLst/>
          </a:prstGeom>
        </p:spPr>
      </p:pic>
      <p:cxnSp>
        <p:nvCxnSpPr>
          <p:cNvPr id="4" name="直接箭头连接符 3"/>
          <p:cNvCxnSpPr/>
          <p:nvPr/>
        </p:nvCxnSpPr>
        <p:spPr>
          <a:xfrm>
            <a:off x="1784931" y="276999"/>
            <a:ext cx="0" cy="261258"/>
          </a:xfrm>
          <a:prstGeom prst="straightConnector1">
            <a:avLst/>
          </a:prstGeom>
          <a:ln>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458559" y="-92333"/>
            <a:ext cx="652743" cy="369332"/>
          </a:xfrm>
          <a:prstGeom prst="rect">
            <a:avLst/>
          </a:prstGeom>
          <a:noFill/>
        </p:spPr>
        <p:txBody>
          <a:bodyPr wrap="none" rtlCol="0">
            <a:spAutoFit/>
          </a:bodyPr>
          <a:lstStyle/>
          <a:p>
            <a:r>
              <a:rPr lang="en-US" dirty="0">
                <a:solidFill>
                  <a:srgbClr val="0066FF"/>
                </a:solidFill>
              </a:rPr>
              <a:t>6288</a:t>
            </a:r>
          </a:p>
        </p:txBody>
      </p:sp>
      <p:cxnSp>
        <p:nvCxnSpPr>
          <p:cNvPr id="6" name="直接箭头连接符 5"/>
          <p:cNvCxnSpPr/>
          <p:nvPr/>
        </p:nvCxnSpPr>
        <p:spPr>
          <a:xfrm>
            <a:off x="8528631" y="1458099"/>
            <a:ext cx="0" cy="261258"/>
          </a:xfrm>
          <a:prstGeom prst="straightConnector1">
            <a:avLst/>
          </a:prstGeom>
          <a:ln>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202259" y="1088767"/>
            <a:ext cx="652743" cy="369332"/>
          </a:xfrm>
          <a:prstGeom prst="rect">
            <a:avLst/>
          </a:prstGeom>
          <a:noFill/>
        </p:spPr>
        <p:txBody>
          <a:bodyPr wrap="none" rtlCol="0">
            <a:spAutoFit/>
          </a:bodyPr>
          <a:lstStyle/>
          <a:p>
            <a:r>
              <a:rPr lang="en-US" dirty="0">
                <a:solidFill>
                  <a:srgbClr val="0066FF"/>
                </a:solidFill>
              </a:rPr>
              <a:t>7900</a:t>
            </a:r>
          </a:p>
        </p:txBody>
      </p:sp>
      <p:cxnSp>
        <p:nvCxnSpPr>
          <p:cNvPr id="8" name="直接箭头连接符 7"/>
          <p:cNvCxnSpPr/>
          <p:nvPr/>
        </p:nvCxnSpPr>
        <p:spPr>
          <a:xfrm>
            <a:off x="6395031" y="1327470"/>
            <a:ext cx="0" cy="261258"/>
          </a:xfrm>
          <a:prstGeom prst="straightConnector1">
            <a:avLst/>
          </a:prstGeom>
          <a:ln>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857864" y="958138"/>
            <a:ext cx="1074333" cy="369332"/>
          </a:xfrm>
          <a:prstGeom prst="rect">
            <a:avLst/>
          </a:prstGeom>
          <a:noFill/>
        </p:spPr>
        <p:txBody>
          <a:bodyPr wrap="none" rtlCol="0">
            <a:spAutoFit/>
          </a:bodyPr>
          <a:lstStyle/>
          <a:p>
            <a:r>
              <a:rPr lang="en-US" dirty="0">
                <a:solidFill>
                  <a:srgbClr val="0066FF"/>
                </a:solidFill>
              </a:rPr>
              <a:t>7900-511</a:t>
            </a:r>
          </a:p>
        </p:txBody>
      </p:sp>
      <p:cxnSp>
        <p:nvCxnSpPr>
          <p:cNvPr id="10" name="直接箭头连接符 9"/>
          <p:cNvCxnSpPr/>
          <p:nvPr/>
        </p:nvCxnSpPr>
        <p:spPr>
          <a:xfrm>
            <a:off x="4248732" y="1312369"/>
            <a:ext cx="0" cy="261258"/>
          </a:xfrm>
          <a:prstGeom prst="straightConnector1">
            <a:avLst/>
          </a:prstGeom>
          <a:ln>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711565" y="943037"/>
            <a:ext cx="1306768" cy="369332"/>
          </a:xfrm>
          <a:prstGeom prst="rect">
            <a:avLst/>
          </a:prstGeom>
          <a:noFill/>
        </p:spPr>
        <p:txBody>
          <a:bodyPr wrap="none" rtlCol="0">
            <a:spAutoFit/>
          </a:bodyPr>
          <a:lstStyle/>
          <a:p>
            <a:r>
              <a:rPr lang="en-US" dirty="0">
                <a:solidFill>
                  <a:srgbClr val="0066FF"/>
                </a:solidFill>
              </a:rPr>
              <a:t>7900-511*2</a:t>
            </a:r>
          </a:p>
        </p:txBody>
      </p:sp>
      <p:pic>
        <p:nvPicPr>
          <p:cNvPr id="12" name="图片 11"/>
          <p:cNvPicPr>
            <a:picLocks noChangeAspect="1"/>
          </p:cNvPicPr>
          <p:nvPr/>
        </p:nvPicPr>
        <p:blipFill>
          <a:blip r:embed="rId3"/>
          <a:stretch>
            <a:fillRect/>
          </a:stretch>
        </p:blipFill>
        <p:spPr>
          <a:xfrm>
            <a:off x="792000" y="3905614"/>
            <a:ext cx="7560000" cy="2952386"/>
          </a:xfrm>
          <a:prstGeom prst="rect">
            <a:avLst/>
          </a:prstGeom>
        </p:spPr>
      </p:pic>
      <p:cxnSp>
        <p:nvCxnSpPr>
          <p:cNvPr id="13" name="直接箭头连接符 12"/>
          <p:cNvCxnSpPr/>
          <p:nvPr/>
        </p:nvCxnSpPr>
        <p:spPr>
          <a:xfrm>
            <a:off x="5053299" y="1470799"/>
            <a:ext cx="0" cy="26125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726927" y="1164967"/>
            <a:ext cx="652743" cy="369332"/>
          </a:xfrm>
          <a:prstGeom prst="rect">
            <a:avLst/>
          </a:prstGeom>
          <a:noFill/>
        </p:spPr>
        <p:txBody>
          <a:bodyPr wrap="none" rtlCol="0">
            <a:spAutoFit/>
          </a:bodyPr>
          <a:lstStyle/>
          <a:p>
            <a:r>
              <a:rPr lang="en-US" dirty="0">
                <a:solidFill>
                  <a:schemeClr val="accent6"/>
                </a:solidFill>
              </a:rPr>
              <a:t>7070</a:t>
            </a:r>
          </a:p>
        </p:txBody>
      </p:sp>
      <p:cxnSp>
        <p:nvCxnSpPr>
          <p:cNvPr id="15" name="直接箭头连接符 14"/>
          <p:cNvCxnSpPr/>
          <p:nvPr/>
        </p:nvCxnSpPr>
        <p:spPr>
          <a:xfrm>
            <a:off x="2252305" y="3811744"/>
            <a:ext cx="0" cy="261258"/>
          </a:xfrm>
          <a:prstGeom prst="straightConnector1">
            <a:avLst/>
          </a:prstGeom>
          <a:ln>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598921" y="3496449"/>
            <a:ext cx="1306768" cy="369332"/>
          </a:xfrm>
          <a:prstGeom prst="rect">
            <a:avLst/>
          </a:prstGeom>
          <a:noFill/>
        </p:spPr>
        <p:txBody>
          <a:bodyPr wrap="none" rtlCol="0">
            <a:spAutoFit/>
          </a:bodyPr>
          <a:lstStyle/>
          <a:p>
            <a:r>
              <a:rPr lang="en-US" dirty="0">
                <a:solidFill>
                  <a:srgbClr val="0066FF"/>
                </a:solidFill>
              </a:rPr>
              <a:t>7900-511*2</a:t>
            </a:r>
          </a:p>
        </p:txBody>
      </p:sp>
      <p:cxnSp>
        <p:nvCxnSpPr>
          <p:cNvPr id="17" name="直接箭头连接符 16"/>
          <p:cNvCxnSpPr/>
          <p:nvPr/>
        </p:nvCxnSpPr>
        <p:spPr>
          <a:xfrm>
            <a:off x="7374872" y="3842114"/>
            <a:ext cx="0" cy="26125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048500" y="3536282"/>
            <a:ext cx="652743" cy="369332"/>
          </a:xfrm>
          <a:prstGeom prst="rect">
            <a:avLst/>
          </a:prstGeom>
          <a:noFill/>
        </p:spPr>
        <p:txBody>
          <a:bodyPr wrap="none" rtlCol="0">
            <a:spAutoFit/>
          </a:bodyPr>
          <a:lstStyle/>
          <a:p>
            <a:r>
              <a:rPr lang="en-US" dirty="0">
                <a:solidFill>
                  <a:schemeClr val="accent6"/>
                </a:solidFill>
              </a:rPr>
              <a:t>7070</a:t>
            </a:r>
          </a:p>
        </p:txBody>
      </p:sp>
    </p:spTree>
    <p:extLst>
      <p:ext uri="{BB962C8B-B14F-4D97-AF65-F5344CB8AC3E}">
        <p14:creationId xmlns:p14="http://schemas.microsoft.com/office/powerpoint/2010/main" val="24103495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87352" y="300038"/>
            <a:ext cx="8748000" cy="5695869"/>
          </a:xfrm>
          <a:prstGeom prst="rect">
            <a:avLst/>
          </a:prstGeom>
        </p:spPr>
      </p:pic>
    </p:spTree>
    <p:extLst>
      <p:ext uri="{BB962C8B-B14F-4D97-AF65-F5344CB8AC3E}">
        <p14:creationId xmlns:p14="http://schemas.microsoft.com/office/powerpoint/2010/main" val="2053152521"/>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649287" y="3361551"/>
            <a:ext cx="7560000" cy="2950080"/>
          </a:xfrm>
          <a:prstGeom prst="rect">
            <a:avLst/>
          </a:prstGeom>
        </p:spPr>
      </p:pic>
      <p:pic>
        <p:nvPicPr>
          <p:cNvPr id="3" name="图片 2"/>
          <p:cNvPicPr>
            <a:picLocks noChangeAspect="1"/>
          </p:cNvPicPr>
          <p:nvPr/>
        </p:nvPicPr>
        <p:blipFill>
          <a:blip r:embed="rId3"/>
          <a:stretch>
            <a:fillRect/>
          </a:stretch>
        </p:blipFill>
        <p:spPr>
          <a:xfrm>
            <a:off x="649287" y="409165"/>
            <a:ext cx="7560000" cy="2952386"/>
          </a:xfrm>
          <a:prstGeom prst="rect">
            <a:avLst/>
          </a:prstGeom>
        </p:spPr>
      </p:pic>
      <p:cxnSp>
        <p:nvCxnSpPr>
          <p:cNvPr id="4" name="直接箭头连接符 3"/>
          <p:cNvCxnSpPr/>
          <p:nvPr/>
        </p:nvCxnSpPr>
        <p:spPr>
          <a:xfrm>
            <a:off x="2109592" y="315295"/>
            <a:ext cx="0" cy="261258"/>
          </a:xfrm>
          <a:prstGeom prst="straightConnector1">
            <a:avLst/>
          </a:prstGeom>
          <a:ln>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456208" y="0"/>
            <a:ext cx="1306768" cy="369332"/>
          </a:xfrm>
          <a:prstGeom prst="rect">
            <a:avLst/>
          </a:prstGeom>
          <a:noFill/>
        </p:spPr>
        <p:txBody>
          <a:bodyPr wrap="none" rtlCol="0">
            <a:spAutoFit/>
          </a:bodyPr>
          <a:lstStyle/>
          <a:p>
            <a:r>
              <a:rPr lang="en-US" dirty="0">
                <a:solidFill>
                  <a:srgbClr val="0066FF"/>
                </a:solidFill>
              </a:rPr>
              <a:t>7900-511*2</a:t>
            </a:r>
          </a:p>
        </p:txBody>
      </p:sp>
      <p:cxnSp>
        <p:nvCxnSpPr>
          <p:cNvPr id="6" name="直接箭头连接符 5"/>
          <p:cNvCxnSpPr/>
          <p:nvPr/>
        </p:nvCxnSpPr>
        <p:spPr>
          <a:xfrm>
            <a:off x="7232159" y="345665"/>
            <a:ext cx="0" cy="26125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6905787" y="39833"/>
            <a:ext cx="652743" cy="369332"/>
          </a:xfrm>
          <a:prstGeom prst="rect">
            <a:avLst/>
          </a:prstGeom>
          <a:noFill/>
        </p:spPr>
        <p:txBody>
          <a:bodyPr wrap="none" rtlCol="0">
            <a:spAutoFit/>
          </a:bodyPr>
          <a:lstStyle/>
          <a:p>
            <a:r>
              <a:rPr lang="en-US" dirty="0">
                <a:solidFill>
                  <a:schemeClr val="accent6"/>
                </a:solidFill>
              </a:rPr>
              <a:t>7070</a:t>
            </a:r>
          </a:p>
        </p:txBody>
      </p:sp>
      <p:cxnSp>
        <p:nvCxnSpPr>
          <p:cNvPr id="8" name="直接箭头连接符 7"/>
          <p:cNvCxnSpPr/>
          <p:nvPr/>
        </p:nvCxnSpPr>
        <p:spPr>
          <a:xfrm>
            <a:off x="4210059" y="484024"/>
            <a:ext cx="0" cy="261258"/>
          </a:xfrm>
          <a:prstGeom prst="straightConnector1">
            <a:avLst/>
          </a:prstGeom>
          <a:ln>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883687" y="145062"/>
            <a:ext cx="652743" cy="369332"/>
          </a:xfrm>
          <a:prstGeom prst="rect">
            <a:avLst/>
          </a:prstGeom>
          <a:noFill/>
        </p:spPr>
        <p:txBody>
          <a:bodyPr wrap="none" rtlCol="0">
            <a:spAutoFit/>
          </a:bodyPr>
          <a:lstStyle/>
          <a:p>
            <a:r>
              <a:rPr lang="en-US" dirty="0">
                <a:solidFill>
                  <a:srgbClr val="0066FF"/>
                </a:solidFill>
              </a:rPr>
              <a:t>6955</a:t>
            </a:r>
          </a:p>
        </p:txBody>
      </p:sp>
    </p:spTree>
    <p:extLst>
      <p:ext uri="{BB962C8B-B14F-4D97-AF65-F5344CB8AC3E}">
        <p14:creationId xmlns:p14="http://schemas.microsoft.com/office/powerpoint/2010/main" val="1908457708"/>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4918266"/>
          </a:xfrm>
          <a:prstGeom prst="rect">
            <a:avLst/>
          </a:prstGeom>
        </p:spPr>
      </p:pic>
      <p:sp>
        <p:nvSpPr>
          <p:cNvPr id="3" name="文本框 2"/>
          <p:cNvSpPr txBox="1"/>
          <p:nvPr/>
        </p:nvSpPr>
        <p:spPr>
          <a:xfrm>
            <a:off x="0" y="4611231"/>
            <a:ext cx="2441694" cy="2246769"/>
          </a:xfrm>
          <a:prstGeom prst="rect">
            <a:avLst/>
          </a:prstGeom>
          <a:noFill/>
        </p:spPr>
        <p:txBody>
          <a:bodyPr wrap="none" rtlCol="0">
            <a:spAutoFit/>
          </a:bodyPr>
          <a:lstStyle/>
          <a:p>
            <a:r>
              <a:rPr lang="en-US" sz="1400" dirty="0" err="1"/>
              <a:t>E</a:t>
            </a:r>
            <a:r>
              <a:rPr lang="en-US" altLang="zh-CN" sz="1400" dirty="0" err="1"/>
              <a:t>γ</a:t>
            </a:r>
            <a:r>
              <a:rPr lang="en-US" altLang="zh-CN" sz="1400" dirty="0"/>
              <a:t>	N	</a:t>
            </a:r>
            <a:r>
              <a:rPr lang="en-US" altLang="zh-CN" sz="1400" dirty="0" err="1"/>
              <a:t>σN</a:t>
            </a:r>
            <a:endParaRPr lang="en-US" sz="1400" dirty="0"/>
          </a:p>
          <a:p>
            <a:r>
              <a:rPr lang="en-US" sz="1400" dirty="0"/>
              <a:t>6953	228.8	96.70</a:t>
            </a:r>
          </a:p>
          <a:p>
            <a:r>
              <a:rPr lang="en-US" sz="1400" dirty="0"/>
              <a:t>6954	249.4	97.10</a:t>
            </a:r>
          </a:p>
          <a:p>
            <a:r>
              <a:rPr lang="en-US" sz="1400" dirty="0"/>
              <a:t>6955	267.3	97.35</a:t>
            </a:r>
          </a:p>
          <a:p>
            <a:r>
              <a:rPr lang="en-US" sz="1400" dirty="0"/>
              <a:t>6956	281.8	97.44</a:t>
            </a:r>
          </a:p>
          <a:p>
            <a:r>
              <a:rPr lang="en-US" sz="1400" dirty="0"/>
              <a:t>6957	292.6	97.40</a:t>
            </a:r>
          </a:p>
          <a:p>
            <a:r>
              <a:rPr lang="en-US" sz="1400" dirty="0"/>
              <a:t>6958	299.8	97.25</a:t>
            </a:r>
          </a:p>
          <a:p>
            <a:r>
              <a:rPr lang="en-US" sz="1400" dirty="0"/>
              <a:t>6959	303.6	97.04</a:t>
            </a:r>
          </a:p>
          <a:p>
            <a:r>
              <a:rPr lang="en-US" sz="1400" dirty="0"/>
              <a:t>6060	304.5	96.81</a:t>
            </a:r>
          </a:p>
          <a:p>
            <a:r>
              <a:rPr lang="en-US" sz="1400" dirty="0"/>
              <a:t>6061	302.6	96.60</a:t>
            </a:r>
          </a:p>
        </p:txBody>
      </p:sp>
      <p:pic>
        <p:nvPicPr>
          <p:cNvPr id="4" name="图片 3"/>
          <p:cNvPicPr/>
          <p:nvPr/>
        </p:nvPicPr>
        <p:blipFill>
          <a:blip r:embed="rId3"/>
          <a:stretch>
            <a:fillRect/>
          </a:stretch>
        </p:blipFill>
        <p:spPr>
          <a:xfrm>
            <a:off x="3388179" y="4918266"/>
            <a:ext cx="2850469" cy="1936020"/>
          </a:xfrm>
          <a:prstGeom prst="rect">
            <a:avLst/>
          </a:prstGeom>
        </p:spPr>
      </p:pic>
      <p:cxnSp>
        <p:nvCxnSpPr>
          <p:cNvPr id="6" name="直接箭头连接符 5"/>
          <p:cNvCxnSpPr/>
          <p:nvPr/>
        </p:nvCxnSpPr>
        <p:spPr>
          <a:xfrm flipV="1">
            <a:off x="4645480" y="5445579"/>
            <a:ext cx="0" cy="12164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432418" y="5137802"/>
            <a:ext cx="458780" cy="307777"/>
          </a:xfrm>
          <a:prstGeom prst="rect">
            <a:avLst/>
          </a:prstGeom>
          <a:noFill/>
        </p:spPr>
        <p:txBody>
          <a:bodyPr wrap="none" rtlCol="0">
            <a:spAutoFit/>
          </a:bodyPr>
          <a:lstStyle/>
          <a:p>
            <a:r>
              <a:rPr lang="en-US" sz="1400" dirty="0"/>
              <a:t>429</a:t>
            </a:r>
          </a:p>
        </p:txBody>
      </p:sp>
    </p:spTree>
    <p:extLst>
      <p:ext uri="{BB962C8B-B14F-4D97-AF65-F5344CB8AC3E}">
        <p14:creationId xmlns:p14="http://schemas.microsoft.com/office/powerpoint/2010/main" val="936631485"/>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44928" y="368300"/>
          <a:ext cx="8479972" cy="2377440"/>
        </p:xfrm>
        <a:graphic>
          <a:graphicData uri="http://schemas.openxmlformats.org/drawingml/2006/table">
            <a:tbl>
              <a:tblPr firstRow="1" bandRow="1">
                <a:tableStyleId>{2D5ABB26-0587-4C30-8999-92F81FD0307C}</a:tableStyleId>
              </a:tblPr>
              <a:tblGrid>
                <a:gridCol w="2119993">
                  <a:extLst>
                    <a:ext uri="{9D8B030D-6E8A-4147-A177-3AD203B41FA5}">
                      <a16:colId xmlns:a16="http://schemas.microsoft.com/office/drawing/2014/main" val="20000"/>
                    </a:ext>
                  </a:extLst>
                </a:gridCol>
                <a:gridCol w="2119993">
                  <a:extLst>
                    <a:ext uri="{9D8B030D-6E8A-4147-A177-3AD203B41FA5}">
                      <a16:colId xmlns:a16="http://schemas.microsoft.com/office/drawing/2014/main" val="20001"/>
                    </a:ext>
                  </a:extLst>
                </a:gridCol>
                <a:gridCol w="2119993">
                  <a:extLst>
                    <a:ext uri="{9D8B030D-6E8A-4147-A177-3AD203B41FA5}">
                      <a16:colId xmlns:a16="http://schemas.microsoft.com/office/drawing/2014/main" val="20002"/>
                    </a:ext>
                  </a:extLst>
                </a:gridCol>
                <a:gridCol w="2119993">
                  <a:extLst>
                    <a:ext uri="{9D8B030D-6E8A-4147-A177-3AD203B41FA5}">
                      <a16:colId xmlns:a16="http://schemas.microsoft.com/office/drawing/2014/main" val="20003"/>
                    </a:ext>
                  </a:extLst>
                </a:gridCol>
              </a:tblGrid>
              <a:tr h="594360">
                <a:tc>
                  <a:txBody>
                    <a:bodyPr/>
                    <a:lstStyle/>
                    <a:p>
                      <a:pPr algn="ctr">
                        <a:lnSpc>
                          <a:spcPct val="150000"/>
                        </a:lnSpc>
                      </a:pPr>
                      <a:r>
                        <a:rPr lang="en-US" sz="2200" i="1" dirty="0" err="1">
                          <a:latin typeface="Times New Roman" panose="02020603050405020304" pitchFamily="18" charset="0"/>
                          <a:cs typeface="Times New Roman" panose="02020603050405020304" pitchFamily="18" charset="0"/>
                        </a:rPr>
                        <a:t>E</a:t>
                      </a:r>
                      <a:r>
                        <a:rPr lang="en-US" altLang="zh-CN" sz="2200" i="1" baseline="-25000" dirty="0" err="1">
                          <a:latin typeface="Times New Roman" panose="02020603050405020304" pitchFamily="18" charset="0"/>
                          <a:cs typeface="Times New Roman" panose="02020603050405020304" pitchFamily="18" charset="0"/>
                        </a:rPr>
                        <a:t>γ</a:t>
                      </a:r>
                      <a:r>
                        <a:rPr lang="en-US" altLang="zh-CN" sz="2200" dirty="0">
                          <a:latin typeface="Times New Roman" panose="02020603050405020304" pitchFamily="18" charset="0"/>
                          <a:cs typeface="Times New Roman" panose="02020603050405020304" pitchFamily="18" charset="0"/>
                        </a:rPr>
                        <a:t> (keV)</a:t>
                      </a:r>
                      <a:endParaRPr lang="en-US" sz="2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lnSpc>
                          <a:spcPct val="150000"/>
                        </a:lnSpc>
                      </a:pPr>
                      <a:r>
                        <a:rPr lang="en-US" altLang="zh-CN" sz="2200" i="1" dirty="0" err="1">
                          <a:latin typeface="Times New Roman" panose="02020603050405020304" pitchFamily="18" charset="0"/>
                          <a:cs typeface="Times New Roman" panose="02020603050405020304" pitchFamily="18" charset="0"/>
                        </a:rPr>
                        <a:t>I</a:t>
                      </a:r>
                      <a:r>
                        <a:rPr lang="en-US" altLang="zh-CN" sz="2200" baseline="-25000" dirty="0" err="1">
                          <a:latin typeface="Times New Roman" panose="02020603050405020304" pitchFamily="18" charset="0"/>
                          <a:cs typeface="Times New Roman" panose="02020603050405020304" pitchFamily="18" charset="0"/>
                        </a:rPr>
                        <a:t>rel</a:t>
                      </a:r>
                      <a:r>
                        <a:rPr lang="en-US" altLang="zh-CN" sz="2200" dirty="0">
                          <a:latin typeface="Times New Roman" panose="02020603050405020304" pitchFamily="18" charset="0"/>
                          <a:cs typeface="Times New Roman" panose="02020603050405020304" pitchFamily="18" charset="0"/>
                        </a:rPr>
                        <a:t> </a:t>
                      </a:r>
                      <a:r>
                        <a:rPr lang="en-US" altLang="zh-CN" sz="2200" dirty="0" err="1">
                          <a:latin typeface="Times New Roman" panose="02020603050405020304" pitchFamily="18" charset="0"/>
                          <a:cs typeface="Times New Roman" panose="02020603050405020304" pitchFamily="18" charset="0"/>
                        </a:rPr>
                        <a:t>NuDat</a:t>
                      </a:r>
                      <a:endParaRPr lang="en-US" sz="2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FF"/>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200" i="1" dirty="0" err="1">
                          <a:latin typeface="Times New Roman" panose="02020603050405020304" pitchFamily="18" charset="0"/>
                          <a:cs typeface="Times New Roman" panose="02020603050405020304" pitchFamily="18" charset="0"/>
                        </a:rPr>
                        <a:t>I</a:t>
                      </a:r>
                      <a:r>
                        <a:rPr lang="en-US" altLang="zh-CN" sz="2200" baseline="-25000" dirty="0" err="1">
                          <a:latin typeface="Times New Roman" panose="02020603050405020304" pitchFamily="18" charset="0"/>
                          <a:cs typeface="Times New Roman" panose="02020603050405020304" pitchFamily="18" charset="0"/>
                        </a:rPr>
                        <a:t>rel</a:t>
                      </a:r>
                      <a:r>
                        <a:rPr lang="en-US" altLang="zh-CN" sz="2200" dirty="0">
                          <a:latin typeface="Times New Roman" panose="02020603050405020304" pitchFamily="18" charset="0"/>
                          <a:cs typeface="Times New Roman" panose="02020603050405020304" pitchFamily="18" charset="0"/>
                        </a:rPr>
                        <a:t> Yesterday</a:t>
                      </a:r>
                      <a:endParaRPr lang="en-US" sz="2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200" i="1" dirty="0" err="1">
                          <a:latin typeface="Times New Roman" panose="02020603050405020304" pitchFamily="18" charset="0"/>
                          <a:cs typeface="Times New Roman" panose="02020603050405020304" pitchFamily="18" charset="0"/>
                        </a:rPr>
                        <a:t>I</a:t>
                      </a:r>
                      <a:r>
                        <a:rPr lang="en-US" altLang="zh-CN" sz="2200" baseline="-25000" dirty="0" err="1">
                          <a:latin typeface="Times New Roman" panose="02020603050405020304" pitchFamily="18" charset="0"/>
                          <a:cs typeface="Times New Roman" panose="02020603050405020304" pitchFamily="18" charset="0"/>
                        </a:rPr>
                        <a:t>rel</a:t>
                      </a:r>
                      <a:r>
                        <a:rPr lang="en-US" altLang="zh-CN" sz="2200" dirty="0">
                          <a:latin typeface="Times New Roman" panose="02020603050405020304" pitchFamily="18" charset="0"/>
                          <a:cs typeface="Times New Roman" panose="02020603050405020304" pitchFamily="18" charset="0"/>
                        </a:rPr>
                        <a:t> Today</a:t>
                      </a:r>
                      <a:endParaRPr lang="en-US" sz="2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0"/>
                  </a:ext>
                </a:extLst>
              </a:tr>
              <a:tr h="594360">
                <a:tc>
                  <a:txBody>
                    <a:bodyPr/>
                    <a:lstStyle/>
                    <a:p>
                      <a:pPr algn="ctr">
                        <a:lnSpc>
                          <a:spcPct val="150000"/>
                        </a:lnSpc>
                      </a:pPr>
                      <a:r>
                        <a:rPr lang="en-US" sz="2200" dirty="0">
                          <a:latin typeface="Times New Roman" panose="02020603050405020304" pitchFamily="18" charset="0"/>
                          <a:cs typeface="Times New Roman" panose="02020603050405020304" pitchFamily="18" charset="0"/>
                        </a:rPr>
                        <a:t>6288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lnSpc>
                          <a:spcPct val="150000"/>
                        </a:lnSpc>
                      </a:pPr>
                      <a:r>
                        <a:rPr lang="en-US" sz="2200" u="none" strike="noStrike" dirty="0">
                          <a:effectLst/>
                          <a:latin typeface="Times New Roman" panose="02020603050405020304" pitchFamily="18" charset="0"/>
                          <a:cs typeface="Times New Roman" panose="02020603050405020304" pitchFamily="18" charset="0"/>
                        </a:rPr>
                        <a:t>37.0</a:t>
                      </a:r>
                      <a:r>
                        <a:rPr lang="en-US" altLang="zh-CN" sz="2200" u="none" strike="noStrike" dirty="0">
                          <a:effectLst/>
                          <a:latin typeface="Times New Roman" panose="02020603050405020304" pitchFamily="18" charset="0"/>
                          <a:cs typeface="Times New Roman" panose="02020603050405020304" pitchFamily="18" charset="0"/>
                        </a:rPr>
                        <a:t>±3.5</a:t>
                      </a:r>
                      <a:r>
                        <a:rPr lang="en-US" sz="2200" u="none" strike="noStrike" dirty="0">
                          <a:effectLst/>
                          <a:latin typeface="Times New Roman" panose="02020603050405020304" pitchFamily="18" charset="0"/>
                          <a:cs typeface="Times New Roman" panose="02020603050405020304" pitchFamily="18" charset="0"/>
                        </a:rPr>
                        <a:t>%</a:t>
                      </a:r>
                      <a:endParaRPr lang="en-US" sz="2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FF"/>
                    </a:solidFill>
                  </a:tcPr>
                </a:tc>
                <a:tc>
                  <a:txBody>
                    <a:bodyPr/>
                    <a:lstStyle/>
                    <a:p>
                      <a:pPr algn="ctr" fontAlgn="ctr">
                        <a:lnSpc>
                          <a:spcPct val="150000"/>
                        </a:lnSpc>
                      </a:pPr>
                      <a:r>
                        <a:rPr lang="en-US" sz="2200" b="0" i="0" u="none" strike="noStrike" dirty="0">
                          <a:solidFill>
                            <a:srgbClr val="000000"/>
                          </a:solidFill>
                          <a:effectLst/>
                          <a:latin typeface="Times New Roman" panose="02020603050405020304" pitchFamily="18" charset="0"/>
                          <a:cs typeface="Times New Roman" panose="02020603050405020304" pitchFamily="18" charset="0"/>
                        </a:rPr>
                        <a:t>38.9</a:t>
                      </a:r>
                      <a:r>
                        <a:rPr lang="en-US" altLang="zh-CN" sz="2200" b="0" i="0" u="none" strike="noStrike" dirty="0">
                          <a:solidFill>
                            <a:srgbClr val="000000"/>
                          </a:solidFill>
                          <a:effectLst/>
                          <a:latin typeface="Times New Roman" panose="02020603050405020304" pitchFamily="18" charset="0"/>
                          <a:cs typeface="Times New Roman" panose="02020603050405020304" pitchFamily="18" charset="0"/>
                        </a:rPr>
                        <a:t>±10.3%</a:t>
                      </a:r>
                      <a:endParaRPr lang="en-US" sz="2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sz="2200" b="0" i="0" u="none" strike="noStrike" dirty="0">
                          <a:solidFill>
                            <a:srgbClr val="000000"/>
                          </a:solidFill>
                          <a:effectLst/>
                          <a:latin typeface="Times New Roman" panose="02020603050405020304" pitchFamily="18" charset="0"/>
                          <a:cs typeface="Times New Roman" panose="02020603050405020304" pitchFamily="18" charset="0"/>
                        </a:rPr>
                        <a:t>38.8</a:t>
                      </a:r>
                      <a:r>
                        <a:rPr lang="en-US" altLang="zh-CN" sz="2200" b="0" i="0" u="none" strike="noStrike" dirty="0">
                          <a:solidFill>
                            <a:srgbClr val="000000"/>
                          </a:solidFill>
                          <a:effectLst/>
                          <a:latin typeface="Times New Roman" panose="02020603050405020304" pitchFamily="18" charset="0"/>
                          <a:cs typeface="Times New Roman" panose="02020603050405020304" pitchFamily="18" charset="0"/>
                        </a:rPr>
                        <a:t>±10.3%</a:t>
                      </a:r>
                      <a:endParaRPr lang="en-US" sz="2200" b="0" i="0" u="none" strike="noStrike" dirty="0">
                        <a:solidFill>
                          <a:srgbClr val="000000"/>
                        </a:solidFill>
                        <a:effectLst/>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1"/>
                  </a:ext>
                </a:extLst>
              </a:tr>
              <a:tr h="594360">
                <a:tc>
                  <a:txBody>
                    <a:bodyPr/>
                    <a:lstStyle/>
                    <a:p>
                      <a:pPr algn="ctr">
                        <a:lnSpc>
                          <a:spcPct val="150000"/>
                        </a:lnSpc>
                      </a:pPr>
                      <a:r>
                        <a:rPr lang="en-US" sz="2200" dirty="0">
                          <a:latin typeface="Times New Roman" panose="02020603050405020304" pitchFamily="18" charset="0"/>
                          <a:cs typeface="Times New Roman" panose="02020603050405020304" pitchFamily="18" charset="0"/>
                        </a:rPr>
                        <a:t>6955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lnSpc>
                          <a:spcPct val="150000"/>
                        </a:lnSpc>
                      </a:pPr>
                      <a:r>
                        <a:rPr lang="en-US" sz="2200" u="none" strike="noStrike" dirty="0">
                          <a:effectLst/>
                          <a:latin typeface="Times New Roman" panose="02020603050405020304" pitchFamily="18" charset="0"/>
                          <a:cs typeface="Times New Roman" panose="02020603050405020304" pitchFamily="18" charset="0"/>
                        </a:rPr>
                        <a:t>13.0</a:t>
                      </a:r>
                      <a:r>
                        <a:rPr lang="en-US" altLang="zh-CN" sz="2200" u="none" strike="noStrike" dirty="0">
                          <a:effectLst/>
                          <a:latin typeface="Times New Roman" panose="02020603050405020304" pitchFamily="18" charset="0"/>
                          <a:cs typeface="Times New Roman" panose="02020603050405020304" pitchFamily="18" charset="0"/>
                        </a:rPr>
                        <a:t>±2.1%</a:t>
                      </a:r>
                      <a:endParaRPr lang="en-US" sz="2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FF"/>
                    </a:solidFill>
                  </a:tcPr>
                </a:tc>
                <a:tc>
                  <a:txBody>
                    <a:bodyPr/>
                    <a:lstStyle/>
                    <a:p>
                      <a:pPr algn="ctr" fontAlgn="ctr">
                        <a:lnSpc>
                          <a:spcPct val="150000"/>
                        </a:lnSpc>
                      </a:pPr>
                      <a:r>
                        <a:rPr lang="en-US" sz="2200" b="0" i="0" u="none" strike="noStrike" dirty="0">
                          <a:solidFill>
                            <a:srgbClr val="000000"/>
                          </a:solidFill>
                          <a:effectLst/>
                          <a:latin typeface="Times New Roman" panose="02020603050405020304" pitchFamily="18" charset="0"/>
                          <a:cs typeface="Times New Roman" panose="02020603050405020304" pitchFamily="18" charset="0"/>
                        </a:rPr>
                        <a:t>12.7</a:t>
                      </a:r>
                      <a:r>
                        <a:rPr lang="en-US" altLang="zh-CN" sz="2200" b="0" i="0" u="none" strike="noStrike" dirty="0">
                          <a:solidFill>
                            <a:srgbClr val="000000"/>
                          </a:solidFill>
                          <a:effectLst/>
                          <a:latin typeface="Times New Roman" panose="02020603050405020304" pitchFamily="18" charset="0"/>
                          <a:cs typeface="Times New Roman" panose="02020603050405020304" pitchFamily="18" charset="0"/>
                        </a:rPr>
                        <a:t>±6.6%</a:t>
                      </a:r>
                      <a:endParaRPr lang="en-US" sz="2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lnSpc>
                          <a:spcPct val="150000"/>
                        </a:lnSpc>
                      </a:pPr>
                      <a:r>
                        <a:rPr lang="zh-CN" altLang="en-US" sz="2200" dirty="0">
                          <a:latin typeface="Times New Roman" panose="02020603050405020304" pitchFamily="18" charset="0"/>
                          <a:cs typeface="Times New Roman" panose="02020603050405020304" pitchFamily="18" charset="0"/>
                        </a:rPr>
                        <a:t>＜</a:t>
                      </a:r>
                      <a:r>
                        <a:rPr lang="en-US" sz="2200" dirty="0">
                          <a:latin typeface="Times New Roman" panose="02020603050405020304" pitchFamily="18" charset="0"/>
                          <a:cs typeface="Times New Roman" panose="02020603050405020304" pitchFamily="18" charset="0"/>
                        </a:rPr>
                        <a:t>16.0</a:t>
                      </a:r>
                      <a:r>
                        <a:rPr lang="en-US" altLang="zh-CN" sz="2200" dirty="0">
                          <a:latin typeface="Times New Roman" panose="02020603050405020304" pitchFamily="18" charset="0"/>
                          <a:cs typeface="Times New Roman" panose="02020603050405020304" pitchFamily="18" charset="0"/>
                        </a:rPr>
                        <a:t>%</a:t>
                      </a:r>
                      <a:endParaRPr lang="en-US" sz="2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2"/>
                  </a:ext>
                </a:extLst>
              </a:tr>
              <a:tr h="594360">
                <a:tc>
                  <a:txBody>
                    <a:bodyPr/>
                    <a:lstStyle/>
                    <a:p>
                      <a:pPr algn="ctr">
                        <a:lnSpc>
                          <a:spcPct val="150000"/>
                        </a:lnSpc>
                      </a:pPr>
                      <a:r>
                        <a:rPr lang="en-US" sz="2200" dirty="0">
                          <a:latin typeface="Times New Roman" panose="02020603050405020304" pitchFamily="18" charset="0"/>
                          <a:cs typeface="Times New Roman" panose="02020603050405020304" pitchFamily="18" charset="0"/>
                        </a:rPr>
                        <a:t>7900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lnSpc>
                          <a:spcPct val="150000"/>
                        </a:lnSpc>
                      </a:pPr>
                      <a:r>
                        <a:rPr lang="en-US" sz="2200" u="none" strike="noStrike" dirty="0">
                          <a:effectLst/>
                          <a:latin typeface="Times New Roman" panose="02020603050405020304" pitchFamily="18" charset="0"/>
                          <a:cs typeface="Times New Roman" panose="02020603050405020304" pitchFamily="18" charset="0"/>
                        </a:rPr>
                        <a:t>50.0</a:t>
                      </a:r>
                      <a:r>
                        <a:rPr lang="en-US" altLang="zh-CN" sz="2200" u="none" strike="noStrike" dirty="0">
                          <a:effectLst/>
                          <a:latin typeface="Times New Roman" panose="02020603050405020304" pitchFamily="18" charset="0"/>
                          <a:cs typeface="Times New Roman" panose="02020603050405020304" pitchFamily="18" charset="0"/>
                        </a:rPr>
                        <a:t>±3.8</a:t>
                      </a:r>
                      <a:r>
                        <a:rPr lang="en-US" sz="2200" u="none" strike="noStrike" dirty="0">
                          <a:effectLst/>
                          <a:latin typeface="Times New Roman" panose="02020603050405020304" pitchFamily="18" charset="0"/>
                          <a:cs typeface="Times New Roman" panose="02020603050405020304" pitchFamily="18" charset="0"/>
                        </a:rPr>
                        <a:t>%</a:t>
                      </a:r>
                      <a:endParaRPr lang="en-US" sz="2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FF"/>
                    </a:solidFill>
                  </a:tcPr>
                </a:tc>
                <a:tc>
                  <a:txBody>
                    <a:bodyPr/>
                    <a:lstStyle/>
                    <a:p>
                      <a:pPr algn="ctr" fontAlgn="ctr">
                        <a:lnSpc>
                          <a:spcPct val="150000"/>
                        </a:lnSpc>
                      </a:pPr>
                      <a:r>
                        <a:rPr lang="en-US" sz="2200" b="0" i="0" u="none" strike="noStrike" dirty="0">
                          <a:solidFill>
                            <a:srgbClr val="000000"/>
                          </a:solidFill>
                          <a:effectLst/>
                          <a:latin typeface="Times New Roman" panose="02020603050405020304" pitchFamily="18" charset="0"/>
                          <a:cs typeface="Times New Roman" panose="02020603050405020304" pitchFamily="18" charset="0"/>
                        </a:rPr>
                        <a:t>48.4</a:t>
                      </a:r>
                      <a:r>
                        <a:rPr lang="en-US" altLang="zh-CN" sz="2200" b="0" i="0" u="none" strike="noStrike" dirty="0">
                          <a:solidFill>
                            <a:srgbClr val="000000"/>
                          </a:solidFill>
                          <a:effectLst/>
                          <a:latin typeface="Times New Roman" panose="02020603050405020304" pitchFamily="18" charset="0"/>
                          <a:cs typeface="Times New Roman" panose="02020603050405020304" pitchFamily="18" charset="0"/>
                        </a:rPr>
                        <a:t>±10.6%</a:t>
                      </a:r>
                      <a:endParaRPr lang="en-US" sz="2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lnSpc>
                          <a:spcPct val="150000"/>
                        </a:lnSpc>
                      </a:pPr>
                      <a:r>
                        <a:rPr lang="en-US" sz="2200" b="0" i="0" u="none" strike="noStrike" dirty="0">
                          <a:solidFill>
                            <a:srgbClr val="000000"/>
                          </a:solidFill>
                          <a:effectLst/>
                          <a:latin typeface="Times New Roman" panose="02020603050405020304" pitchFamily="18" charset="0"/>
                          <a:cs typeface="Times New Roman" panose="02020603050405020304" pitchFamily="18" charset="0"/>
                        </a:rPr>
                        <a:t>48.2</a:t>
                      </a:r>
                      <a:r>
                        <a:rPr lang="en-US" altLang="zh-CN" sz="2200" b="0" i="0" u="none" strike="noStrike" dirty="0">
                          <a:solidFill>
                            <a:srgbClr val="000000"/>
                          </a:solidFill>
                          <a:effectLst/>
                          <a:latin typeface="Times New Roman" panose="02020603050405020304" pitchFamily="18" charset="0"/>
                          <a:cs typeface="Times New Roman" panose="02020603050405020304" pitchFamily="18" charset="0"/>
                        </a:rPr>
                        <a:t>±10.7%</a:t>
                      </a:r>
                      <a:endParaRPr lang="en-US" sz="2200" b="0" i="0" u="none" strike="noStrike" dirty="0">
                        <a:solidFill>
                          <a:srgbClr val="000000"/>
                        </a:solidFill>
                        <a:effectLst/>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3"/>
                  </a:ext>
                </a:extLst>
              </a:tr>
            </a:tbl>
          </a:graphicData>
        </a:graphic>
      </p:graphicFrame>
      <p:cxnSp>
        <p:nvCxnSpPr>
          <p:cNvPr id="4" name="直接连接符 3"/>
          <p:cNvCxnSpPr/>
          <p:nvPr/>
        </p:nvCxnSpPr>
        <p:spPr>
          <a:xfrm>
            <a:off x="528865" y="4112985"/>
            <a:ext cx="1968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28865" y="5586185"/>
            <a:ext cx="1968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28865" y="5979885"/>
            <a:ext cx="1968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28865" y="6348185"/>
            <a:ext cx="1968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833665" y="4112985"/>
            <a:ext cx="0" cy="2235200"/>
          </a:xfrm>
          <a:prstGeom prst="straightConnector1">
            <a:avLst/>
          </a:prstGeom>
          <a:ln w="63500">
            <a:headEnd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1494065" y="4112985"/>
            <a:ext cx="0" cy="1866900"/>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2205265" y="4112985"/>
            <a:ext cx="0" cy="1473200"/>
          </a:xfrm>
          <a:prstGeom prst="straightConnector1">
            <a:avLst/>
          </a:prstGeom>
          <a:ln w="47625">
            <a:tailEnd type="triangle" w="sm" len="sm"/>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07293" y="3755837"/>
            <a:ext cx="652743" cy="369332"/>
          </a:xfrm>
          <a:prstGeom prst="rect">
            <a:avLst/>
          </a:prstGeom>
          <a:noFill/>
        </p:spPr>
        <p:txBody>
          <a:bodyPr wrap="none" rtlCol="0">
            <a:spAutoFit/>
          </a:bodyPr>
          <a:lstStyle/>
          <a:p>
            <a:r>
              <a:rPr lang="en-US" dirty="0"/>
              <a:t>7900</a:t>
            </a:r>
          </a:p>
        </p:txBody>
      </p:sp>
      <p:sp>
        <p:nvSpPr>
          <p:cNvPr id="16" name="文本框 15"/>
          <p:cNvSpPr txBox="1"/>
          <p:nvPr/>
        </p:nvSpPr>
        <p:spPr>
          <a:xfrm>
            <a:off x="1181608" y="3755837"/>
            <a:ext cx="652743" cy="369332"/>
          </a:xfrm>
          <a:prstGeom prst="rect">
            <a:avLst/>
          </a:prstGeom>
          <a:noFill/>
        </p:spPr>
        <p:txBody>
          <a:bodyPr wrap="none" rtlCol="0">
            <a:spAutoFit/>
          </a:bodyPr>
          <a:lstStyle/>
          <a:p>
            <a:r>
              <a:rPr lang="en-US" dirty="0"/>
              <a:t>6955</a:t>
            </a:r>
          </a:p>
        </p:txBody>
      </p:sp>
      <p:sp>
        <p:nvSpPr>
          <p:cNvPr id="17" name="文本框 16"/>
          <p:cNvSpPr txBox="1"/>
          <p:nvPr/>
        </p:nvSpPr>
        <p:spPr>
          <a:xfrm>
            <a:off x="1867499" y="3755837"/>
            <a:ext cx="652743" cy="369332"/>
          </a:xfrm>
          <a:prstGeom prst="rect">
            <a:avLst/>
          </a:prstGeom>
          <a:noFill/>
        </p:spPr>
        <p:txBody>
          <a:bodyPr wrap="none" rtlCol="0">
            <a:spAutoFit/>
          </a:bodyPr>
          <a:lstStyle/>
          <a:p>
            <a:r>
              <a:rPr lang="en-US" dirty="0"/>
              <a:t>6288</a:t>
            </a:r>
          </a:p>
        </p:txBody>
      </p:sp>
      <p:sp>
        <p:nvSpPr>
          <p:cNvPr id="18" name="文本框 17"/>
          <p:cNvSpPr txBox="1"/>
          <p:nvPr/>
        </p:nvSpPr>
        <p:spPr>
          <a:xfrm>
            <a:off x="2453625" y="3928319"/>
            <a:ext cx="652743" cy="369332"/>
          </a:xfrm>
          <a:prstGeom prst="rect">
            <a:avLst/>
          </a:prstGeom>
          <a:noFill/>
        </p:spPr>
        <p:txBody>
          <a:bodyPr wrap="none" rtlCol="0">
            <a:spAutoFit/>
          </a:bodyPr>
          <a:lstStyle/>
          <a:p>
            <a:pPr algn="r"/>
            <a:r>
              <a:rPr lang="en-US" dirty="0"/>
              <a:t>7901</a:t>
            </a:r>
          </a:p>
        </p:txBody>
      </p:sp>
      <p:sp>
        <p:nvSpPr>
          <p:cNvPr id="19" name="文本框 18"/>
          <p:cNvSpPr txBox="1"/>
          <p:nvPr/>
        </p:nvSpPr>
        <p:spPr>
          <a:xfrm>
            <a:off x="2453625" y="5401519"/>
            <a:ext cx="652743" cy="369332"/>
          </a:xfrm>
          <a:prstGeom prst="rect">
            <a:avLst/>
          </a:prstGeom>
          <a:noFill/>
        </p:spPr>
        <p:txBody>
          <a:bodyPr wrap="none" rtlCol="0">
            <a:spAutoFit/>
          </a:bodyPr>
          <a:lstStyle/>
          <a:p>
            <a:pPr algn="r"/>
            <a:r>
              <a:rPr lang="en-US" dirty="0"/>
              <a:t>1612</a:t>
            </a:r>
          </a:p>
        </p:txBody>
      </p:sp>
      <p:sp>
        <p:nvSpPr>
          <p:cNvPr id="20" name="文本框 19"/>
          <p:cNvSpPr txBox="1"/>
          <p:nvPr/>
        </p:nvSpPr>
        <p:spPr>
          <a:xfrm>
            <a:off x="2570644" y="5795219"/>
            <a:ext cx="535724" cy="369332"/>
          </a:xfrm>
          <a:prstGeom prst="rect">
            <a:avLst/>
          </a:prstGeom>
          <a:noFill/>
        </p:spPr>
        <p:txBody>
          <a:bodyPr wrap="none" rtlCol="0">
            <a:spAutoFit/>
          </a:bodyPr>
          <a:lstStyle/>
          <a:p>
            <a:pPr algn="r"/>
            <a:r>
              <a:rPr lang="en-US" dirty="0"/>
              <a:t>945</a:t>
            </a:r>
          </a:p>
        </p:txBody>
      </p:sp>
      <p:sp>
        <p:nvSpPr>
          <p:cNvPr id="21" name="文本框 20"/>
          <p:cNvSpPr txBox="1"/>
          <p:nvPr/>
        </p:nvSpPr>
        <p:spPr>
          <a:xfrm>
            <a:off x="2791081" y="6164551"/>
            <a:ext cx="301686" cy="369332"/>
          </a:xfrm>
          <a:prstGeom prst="rect">
            <a:avLst/>
          </a:prstGeom>
          <a:noFill/>
        </p:spPr>
        <p:txBody>
          <a:bodyPr wrap="none" rtlCol="0">
            <a:spAutoFit/>
          </a:bodyPr>
          <a:lstStyle/>
          <a:p>
            <a:r>
              <a:rPr lang="en-US" dirty="0"/>
              <a:t>0</a:t>
            </a:r>
          </a:p>
        </p:txBody>
      </p:sp>
    </p:spTree>
    <p:extLst>
      <p:ext uri="{BB962C8B-B14F-4D97-AF65-F5344CB8AC3E}">
        <p14:creationId xmlns:p14="http://schemas.microsoft.com/office/powerpoint/2010/main" val="4218214286"/>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617105" y="2263523"/>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617105" y="1965546"/>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17105" y="4299314"/>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617105" y="5379761"/>
            <a:ext cx="21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075451" y="6478043"/>
            <a:ext cx="17801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2977736" y="2263523"/>
            <a:ext cx="0" cy="2035791"/>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2433898" y="1965546"/>
            <a:ext cx="0" cy="2333768"/>
          </a:xfrm>
          <a:prstGeom prst="straightConnector1">
            <a:avLst/>
          </a:prstGeom>
          <a:ln w="22225">
            <a:solidFill>
              <a:srgbClr val="0000FF"/>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1443784" y="5051373"/>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0</a:t>
            </a:r>
            <a:r>
              <a:rPr lang="en-US" baseline="30000" dirty="0">
                <a:latin typeface="Times New Roman" panose="02020603050405020304" pitchFamily="18" charset="0"/>
                <a:cs typeface="Times New Roman" panose="02020603050405020304" pitchFamily="18" charset="0"/>
              </a:rPr>
              <a:t>+</a:t>
            </a:r>
          </a:p>
        </p:txBody>
      </p:sp>
      <p:sp>
        <p:nvSpPr>
          <p:cNvPr id="30" name="文本框 29"/>
          <p:cNvSpPr txBox="1"/>
          <p:nvPr/>
        </p:nvSpPr>
        <p:spPr>
          <a:xfrm>
            <a:off x="1443784" y="3979310"/>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sp>
        <p:nvSpPr>
          <p:cNvPr id="31" name="文本框 30"/>
          <p:cNvSpPr txBox="1"/>
          <p:nvPr/>
        </p:nvSpPr>
        <p:spPr>
          <a:xfrm>
            <a:off x="1443784" y="1955476"/>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4</a:t>
            </a:r>
            <a:r>
              <a:rPr lang="en-US" baseline="30000" dirty="0">
                <a:latin typeface="Times New Roman" panose="02020603050405020304" pitchFamily="18" charset="0"/>
                <a:cs typeface="Times New Roman" panose="02020603050405020304" pitchFamily="18" charset="0"/>
              </a:rPr>
              <a:t>+</a:t>
            </a:r>
          </a:p>
        </p:txBody>
      </p:sp>
      <p:sp>
        <p:nvSpPr>
          <p:cNvPr id="32" name="文本框 31"/>
          <p:cNvSpPr txBox="1"/>
          <p:nvPr/>
        </p:nvSpPr>
        <p:spPr>
          <a:xfrm>
            <a:off x="1443784" y="1627215"/>
            <a:ext cx="38664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2</a:t>
            </a:r>
            <a:r>
              <a:rPr lang="en-US" baseline="30000" dirty="0">
                <a:latin typeface="Times New Roman" panose="02020603050405020304" pitchFamily="18" charset="0"/>
                <a:cs typeface="Times New Roman" panose="02020603050405020304" pitchFamily="18" charset="0"/>
              </a:rPr>
              <a:t>+</a:t>
            </a:r>
          </a:p>
        </p:txBody>
      </p:sp>
      <p:cxnSp>
        <p:nvCxnSpPr>
          <p:cNvPr id="33" name="直接连接符 32"/>
          <p:cNvCxnSpPr/>
          <p:nvPr/>
        </p:nvCxnSpPr>
        <p:spPr>
          <a:xfrm>
            <a:off x="7265157" y="133908"/>
            <a:ext cx="12419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2254515" y="5400202"/>
            <a:ext cx="904415"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24</a:t>
            </a:r>
            <a:r>
              <a:rPr lang="en-US" altLang="zh-CN" dirty="0">
                <a:latin typeface="Times New Roman" panose="02020603050405020304" pitchFamily="18" charset="0"/>
                <a:cs typeface="Times New Roman" panose="02020603050405020304" pitchFamily="18" charset="0"/>
              </a:rPr>
              <a:t>Mg+</a:t>
            </a:r>
            <a:r>
              <a:rPr lang="en-US" altLang="zh-CN" i="1" dirty="0">
                <a:latin typeface="Times New Roman" panose="02020603050405020304" pitchFamily="18" charset="0"/>
                <a:cs typeface="Times New Roman" panose="02020603050405020304" pitchFamily="18" charset="0"/>
              </a:rPr>
              <a:t>p</a:t>
            </a:r>
            <a:endParaRPr lang="en-US" i="1" dirty="0">
              <a:latin typeface="Times New Roman" panose="02020603050405020304" pitchFamily="18" charset="0"/>
              <a:cs typeface="Times New Roman" panose="02020603050405020304" pitchFamily="18" charset="0"/>
            </a:endParaRPr>
          </a:p>
        </p:txBody>
      </p:sp>
      <p:sp>
        <p:nvSpPr>
          <p:cNvPr id="35" name="文本框 34"/>
          <p:cNvSpPr txBox="1"/>
          <p:nvPr/>
        </p:nvSpPr>
        <p:spPr>
          <a:xfrm>
            <a:off x="5432569" y="6478043"/>
            <a:ext cx="569387"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25</a:t>
            </a:r>
            <a:r>
              <a:rPr lang="en-US" dirty="0">
                <a:latin typeface="Times New Roman" panose="02020603050405020304" pitchFamily="18" charset="0"/>
                <a:cs typeface="Times New Roman" panose="02020603050405020304" pitchFamily="18" charset="0"/>
              </a:rPr>
              <a:t>Al</a:t>
            </a:r>
          </a:p>
        </p:txBody>
      </p:sp>
      <p:sp>
        <p:nvSpPr>
          <p:cNvPr id="36" name="文本框 35"/>
          <p:cNvSpPr txBox="1"/>
          <p:nvPr/>
        </p:nvSpPr>
        <p:spPr>
          <a:xfrm>
            <a:off x="7635901" y="133908"/>
            <a:ext cx="530915" cy="369332"/>
          </a:xfrm>
          <a:prstGeom prst="rect">
            <a:avLst/>
          </a:prstGeom>
          <a:noFill/>
        </p:spPr>
        <p:txBody>
          <a:bodyPr wrap="none" rtlCol="0">
            <a:spAutoFit/>
          </a:bodyPr>
          <a:lstStyle/>
          <a:p>
            <a:r>
              <a:rPr lang="en-US"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a:t>
            </a:r>
            <a:endParaRPr lang="en-US" dirty="0">
              <a:latin typeface="Times New Roman" panose="02020603050405020304" pitchFamily="18" charset="0"/>
              <a:cs typeface="Times New Roman" panose="02020603050405020304" pitchFamily="18" charset="0"/>
            </a:endParaRPr>
          </a:p>
        </p:txBody>
      </p:sp>
      <p:cxnSp>
        <p:nvCxnSpPr>
          <p:cNvPr id="40" name="直接连接符 39"/>
          <p:cNvCxnSpPr/>
          <p:nvPr/>
        </p:nvCxnSpPr>
        <p:spPr>
          <a:xfrm>
            <a:off x="5024651" y="1015178"/>
            <a:ext cx="155953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8507103" y="-50758"/>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p:cxnSp>
        <p:nvCxnSpPr>
          <p:cNvPr id="54" name="直接箭头连接符 53"/>
          <p:cNvCxnSpPr/>
          <p:nvPr/>
        </p:nvCxnSpPr>
        <p:spPr>
          <a:xfrm flipH="1">
            <a:off x="3777105" y="3541655"/>
            <a:ext cx="1241946" cy="745589"/>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6797441" y="6293377"/>
            <a:ext cx="58541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p:sp>
        <p:nvSpPr>
          <p:cNvPr id="69" name="文本框 68"/>
          <p:cNvSpPr txBox="1"/>
          <p:nvPr/>
        </p:nvSpPr>
        <p:spPr>
          <a:xfrm>
            <a:off x="6609497" y="828648"/>
            <a:ext cx="56618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5/2</a:t>
            </a:r>
            <a:r>
              <a:rPr lang="en-US" baseline="30000" dirty="0">
                <a:latin typeface="Times New Roman" panose="02020603050405020304" pitchFamily="18" charset="0"/>
                <a:cs typeface="Times New Roman" panose="02020603050405020304" pitchFamily="18" charset="0"/>
              </a:rPr>
              <a:t>+</a:t>
            </a:r>
          </a:p>
        </p:txBody>
      </p:sp>
      <p:sp>
        <p:nvSpPr>
          <p:cNvPr id="14" name="矩形 13"/>
          <p:cNvSpPr/>
          <p:nvPr/>
        </p:nvSpPr>
        <p:spPr>
          <a:xfrm>
            <a:off x="7250123" y="828863"/>
            <a:ext cx="910827"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7901(2)</a:t>
            </a:r>
          </a:p>
        </p:txBody>
      </p:sp>
      <p:sp>
        <p:nvSpPr>
          <p:cNvPr id="4" name="文本框 3"/>
          <p:cNvSpPr txBox="1"/>
          <p:nvPr/>
        </p:nvSpPr>
        <p:spPr>
          <a:xfrm>
            <a:off x="14011" y="-1633"/>
            <a:ext cx="783676" cy="369332"/>
          </a:xfrm>
          <a:prstGeom prst="rect">
            <a:avLst/>
          </a:prstGeom>
          <a:noFill/>
        </p:spPr>
        <p:txBody>
          <a:bodyPr wrap="none" rtlCol="0">
            <a:spAutoFit/>
          </a:bodyPr>
          <a:lstStyle/>
          <a:p>
            <a:r>
              <a:rPr lang="en-US" altLang="zh-CN" dirty="0" err="1"/>
              <a:t>NuDat</a:t>
            </a:r>
            <a:endParaRPr lang="en-US" dirty="0"/>
          </a:p>
        </p:txBody>
      </p:sp>
      <p:sp>
        <p:nvSpPr>
          <p:cNvPr id="11" name="文本框 10"/>
          <p:cNvSpPr txBox="1"/>
          <p:nvPr/>
        </p:nvSpPr>
        <p:spPr>
          <a:xfrm>
            <a:off x="3622460" y="4483981"/>
            <a:ext cx="1556836" cy="646331"/>
          </a:xfrm>
          <a:prstGeom prst="rect">
            <a:avLst/>
          </a:prstGeom>
          <a:noFill/>
        </p:spPr>
        <p:txBody>
          <a:bodyPr wrap="none" rtlCol="0">
            <a:spAutoFit/>
          </a:bodyPr>
          <a:lstStyle/>
          <a:p>
            <a:r>
              <a:rPr lang="en-US" dirty="0">
                <a:solidFill>
                  <a:srgbClr val="7030A0"/>
                </a:solidFill>
                <a:latin typeface="Times New Roman" panose="02020603050405020304" pitchFamily="18" charset="0"/>
                <a:cs typeface="Times New Roman" panose="02020603050405020304" pitchFamily="18" charset="0"/>
              </a:rPr>
              <a:t>Rob: 21.5(2)%</a:t>
            </a:r>
          </a:p>
          <a:p>
            <a:r>
              <a:rPr lang="en-US" dirty="0" err="1">
                <a:solidFill>
                  <a:schemeClr val="accent6">
                    <a:lumMod val="75000"/>
                  </a:schemeClr>
                </a:solidFill>
                <a:latin typeface="Times New Roman" panose="02020603050405020304" pitchFamily="18" charset="0"/>
                <a:cs typeface="Times New Roman" panose="02020603050405020304" pitchFamily="18" charset="0"/>
              </a:rPr>
              <a:t>Tho</a:t>
            </a:r>
            <a:r>
              <a:rPr lang="en-US" dirty="0">
                <a:solidFill>
                  <a:schemeClr val="accent6">
                    <a:lumMod val="75000"/>
                  </a:schemeClr>
                </a:solidFill>
                <a:latin typeface="Times New Roman" panose="02020603050405020304" pitchFamily="18" charset="0"/>
                <a:cs typeface="Times New Roman" panose="02020603050405020304" pitchFamily="18" charset="0"/>
              </a:rPr>
              <a:t>: 19.9(9)%</a:t>
            </a:r>
          </a:p>
        </p:txBody>
      </p:sp>
      <p:cxnSp>
        <p:nvCxnSpPr>
          <p:cNvPr id="78" name="直接箭头连接符 77"/>
          <p:cNvCxnSpPr/>
          <p:nvPr/>
        </p:nvCxnSpPr>
        <p:spPr>
          <a:xfrm flipH="1">
            <a:off x="3777105" y="1627215"/>
            <a:ext cx="1241946" cy="636308"/>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flipH="1">
            <a:off x="3777105" y="1321197"/>
            <a:ext cx="1241946" cy="636308"/>
          </a:xfrm>
          <a:prstGeom prst="straightConnector1">
            <a:avLst/>
          </a:prstGeom>
          <a:ln w="22225">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6" name="下箭头 15"/>
          <p:cNvSpPr/>
          <p:nvPr/>
        </p:nvSpPr>
        <p:spPr>
          <a:xfrm>
            <a:off x="3222410" y="4299314"/>
            <a:ext cx="400050" cy="1080448"/>
          </a:xfrm>
          <a:prstGeom prst="downArrow">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矩形 16"/>
          <p:cNvSpPr/>
          <p:nvPr/>
        </p:nvSpPr>
        <p:spPr>
          <a:xfrm>
            <a:off x="5042190" y="3379145"/>
            <a:ext cx="4111409" cy="1200329"/>
          </a:xfrm>
          <a:prstGeom prst="rect">
            <a:avLst/>
          </a:prstGeom>
        </p:spPr>
        <p:txBody>
          <a:bodyPr wrap="square">
            <a:spAutoFit/>
          </a:bodyPr>
          <a:lstStyle/>
          <a:p>
            <a:r>
              <a:rPr lang="en-US" dirty="0">
                <a:solidFill>
                  <a:srgbClr val="7030A0"/>
                </a:solidFill>
                <a:latin typeface="Times New Roman" panose="02020603050405020304" pitchFamily="18" charset="0"/>
                <a:cs typeface="Times New Roman" panose="02020603050405020304" pitchFamily="18" charset="0"/>
              </a:rPr>
              <a:t>Robertson_PRC1993:</a:t>
            </a:r>
          </a:p>
          <a:p>
            <a:r>
              <a:rPr lang="en-US" altLang="zh-CN" dirty="0">
                <a:solidFill>
                  <a:srgbClr val="7030A0"/>
                </a:solidFill>
                <a:latin typeface="Times New Roman" panose="02020603050405020304" pitchFamily="18" charset="0"/>
                <a:cs typeface="Times New Roman" panose="02020603050405020304" pitchFamily="18" charset="0"/>
              </a:rPr>
              <a:t>Didn't measure </a:t>
            </a:r>
            <a:r>
              <a:rPr lang="en-US" altLang="zh-CN" i="1" dirty="0" err="1">
                <a:solidFill>
                  <a:srgbClr val="7030A0"/>
                </a:solidFill>
                <a:latin typeface="Times New Roman" panose="02020603050405020304" pitchFamily="18" charset="0"/>
                <a:cs typeface="Times New Roman" panose="02020603050405020304" pitchFamily="18" charset="0"/>
              </a:rPr>
              <a:t>pγ</a:t>
            </a:r>
            <a:r>
              <a:rPr lang="en-US" altLang="zh-CN" dirty="0">
                <a:solidFill>
                  <a:srgbClr val="7030A0"/>
                </a:solidFill>
                <a:latin typeface="Times New Roman" panose="02020603050405020304" pitchFamily="18" charset="0"/>
                <a:cs typeface="Times New Roman" panose="02020603050405020304" pitchFamily="18" charset="0"/>
              </a:rPr>
              <a:t> coincidence.</a:t>
            </a:r>
          </a:p>
          <a:p>
            <a:r>
              <a:rPr lang="en-US" dirty="0">
                <a:solidFill>
                  <a:srgbClr val="7030A0"/>
                </a:solidFill>
                <a:latin typeface="Times New Roman" panose="02020603050405020304" pitchFamily="18" charset="0"/>
                <a:cs typeface="Times New Roman" panose="02020603050405020304" pitchFamily="18" charset="0"/>
              </a:rPr>
              <a:t>Absolute </a:t>
            </a:r>
            <a:r>
              <a:rPr lang="en-US" i="1" dirty="0" err="1">
                <a:solidFill>
                  <a:srgbClr val="7030A0"/>
                </a:solidFill>
                <a:latin typeface="Times New Roman" panose="02020603050405020304" pitchFamily="18" charset="0"/>
                <a:cs typeface="Times New Roman" panose="02020603050405020304" pitchFamily="18" charset="0"/>
              </a:rPr>
              <a:t>I</a:t>
            </a:r>
            <a:r>
              <a:rPr lang="en-US" i="1" baseline="-25000" dirty="0" err="1">
                <a:solidFill>
                  <a:srgbClr val="7030A0"/>
                </a:solidFill>
                <a:latin typeface="Times New Roman" panose="02020603050405020304" pitchFamily="18" charset="0"/>
                <a:cs typeface="Times New Roman" panose="02020603050405020304" pitchFamily="18" charset="0"/>
              </a:rPr>
              <a:t>p</a:t>
            </a:r>
            <a:r>
              <a:rPr lang="en-US" baseline="-25000" dirty="0">
                <a:solidFill>
                  <a:srgbClr val="7030A0"/>
                </a:solidFill>
                <a:latin typeface="Times New Roman" panose="02020603050405020304" pitchFamily="18" charset="0"/>
                <a:cs typeface="Times New Roman" panose="02020603050405020304" pitchFamily="18" charset="0"/>
              </a:rPr>
              <a:t> </a:t>
            </a:r>
            <a:r>
              <a:rPr lang="en-US" dirty="0">
                <a:solidFill>
                  <a:srgbClr val="7030A0"/>
                </a:solidFill>
                <a:latin typeface="Times New Roman" panose="02020603050405020304" pitchFamily="18" charset="0"/>
                <a:cs typeface="Times New Roman" panose="02020603050405020304" pitchFamily="18" charset="0"/>
              </a:rPr>
              <a:t>was normalized based on theory.</a:t>
            </a:r>
            <a:endParaRPr lang="en-US" baseline="-25000" dirty="0">
              <a:solidFill>
                <a:srgbClr val="7030A0"/>
              </a:solidFill>
              <a:latin typeface="Times New Roman" panose="02020603050405020304" pitchFamily="18" charset="0"/>
              <a:cs typeface="Times New Roman" panose="02020603050405020304" pitchFamily="18" charset="0"/>
            </a:endParaRPr>
          </a:p>
        </p:txBody>
      </p:sp>
      <p:sp>
        <p:nvSpPr>
          <p:cNvPr id="80" name="矩形 79"/>
          <p:cNvSpPr/>
          <p:nvPr/>
        </p:nvSpPr>
        <p:spPr>
          <a:xfrm>
            <a:off x="5042190" y="5157847"/>
            <a:ext cx="4111409" cy="1200329"/>
          </a:xfrm>
          <a:prstGeom prst="rect">
            <a:avLst/>
          </a:prstGeom>
        </p:spPr>
        <p:txBody>
          <a:bodyPr wrap="square">
            <a:spAutoFit/>
          </a:bodyPr>
          <a:lstStyle/>
          <a:p>
            <a:r>
              <a:rPr lang="en-US" dirty="0">
                <a:solidFill>
                  <a:schemeClr val="accent6">
                    <a:lumMod val="75000"/>
                  </a:schemeClr>
                </a:solidFill>
                <a:latin typeface="Times New Roman" panose="02020603050405020304" pitchFamily="18" charset="0"/>
                <a:cs typeface="Times New Roman" panose="02020603050405020304" pitchFamily="18" charset="0"/>
              </a:rPr>
              <a:t>Thomas_EPJA2004:</a:t>
            </a:r>
          </a:p>
          <a:p>
            <a:r>
              <a:rPr lang="en-US" altLang="zh-CN" dirty="0">
                <a:solidFill>
                  <a:schemeClr val="accent6">
                    <a:lumMod val="75000"/>
                  </a:schemeClr>
                </a:solidFill>
                <a:latin typeface="Times New Roman" panose="02020603050405020304" pitchFamily="18" charset="0"/>
                <a:cs typeface="Times New Roman" panose="02020603050405020304" pitchFamily="18" charset="0"/>
              </a:rPr>
              <a:t>Measured </a:t>
            </a:r>
            <a:r>
              <a:rPr lang="en-US" altLang="zh-CN" i="1" dirty="0" err="1">
                <a:solidFill>
                  <a:schemeClr val="accent6">
                    <a:lumMod val="75000"/>
                  </a:schemeClr>
                </a:solidFill>
                <a:latin typeface="Times New Roman" panose="02020603050405020304" pitchFamily="18" charset="0"/>
                <a:cs typeface="Times New Roman" panose="02020603050405020304" pitchFamily="18" charset="0"/>
              </a:rPr>
              <a:t>pγ</a:t>
            </a:r>
            <a:r>
              <a:rPr lang="en-US" altLang="zh-CN" dirty="0">
                <a:solidFill>
                  <a:schemeClr val="accent6">
                    <a:lumMod val="75000"/>
                  </a:schemeClr>
                </a:solidFill>
                <a:latin typeface="Times New Roman" panose="02020603050405020304" pitchFamily="18" charset="0"/>
                <a:cs typeface="Times New Roman" panose="02020603050405020304" pitchFamily="18" charset="0"/>
              </a:rPr>
              <a:t> coincidence.</a:t>
            </a:r>
          </a:p>
          <a:p>
            <a:r>
              <a:rPr lang="en-US" dirty="0">
                <a:solidFill>
                  <a:schemeClr val="accent6">
                    <a:lumMod val="75000"/>
                  </a:schemeClr>
                </a:solidFill>
                <a:latin typeface="Times New Roman" panose="02020603050405020304" pitchFamily="18" charset="0"/>
                <a:cs typeface="Times New Roman" panose="02020603050405020304" pitchFamily="18" charset="0"/>
              </a:rPr>
              <a:t>Absolute </a:t>
            </a:r>
            <a:r>
              <a:rPr lang="en-US" i="1" dirty="0" err="1">
                <a:solidFill>
                  <a:schemeClr val="accent6">
                    <a:lumMod val="75000"/>
                  </a:schemeClr>
                </a:solidFill>
                <a:latin typeface="Times New Roman" panose="02020603050405020304" pitchFamily="18" charset="0"/>
                <a:cs typeface="Times New Roman" panose="02020603050405020304" pitchFamily="18" charset="0"/>
              </a:rPr>
              <a:t>I</a:t>
            </a:r>
            <a:r>
              <a:rPr lang="en-US" i="1" baseline="-25000" dirty="0" err="1">
                <a:solidFill>
                  <a:schemeClr val="accent6">
                    <a:lumMod val="75000"/>
                  </a:schemeClr>
                </a:solidFill>
                <a:latin typeface="Times New Roman" panose="02020603050405020304" pitchFamily="18" charset="0"/>
                <a:cs typeface="Times New Roman" panose="02020603050405020304" pitchFamily="18" charset="0"/>
              </a:rPr>
              <a:t>p</a:t>
            </a:r>
            <a:r>
              <a:rPr lang="en-US" baseline="-25000" dirty="0">
                <a:solidFill>
                  <a:schemeClr val="accent6">
                    <a:lumMod val="75000"/>
                  </a:schemeClr>
                </a:solidFill>
                <a:latin typeface="Times New Roman" panose="02020603050405020304" pitchFamily="18" charset="0"/>
                <a:cs typeface="Times New Roman" panose="02020603050405020304" pitchFamily="18" charset="0"/>
              </a:rPr>
              <a:t> </a:t>
            </a:r>
            <a:r>
              <a:rPr lang="en-US" dirty="0">
                <a:solidFill>
                  <a:schemeClr val="accent6">
                    <a:lumMod val="75000"/>
                  </a:schemeClr>
                </a:solidFill>
                <a:latin typeface="Times New Roman" panose="02020603050405020304" pitchFamily="18" charset="0"/>
                <a:cs typeface="Times New Roman" panose="02020603050405020304" pitchFamily="18" charset="0"/>
              </a:rPr>
              <a:t>was normalized based on the number of implanted </a:t>
            </a:r>
            <a:r>
              <a:rPr lang="en-US" baseline="30000" dirty="0">
                <a:solidFill>
                  <a:schemeClr val="accent6">
                    <a:lumMod val="75000"/>
                  </a:schemeClr>
                </a:solidFill>
                <a:latin typeface="Times New Roman" panose="02020603050405020304" pitchFamily="18" charset="0"/>
                <a:cs typeface="Times New Roman" panose="02020603050405020304" pitchFamily="18" charset="0"/>
              </a:rPr>
              <a:t>25</a:t>
            </a:r>
            <a:r>
              <a:rPr lang="en-US" dirty="0">
                <a:solidFill>
                  <a:schemeClr val="accent6">
                    <a:lumMod val="75000"/>
                  </a:schemeClr>
                </a:solidFill>
                <a:latin typeface="Times New Roman" panose="02020603050405020304" pitchFamily="18" charset="0"/>
                <a:cs typeface="Times New Roman" panose="02020603050405020304" pitchFamily="18" charset="0"/>
              </a:rPr>
              <a:t>Si.</a:t>
            </a:r>
            <a:endParaRPr lang="en-US" baseline="-25000"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81" name="矩形 80"/>
          <p:cNvSpPr/>
          <p:nvPr/>
        </p:nvSpPr>
        <p:spPr>
          <a:xfrm>
            <a:off x="5042190" y="2081089"/>
            <a:ext cx="4111409" cy="646331"/>
          </a:xfrm>
          <a:prstGeom prst="rect">
            <a:avLst/>
          </a:prstGeom>
        </p:spPr>
        <p:txBody>
          <a:bodyPr wrap="square">
            <a:spAutoFit/>
          </a:bodyPr>
          <a:lstStyle/>
          <a:p>
            <a:r>
              <a:rPr lang="en-US" dirty="0">
                <a:solidFill>
                  <a:schemeClr val="accent2">
                    <a:lumMod val="50000"/>
                  </a:schemeClr>
                </a:solidFill>
                <a:latin typeface="Times New Roman" panose="02020603050405020304" pitchFamily="18" charset="0"/>
                <a:cs typeface="Times New Roman" panose="02020603050405020304" pitchFamily="18" charset="0"/>
              </a:rPr>
              <a:t>Hatori_NPA1992:</a:t>
            </a:r>
          </a:p>
          <a:p>
            <a:r>
              <a:rPr lang="en-US" altLang="zh-CN" dirty="0">
                <a:solidFill>
                  <a:schemeClr val="accent2">
                    <a:lumMod val="50000"/>
                  </a:schemeClr>
                </a:solidFill>
                <a:latin typeface="Times New Roman" panose="02020603050405020304" pitchFamily="18" charset="0"/>
                <a:cs typeface="Times New Roman" panose="02020603050405020304" pitchFamily="18" charset="0"/>
              </a:rPr>
              <a:t>Didn't report </a:t>
            </a:r>
            <a:r>
              <a:rPr lang="en-US" dirty="0">
                <a:solidFill>
                  <a:schemeClr val="accent2">
                    <a:lumMod val="50000"/>
                  </a:schemeClr>
                </a:solidFill>
                <a:latin typeface="Times New Roman" panose="02020603050405020304" pitchFamily="18" charset="0"/>
                <a:cs typeface="Times New Roman" panose="02020603050405020304" pitchFamily="18" charset="0"/>
              </a:rPr>
              <a:t>absolute </a:t>
            </a:r>
            <a:r>
              <a:rPr lang="en-US" i="1" dirty="0" err="1">
                <a:solidFill>
                  <a:schemeClr val="accent2">
                    <a:lumMod val="50000"/>
                  </a:schemeClr>
                </a:solidFill>
                <a:latin typeface="Times New Roman" panose="02020603050405020304" pitchFamily="18" charset="0"/>
                <a:cs typeface="Times New Roman" panose="02020603050405020304" pitchFamily="18" charset="0"/>
              </a:rPr>
              <a:t>I</a:t>
            </a:r>
            <a:r>
              <a:rPr lang="en-US" i="1" baseline="-25000" dirty="0" err="1">
                <a:solidFill>
                  <a:schemeClr val="accent2">
                    <a:lumMod val="50000"/>
                  </a:schemeClr>
                </a:solidFill>
                <a:latin typeface="Times New Roman" panose="02020603050405020304" pitchFamily="18" charset="0"/>
                <a:cs typeface="Times New Roman" panose="02020603050405020304" pitchFamily="18" charset="0"/>
              </a:rPr>
              <a:t>p</a:t>
            </a:r>
            <a:r>
              <a:rPr lang="en-US" baseline="-25000" dirty="0">
                <a:solidFill>
                  <a:schemeClr val="accent2">
                    <a:lumMod val="50000"/>
                  </a:schemeClr>
                </a:solidFill>
                <a:latin typeface="Times New Roman" panose="02020603050405020304" pitchFamily="18" charset="0"/>
                <a:cs typeface="Times New Roman" panose="02020603050405020304" pitchFamily="18" charset="0"/>
              </a:rPr>
              <a:t> </a:t>
            </a:r>
            <a:r>
              <a:rPr lang="en-US" altLang="zh-CN" dirty="0">
                <a:solidFill>
                  <a:schemeClr val="accent2">
                    <a:lumMod val="50000"/>
                  </a:schemeClr>
                </a:solidFill>
                <a:latin typeface="Times New Roman" panose="02020603050405020304" pitchFamily="18" charset="0"/>
                <a:cs typeface="Times New Roman" panose="02020603050405020304" pitchFamily="18" charset="0"/>
              </a:rPr>
              <a:t>.</a:t>
            </a:r>
            <a:endParaRPr lang="en-US" baseline="-25000" dirty="0">
              <a:solidFill>
                <a:schemeClr val="accent2">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4988476"/>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4893972"/>
          </a:xfrm>
          <a:prstGeom prst="rect">
            <a:avLst/>
          </a:prstGeom>
        </p:spPr>
      </p:pic>
      <p:pic>
        <p:nvPicPr>
          <p:cNvPr id="3" name="图片 2"/>
          <p:cNvPicPr>
            <a:picLocks noChangeAspect="1"/>
          </p:cNvPicPr>
          <p:nvPr/>
        </p:nvPicPr>
        <p:blipFill>
          <a:blip r:embed="rId3"/>
          <a:stretch>
            <a:fillRect/>
          </a:stretch>
        </p:blipFill>
        <p:spPr>
          <a:xfrm>
            <a:off x="5770562" y="112712"/>
            <a:ext cx="3267075" cy="1095375"/>
          </a:xfrm>
          <a:prstGeom prst="rect">
            <a:avLst/>
          </a:prstGeom>
        </p:spPr>
      </p:pic>
    </p:spTree>
    <p:extLst>
      <p:ext uri="{BB962C8B-B14F-4D97-AF65-F5344CB8AC3E}">
        <p14:creationId xmlns:p14="http://schemas.microsoft.com/office/powerpoint/2010/main" val="1550401005"/>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0" y="0"/>
            <a:ext cx="4825116" cy="3420000"/>
          </a:xfrm>
          <a:prstGeom prst="rect">
            <a:avLst/>
          </a:prstGeom>
        </p:spPr>
      </p:pic>
      <p:pic>
        <p:nvPicPr>
          <p:cNvPr id="7" name="图片 6"/>
          <p:cNvPicPr>
            <a:picLocks noChangeAspect="1"/>
          </p:cNvPicPr>
          <p:nvPr/>
        </p:nvPicPr>
        <p:blipFill>
          <a:blip r:embed="rId4"/>
          <a:stretch>
            <a:fillRect/>
          </a:stretch>
        </p:blipFill>
        <p:spPr>
          <a:xfrm>
            <a:off x="0" y="3420000"/>
            <a:ext cx="4741916" cy="3348000"/>
          </a:xfrm>
          <a:prstGeom prst="rect">
            <a:avLst/>
          </a:prstGeom>
        </p:spPr>
      </p:pic>
      <p:sp>
        <p:nvSpPr>
          <p:cNvPr id="8" name="文本框 7"/>
          <p:cNvSpPr txBox="1"/>
          <p:nvPr/>
        </p:nvSpPr>
        <p:spPr>
          <a:xfrm>
            <a:off x="1348158" y="3567894"/>
            <a:ext cx="1191898" cy="369332"/>
          </a:xfrm>
          <a:prstGeom prst="rect">
            <a:avLst/>
          </a:prstGeom>
          <a:noFill/>
          <a:ln>
            <a:noFill/>
          </a:ln>
        </p:spPr>
        <p:txBody>
          <a:bodyPr wrap="square" rtlCol="0">
            <a:spAutoFit/>
          </a:bodyPr>
          <a:lstStyle/>
          <a:p>
            <a:r>
              <a:rPr lang="en-US" dirty="0">
                <a:solidFill>
                  <a:srgbClr val="0000FF"/>
                </a:solidFill>
              </a:rPr>
              <a:t>7900</a:t>
            </a:r>
            <a:r>
              <a:rPr lang="en-US" dirty="0"/>
              <a:t>–</a:t>
            </a:r>
            <a:r>
              <a:rPr lang="en-US" altLang="zh-CN" dirty="0"/>
              <a:t>511</a:t>
            </a:r>
            <a:endParaRPr lang="en-US" dirty="0"/>
          </a:p>
        </p:txBody>
      </p:sp>
      <p:sp>
        <p:nvSpPr>
          <p:cNvPr id="9" name="文本框 8"/>
          <p:cNvSpPr txBox="1"/>
          <p:nvPr/>
        </p:nvSpPr>
        <p:spPr>
          <a:xfrm>
            <a:off x="3888214" y="3752560"/>
            <a:ext cx="730023" cy="369332"/>
          </a:xfrm>
          <a:prstGeom prst="rect">
            <a:avLst/>
          </a:prstGeom>
          <a:noFill/>
          <a:ln>
            <a:noFill/>
          </a:ln>
        </p:spPr>
        <p:txBody>
          <a:bodyPr wrap="square" rtlCol="0">
            <a:spAutoFit/>
          </a:bodyPr>
          <a:lstStyle/>
          <a:p>
            <a:r>
              <a:rPr lang="en-US" dirty="0">
                <a:solidFill>
                  <a:srgbClr val="0000FF"/>
                </a:solidFill>
              </a:rPr>
              <a:t>7900</a:t>
            </a:r>
            <a:endParaRPr lang="en-US" dirty="0"/>
          </a:p>
        </p:txBody>
      </p:sp>
      <p:sp>
        <p:nvSpPr>
          <p:cNvPr id="10" name="文本框 9"/>
          <p:cNvSpPr txBox="1"/>
          <p:nvPr/>
        </p:nvSpPr>
        <p:spPr>
          <a:xfrm>
            <a:off x="1348158" y="-36772"/>
            <a:ext cx="1191898" cy="369332"/>
          </a:xfrm>
          <a:prstGeom prst="rect">
            <a:avLst/>
          </a:prstGeom>
          <a:noFill/>
          <a:ln>
            <a:noFill/>
          </a:ln>
        </p:spPr>
        <p:txBody>
          <a:bodyPr wrap="square" rtlCol="0">
            <a:spAutoFit/>
          </a:bodyPr>
          <a:lstStyle/>
          <a:p>
            <a:r>
              <a:rPr lang="en-US" dirty="0">
                <a:solidFill>
                  <a:srgbClr val="0000FF"/>
                </a:solidFill>
              </a:rPr>
              <a:t>7900</a:t>
            </a:r>
            <a:r>
              <a:rPr lang="en-US" dirty="0"/>
              <a:t>–</a:t>
            </a:r>
            <a:r>
              <a:rPr lang="en-US" altLang="zh-CN" dirty="0"/>
              <a:t>511</a:t>
            </a:r>
            <a:endParaRPr lang="en-US" dirty="0"/>
          </a:p>
        </p:txBody>
      </p:sp>
      <p:sp>
        <p:nvSpPr>
          <p:cNvPr id="11" name="文本框 10"/>
          <p:cNvSpPr txBox="1"/>
          <p:nvPr/>
        </p:nvSpPr>
        <p:spPr>
          <a:xfrm>
            <a:off x="3888214" y="0"/>
            <a:ext cx="730023" cy="369332"/>
          </a:xfrm>
          <a:prstGeom prst="rect">
            <a:avLst/>
          </a:prstGeom>
          <a:noFill/>
          <a:ln>
            <a:noFill/>
          </a:ln>
        </p:spPr>
        <p:txBody>
          <a:bodyPr wrap="square" rtlCol="0">
            <a:spAutoFit/>
          </a:bodyPr>
          <a:lstStyle/>
          <a:p>
            <a:r>
              <a:rPr lang="en-US" dirty="0">
                <a:solidFill>
                  <a:srgbClr val="0000FF"/>
                </a:solidFill>
              </a:rPr>
              <a:t>7900</a:t>
            </a:r>
            <a:endParaRPr lang="en-US" dirty="0"/>
          </a:p>
        </p:txBody>
      </p:sp>
    </p:spTree>
    <p:extLst>
      <p:ext uri="{BB962C8B-B14F-4D97-AF65-F5344CB8AC3E}">
        <p14:creationId xmlns:p14="http://schemas.microsoft.com/office/powerpoint/2010/main" val="1016922167"/>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7461437" cy="3900605"/>
          </a:xfrm>
          <a:prstGeom prst="rect">
            <a:avLst/>
          </a:prstGeom>
        </p:spPr>
      </p:pic>
    </p:spTree>
    <p:extLst>
      <p:ext uri="{BB962C8B-B14F-4D97-AF65-F5344CB8AC3E}">
        <p14:creationId xmlns:p14="http://schemas.microsoft.com/office/powerpoint/2010/main" val="3758024749"/>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3438000"/>
            <a:ext cx="6542091" cy="3420000"/>
          </a:xfrm>
          <a:prstGeom prst="rect">
            <a:avLst/>
          </a:prstGeom>
        </p:spPr>
      </p:pic>
      <p:pic>
        <p:nvPicPr>
          <p:cNvPr id="5" name="图片 4"/>
          <p:cNvPicPr>
            <a:picLocks noChangeAspect="1"/>
          </p:cNvPicPr>
          <p:nvPr/>
        </p:nvPicPr>
        <p:blipFill>
          <a:blip r:embed="rId3"/>
          <a:stretch>
            <a:fillRect/>
          </a:stretch>
        </p:blipFill>
        <p:spPr>
          <a:xfrm>
            <a:off x="0" y="9000"/>
            <a:ext cx="6542091" cy="3420000"/>
          </a:xfrm>
          <a:prstGeom prst="rect">
            <a:avLst/>
          </a:prstGeom>
        </p:spPr>
      </p:pic>
    </p:spTree>
    <p:extLst>
      <p:ext uri="{BB962C8B-B14F-4D97-AF65-F5344CB8AC3E}">
        <p14:creationId xmlns:p14="http://schemas.microsoft.com/office/powerpoint/2010/main" val="937859242"/>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0" y="1"/>
          <a:ext cx="7200004" cy="6839996"/>
        </p:xfrm>
        <a:graphic>
          <a:graphicData uri="http://schemas.openxmlformats.org/drawingml/2006/table">
            <a:tbl>
              <a:tblPr firstRow="1" bandRow="1">
                <a:tableStyleId>{2D5ABB26-0587-4C30-8999-92F81FD0307C}</a:tableStyleId>
              </a:tblPr>
              <a:tblGrid>
                <a:gridCol w="514286">
                  <a:extLst>
                    <a:ext uri="{9D8B030D-6E8A-4147-A177-3AD203B41FA5}">
                      <a16:colId xmlns:a16="http://schemas.microsoft.com/office/drawing/2014/main" val="20000"/>
                    </a:ext>
                  </a:extLst>
                </a:gridCol>
                <a:gridCol w="514286">
                  <a:extLst>
                    <a:ext uri="{9D8B030D-6E8A-4147-A177-3AD203B41FA5}">
                      <a16:colId xmlns:a16="http://schemas.microsoft.com/office/drawing/2014/main" val="20001"/>
                    </a:ext>
                  </a:extLst>
                </a:gridCol>
                <a:gridCol w="514286">
                  <a:extLst>
                    <a:ext uri="{9D8B030D-6E8A-4147-A177-3AD203B41FA5}">
                      <a16:colId xmlns:a16="http://schemas.microsoft.com/office/drawing/2014/main" val="20002"/>
                    </a:ext>
                  </a:extLst>
                </a:gridCol>
                <a:gridCol w="514286">
                  <a:extLst>
                    <a:ext uri="{9D8B030D-6E8A-4147-A177-3AD203B41FA5}">
                      <a16:colId xmlns:a16="http://schemas.microsoft.com/office/drawing/2014/main" val="20003"/>
                    </a:ext>
                  </a:extLst>
                </a:gridCol>
                <a:gridCol w="514286">
                  <a:extLst>
                    <a:ext uri="{9D8B030D-6E8A-4147-A177-3AD203B41FA5}">
                      <a16:colId xmlns:a16="http://schemas.microsoft.com/office/drawing/2014/main" val="20004"/>
                    </a:ext>
                  </a:extLst>
                </a:gridCol>
                <a:gridCol w="514286">
                  <a:extLst>
                    <a:ext uri="{9D8B030D-6E8A-4147-A177-3AD203B41FA5}">
                      <a16:colId xmlns:a16="http://schemas.microsoft.com/office/drawing/2014/main" val="20005"/>
                    </a:ext>
                  </a:extLst>
                </a:gridCol>
                <a:gridCol w="514286">
                  <a:extLst>
                    <a:ext uri="{9D8B030D-6E8A-4147-A177-3AD203B41FA5}">
                      <a16:colId xmlns:a16="http://schemas.microsoft.com/office/drawing/2014/main" val="20006"/>
                    </a:ext>
                  </a:extLst>
                </a:gridCol>
                <a:gridCol w="514286">
                  <a:extLst>
                    <a:ext uri="{9D8B030D-6E8A-4147-A177-3AD203B41FA5}">
                      <a16:colId xmlns:a16="http://schemas.microsoft.com/office/drawing/2014/main" val="20007"/>
                    </a:ext>
                  </a:extLst>
                </a:gridCol>
                <a:gridCol w="514286">
                  <a:extLst>
                    <a:ext uri="{9D8B030D-6E8A-4147-A177-3AD203B41FA5}">
                      <a16:colId xmlns:a16="http://schemas.microsoft.com/office/drawing/2014/main" val="20008"/>
                    </a:ext>
                  </a:extLst>
                </a:gridCol>
                <a:gridCol w="514286">
                  <a:extLst>
                    <a:ext uri="{9D8B030D-6E8A-4147-A177-3AD203B41FA5}">
                      <a16:colId xmlns:a16="http://schemas.microsoft.com/office/drawing/2014/main" val="20009"/>
                    </a:ext>
                  </a:extLst>
                </a:gridCol>
                <a:gridCol w="514286">
                  <a:extLst>
                    <a:ext uri="{9D8B030D-6E8A-4147-A177-3AD203B41FA5}">
                      <a16:colId xmlns:a16="http://schemas.microsoft.com/office/drawing/2014/main" val="20010"/>
                    </a:ext>
                  </a:extLst>
                </a:gridCol>
                <a:gridCol w="514286">
                  <a:extLst>
                    <a:ext uri="{9D8B030D-6E8A-4147-A177-3AD203B41FA5}">
                      <a16:colId xmlns:a16="http://schemas.microsoft.com/office/drawing/2014/main" val="20011"/>
                    </a:ext>
                  </a:extLst>
                </a:gridCol>
                <a:gridCol w="514286">
                  <a:extLst>
                    <a:ext uri="{9D8B030D-6E8A-4147-A177-3AD203B41FA5}">
                      <a16:colId xmlns:a16="http://schemas.microsoft.com/office/drawing/2014/main" val="20012"/>
                    </a:ext>
                  </a:extLst>
                </a:gridCol>
                <a:gridCol w="514286">
                  <a:extLst>
                    <a:ext uri="{9D8B030D-6E8A-4147-A177-3AD203B41FA5}">
                      <a16:colId xmlns:a16="http://schemas.microsoft.com/office/drawing/2014/main" val="20013"/>
                    </a:ext>
                  </a:extLst>
                </a:gridCol>
              </a:tblGrid>
              <a:tr h="646165">
                <a:tc>
                  <a:txBody>
                    <a:bodyPr/>
                    <a:lstStyle/>
                    <a:p>
                      <a:pPr algn="ctr"/>
                      <a:r>
                        <a:rPr lang="en-US" altLang="zh-CN" sz="1300" dirty="0" err="1">
                          <a:latin typeface="Times New Roman" panose="02020603050405020304" pitchFamily="18" charset="0"/>
                          <a:cs typeface="Times New Roman" panose="02020603050405020304" pitchFamily="18" charset="0"/>
                        </a:rPr>
                        <a:t>γγ</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452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493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945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1612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845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1338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1789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884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2222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2673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6288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6955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7900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4371">
                <a:tc>
                  <a:txBody>
                    <a:bodyPr/>
                    <a:lstStyle/>
                    <a:p>
                      <a:pPr algn="ctr"/>
                      <a:r>
                        <a:rPr lang="en-US" sz="1300" dirty="0">
                          <a:latin typeface="Times New Roman" panose="02020603050405020304" pitchFamily="18" charset="0"/>
                          <a:cs typeface="Times New Roman" panose="02020603050405020304" pitchFamily="18" charset="0"/>
                        </a:rPr>
                        <a:t>452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4371">
                <a:tc>
                  <a:txBody>
                    <a:bodyPr/>
                    <a:lstStyle/>
                    <a:p>
                      <a:pPr algn="ctr"/>
                      <a:r>
                        <a:rPr lang="en-US" sz="1300" dirty="0">
                          <a:latin typeface="Times New Roman" panose="02020603050405020304" pitchFamily="18" charset="0"/>
                          <a:cs typeface="Times New Roman" panose="02020603050405020304" pitchFamily="18" charset="0"/>
                        </a:rPr>
                        <a:t>493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4371">
                <a:tc>
                  <a:txBody>
                    <a:bodyPr/>
                    <a:lstStyle/>
                    <a:p>
                      <a:pPr algn="ctr"/>
                      <a:r>
                        <a:rPr lang="en-US" sz="1300" dirty="0">
                          <a:latin typeface="Times New Roman" panose="02020603050405020304" pitchFamily="18" charset="0"/>
                          <a:cs typeface="Times New Roman" panose="02020603050405020304" pitchFamily="18" charset="0"/>
                        </a:rPr>
                        <a:t>945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247">
                <a:tc>
                  <a:txBody>
                    <a:bodyPr/>
                    <a:lstStyle/>
                    <a:p>
                      <a:pPr algn="ctr"/>
                      <a:r>
                        <a:rPr lang="en-US" sz="1300" dirty="0">
                          <a:latin typeface="Times New Roman" panose="02020603050405020304" pitchFamily="18" charset="0"/>
                          <a:cs typeface="Times New Roman" panose="02020603050405020304" pitchFamily="18" charset="0"/>
                        </a:rPr>
                        <a:t>1612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4371">
                <a:tc>
                  <a:txBody>
                    <a:bodyPr/>
                    <a:lstStyle/>
                    <a:p>
                      <a:pPr algn="ctr"/>
                      <a:r>
                        <a:rPr lang="en-US" sz="1300" dirty="0">
                          <a:latin typeface="Times New Roman" panose="02020603050405020304" pitchFamily="18" charset="0"/>
                          <a:cs typeface="Times New Roman" panose="02020603050405020304" pitchFamily="18" charset="0"/>
                        </a:rPr>
                        <a:t>845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540247">
                <a:tc>
                  <a:txBody>
                    <a:bodyPr/>
                    <a:lstStyle/>
                    <a:p>
                      <a:pPr algn="ctr"/>
                      <a:r>
                        <a:rPr lang="en-US" sz="1300" dirty="0">
                          <a:latin typeface="Times New Roman" panose="02020603050405020304" pitchFamily="18" charset="0"/>
                          <a:cs typeface="Times New Roman" panose="02020603050405020304" pitchFamily="18" charset="0"/>
                        </a:rPr>
                        <a:t>1338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540247">
                <a:tc>
                  <a:txBody>
                    <a:bodyPr/>
                    <a:lstStyle/>
                    <a:p>
                      <a:pPr algn="ctr"/>
                      <a:r>
                        <a:rPr lang="en-US" sz="1300" dirty="0">
                          <a:latin typeface="Times New Roman" panose="02020603050405020304" pitchFamily="18" charset="0"/>
                          <a:cs typeface="Times New Roman" panose="02020603050405020304" pitchFamily="18" charset="0"/>
                        </a:rPr>
                        <a:t>1789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74371">
                <a:tc>
                  <a:txBody>
                    <a:bodyPr/>
                    <a:lstStyle/>
                    <a:p>
                      <a:pPr algn="ctr"/>
                      <a:r>
                        <a:rPr lang="en-US" sz="1300" dirty="0">
                          <a:latin typeface="Times New Roman" panose="02020603050405020304" pitchFamily="18" charset="0"/>
                          <a:cs typeface="Times New Roman" panose="02020603050405020304" pitchFamily="18" charset="0"/>
                        </a:rPr>
                        <a:t>884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540247">
                <a:tc>
                  <a:txBody>
                    <a:bodyPr/>
                    <a:lstStyle/>
                    <a:p>
                      <a:pPr algn="ctr"/>
                      <a:r>
                        <a:rPr lang="en-US" sz="1300" dirty="0">
                          <a:latin typeface="Times New Roman" panose="02020603050405020304" pitchFamily="18" charset="0"/>
                          <a:cs typeface="Times New Roman" panose="02020603050405020304" pitchFamily="18" charset="0"/>
                        </a:rPr>
                        <a:t>2222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540247">
                <a:tc>
                  <a:txBody>
                    <a:bodyPr/>
                    <a:lstStyle/>
                    <a:p>
                      <a:pPr algn="ctr"/>
                      <a:r>
                        <a:rPr lang="en-US" sz="1300" dirty="0">
                          <a:latin typeface="Times New Roman" panose="02020603050405020304" pitchFamily="18" charset="0"/>
                          <a:cs typeface="Times New Roman" panose="02020603050405020304" pitchFamily="18" charset="0"/>
                        </a:rPr>
                        <a:t>2673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540247">
                <a:tc>
                  <a:txBody>
                    <a:bodyPr/>
                    <a:lstStyle/>
                    <a:p>
                      <a:pPr algn="ctr"/>
                      <a:r>
                        <a:rPr lang="en-US" sz="1300" dirty="0">
                          <a:latin typeface="Times New Roman" panose="02020603050405020304" pitchFamily="18" charset="0"/>
                          <a:cs typeface="Times New Roman" panose="02020603050405020304" pitchFamily="18" charset="0"/>
                        </a:rPr>
                        <a:t>6288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540247">
                <a:tc>
                  <a:txBody>
                    <a:bodyPr/>
                    <a:lstStyle/>
                    <a:p>
                      <a:pPr algn="ctr"/>
                      <a:r>
                        <a:rPr lang="en-US" sz="1300" dirty="0">
                          <a:latin typeface="Times New Roman" panose="02020603050405020304" pitchFamily="18" charset="0"/>
                          <a:cs typeface="Times New Roman" panose="02020603050405020304" pitchFamily="18" charset="0"/>
                        </a:rPr>
                        <a:t>6955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540247">
                <a:tc>
                  <a:txBody>
                    <a:bodyPr/>
                    <a:lstStyle/>
                    <a:p>
                      <a:pPr algn="ctr"/>
                      <a:r>
                        <a:rPr lang="en-US" sz="1300" dirty="0">
                          <a:latin typeface="Times New Roman" panose="02020603050405020304" pitchFamily="18" charset="0"/>
                          <a:cs typeface="Times New Roman" panose="02020603050405020304" pitchFamily="18" charset="0"/>
                        </a:rPr>
                        <a:t>7900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2676227797"/>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0" y="1"/>
          <a:ext cx="7200004" cy="6839996"/>
        </p:xfrm>
        <a:graphic>
          <a:graphicData uri="http://schemas.openxmlformats.org/drawingml/2006/table">
            <a:tbl>
              <a:tblPr firstRow="1" bandRow="1">
                <a:tableStyleId>{2D5ABB26-0587-4C30-8999-92F81FD0307C}</a:tableStyleId>
              </a:tblPr>
              <a:tblGrid>
                <a:gridCol w="514286">
                  <a:extLst>
                    <a:ext uri="{9D8B030D-6E8A-4147-A177-3AD203B41FA5}">
                      <a16:colId xmlns:a16="http://schemas.microsoft.com/office/drawing/2014/main" val="20000"/>
                    </a:ext>
                  </a:extLst>
                </a:gridCol>
                <a:gridCol w="514286">
                  <a:extLst>
                    <a:ext uri="{9D8B030D-6E8A-4147-A177-3AD203B41FA5}">
                      <a16:colId xmlns:a16="http://schemas.microsoft.com/office/drawing/2014/main" val="20001"/>
                    </a:ext>
                  </a:extLst>
                </a:gridCol>
                <a:gridCol w="514286">
                  <a:extLst>
                    <a:ext uri="{9D8B030D-6E8A-4147-A177-3AD203B41FA5}">
                      <a16:colId xmlns:a16="http://schemas.microsoft.com/office/drawing/2014/main" val="20002"/>
                    </a:ext>
                  </a:extLst>
                </a:gridCol>
                <a:gridCol w="514286">
                  <a:extLst>
                    <a:ext uri="{9D8B030D-6E8A-4147-A177-3AD203B41FA5}">
                      <a16:colId xmlns:a16="http://schemas.microsoft.com/office/drawing/2014/main" val="20003"/>
                    </a:ext>
                  </a:extLst>
                </a:gridCol>
                <a:gridCol w="514286">
                  <a:extLst>
                    <a:ext uri="{9D8B030D-6E8A-4147-A177-3AD203B41FA5}">
                      <a16:colId xmlns:a16="http://schemas.microsoft.com/office/drawing/2014/main" val="20004"/>
                    </a:ext>
                  </a:extLst>
                </a:gridCol>
                <a:gridCol w="514286">
                  <a:extLst>
                    <a:ext uri="{9D8B030D-6E8A-4147-A177-3AD203B41FA5}">
                      <a16:colId xmlns:a16="http://schemas.microsoft.com/office/drawing/2014/main" val="20005"/>
                    </a:ext>
                  </a:extLst>
                </a:gridCol>
                <a:gridCol w="514286">
                  <a:extLst>
                    <a:ext uri="{9D8B030D-6E8A-4147-A177-3AD203B41FA5}">
                      <a16:colId xmlns:a16="http://schemas.microsoft.com/office/drawing/2014/main" val="20006"/>
                    </a:ext>
                  </a:extLst>
                </a:gridCol>
                <a:gridCol w="514286">
                  <a:extLst>
                    <a:ext uri="{9D8B030D-6E8A-4147-A177-3AD203B41FA5}">
                      <a16:colId xmlns:a16="http://schemas.microsoft.com/office/drawing/2014/main" val="20007"/>
                    </a:ext>
                  </a:extLst>
                </a:gridCol>
                <a:gridCol w="514286">
                  <a:extLst>
                    <a:ext uri="{9D8B030D-6E8A-4147-A177-3AD203B41FA5}">
                      <a16:colId xmlns:a16="http://schemas.microsoft.com/office/drawing/2014/main" val="20008"/>
                    </a:ext>
                  </a:extLst>
                </a:gridCol>
                <a:gridCol w="514286">
                  <a:extLst>
                    <a:ext uri="{9D8B030D-6E8A-4147-A177-3AD203B41FA5}">
                      <a16:colId xmlns:a16="http://schemas.microsoft.com/office/drawing/2014/main" val="20009"/>
                    </a:ext>
                  </a:extLst>
                </a:gridCol>
                <a:gridCol w="514286">
                  <a:extLst>
                    <a:ext uri="{9D8B030D-6E8A-4147-A177-3AD203B41FA5}">
                      <a16:colId xmlns:a16="http://schemas.microsoft.com/office/drawing/2014/main" val="20010"/>
                    </a:ext>
                  </a:extLst>
                </a:gridCol>
                <a:gridCol w="514286">
                  <a:extLst>
                    <a:ext uri="{9D8B030D-6E8A-4147-A177-3AD203B41FA5}">
                      <a16:colId xmlns:a16="http://schemas.microsoft.com/office/drawing/2014/main" val="20011"/>
                    </a:ext>
                  </a:extLst>
                </a:gridCol>
                <a:gridCol w="514286">
                  <a:extLst>
                    <a:ext uri="{9D8B030D-6E8A-4147-A177-3AD203B41FA5}">
                      <a16:colId xmlns:a16="http://schemas.microsoft.com/office/drawing/2014/main" val="20012"/>
                    </a:ext>
                  </a:extLst>
                </a:gridCol>
                <a:gridCol w="514286">
                  <a:extLst>
                    <a:ext uri="{9D8B030D-6E8A-4147-A177-3AD203B41FA5}">
                      <a16:colId xmlns:a16="http://schemas.microsoft.com/office/drawing/2014/main" val="20013"/>
                    </a:ext>
                  </a:extLst>
                </a:gridCol>
              </a:tblGrid>
              <a:tr h="646165">
                <a:tc>
                  <a:txBody>
                    <a:bodyPr/>
                    <a:lstStyle/>
                    <a:p>
                      <a:pPr algn="ctr"/>
                      <a:r>
                        <a:rPr lang="en-US" altLang="zh-CN" sz="1300" dirty="0" err="1">
                          <a:latin typeface="Times New Roman" panose="02020603050405020304" pitchFamily="18" charset="0"/>
                          <a:cs typeface="Times New Roman" panose="02020603050405020304" pitchFamily="18" charset="0"/>
                        </a:rPr>
                        <a:t>γγ</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1300" dirty="0">
                          <a:latin typeface="Times New Roman" panose="02020603050405020304" pitchFamily="18" charset="0"/>
                          <a:cs typeface="Times New Roman" panose="02020603050405020304" pitchFamily="18" charset="0"/>
                        </a:rPr>
                        <a:t>452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a:r>
                        <a:rPr lang="en-US" sz="1300" dirty="0">
                          <a:latin typeface="Times New Roman" panose="02020603050405020304" pitchFamily="18" charset="0"/>
                          <a:cs typeface="Times New Roman" panose="02020603050405020304" pitchFamily="18" charset="0"/>
                        </a:rPr>
                        <a:t>493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a:r>
                        <a:rPr lang="en-US" sz="1300" dirty="0">
                          <a:latin typeface="Times New Roman" panose="02020603050405020304" pitchFamily="18" charset="0"/>
                          <a:cs typeface="Times New Roman" panose="02020603050405020304" pitchFamily="18" charset="0"/>
                        </a:rPr>
                        <a:t>945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a:r>
                        <a:rPr lang="en-US" sz="1300" dirty="0">
                          <a:latin typeface="Times New Roman" panose="02020603050405020304" pitchFamily="18" charset="0"/>
                          <a:cs typeface="Times New Roman" panose="02020603050405020304" pitchFamily="18" charset="0"/>
                        </a:rPr>
                        <a:t>1612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a:r>
                        <a:rPr lang="en-US" sz="1300" dirty="0">
                          <a:latin typeface="Times New Roman" panose="02020603050405020304" pitchFamily="18" charset="0"/>
                          <a:cs typeface="Times New Roman" panose="02020603050405020304" pitchFamily="18" charset="0"/>
                        </a:rPr>
                        <a:t>845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a:r>
                        <a:rPr lang="en-US" sz="1300" dirty="0">
                          <a:latin typeface="Times New Roman" panose="02020603050405020304" pitchFamily="18" charset="0"/>
                          <a:cs typeface="Times New Roman" panose="02020603050405020304" pitchFamily="18" charset="0"/>
                        </a:rPr>
                        <a:t>1337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a:r>
                        <a:rPr lang="en-US" sz="1300" dirty="0">
                          <a:latin typeface="Times New Roman" panose="02020603050405020304" pitchFamily="18" charset="0"/>
                          <a:cs typeface="Times New Roman" panose="02020603050405020304" pitchFamily="18" charset="0"/>
                        </a:rPr>
                        <a:t>1789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a:r>
                        <a:rPr lang="en-US" sz="1300" dirty="0">
                          <a:latin typeface="Times New Roman" panose="02020603050405020304" pitchFamily="18" charset="0"/>
                          <a:cs typeface="Times New Roman" panose="02020603050405020304" pitchFamily="18" charset="0"/>
                        </a:rPr>
                        <a:t>884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a:r>
                        <a:rPr lang="en-US" sz="1300" dirty="0">
                          <a:latin typeface="Times New Roman" panose="02020603050405020304" pitchFamily="18" charset="0"/>
                          <a:cs typeface="Times New Roman" panose="02020603050405020304" pitchFamily="18" charset="0"/>
                        </a:rPr>
                        <a:t>2222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a:r>
                        <a:rPr lang="en-US" sz="1300" dirty="0">
                          <a:latin typeface="Times New Roman" panose="02020603050405020304" pitchFamily="18" charset="0"/>
                          <a:cs typeface="Times New Roman" panose="02020603050405020304" pitchFamily="18" charset="0"/>
                        </a:rPr>
                        <a:t>2673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a:r>
                        <a:rPr lang="en-US" sz="1300" dirty="0">
                          <a:latin typeface="Times New Roman" panose="02020603050405020304" pitchFamily="18" charset="0"/>
                          <a:cs typeface="Times New Roman" panose="02020603050405020304" pitchFamily="18" charset="0"/>
                        </a:rPr>
                        <a:t>6288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a:r>
                        <a:rPr lang="en-US" sz="1300" dirty="0">
                          <a:latin typeface="Times New Roman" panose="02020603050405020304" pitchFamily="18" charset="0"/>
                          <a:cs typeface="Times New Roman" panose="02020603050405020304" pitchFamily="18" charset="0"/>
                        </a:rPr>
                        <a:t>6955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ctr"/>
                      <a:r>
                        <a:rPr lang="en-US" sz="1300" dirty="0">
                          <a:latin typeface="Times New Roman" panose="02020603050405020304" pitchFamily="18" charset="0"/>
                          <a:cs typeface="Times New Roman" panose="02020603050405020304" pitchFamily="18" charset="0"/>
                        </a:rPr>
                        <a:t>7900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extLst>
                  <a:ext uri="{0D108BD9-81ED-4DB2-BD59-A6C34878D82A}">
                    <a16:rowId xmlns:a16="http://schemas.microsoft.com/office/drawing/2014/main" val="10000"/>
                  </a:ext>
                </a:extLst>
              </a:tr>
              <a:tr h="374371">
                <a:tc>
                  <a:txBody>
                    <a:bodyPr/>
                    <a:lstStyle/>
                    <a:p>
                      <a:pPr algn="ctr"/>
                      <a:r>
                        <a:rPr lang="en-US" sz="1300" dirty="0">
                          <a:latin typeface="Times New Roman" panose="02020603050405020304" pitchFamily="18" charset="0"/>
                          <a:cs typeface="Times New Roman" panose="02020603050405020304" pitchFamily="18" charset="0"/>
                        </a:rPr>
                        <a:t>452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1"/>
                  </a:ext>
                </a:extLst>
              </a:tr>
              <a:tr h="374371">
                <a:tc>
                  <a:txBody>
                    <a:bodyPr/>
                    <a:lstStyle/>
                    <a:p>
                      <a:pPr algn="ctr"/>
                      <a:r>
                        <a:rPr lang="en-US" sz="1300" dirty="0">
                          <a:latin typeface="Times New Roman" panose="02020603050405020304" pitchFamily="18" charset="0"/>
                          <a:cs typeface="Times New Roman" panose="02020603050405020304" pitchFamily="18" charset="0"/>
                        </a:rPr>
                        <a:t>493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2"/>
                  </a:ext>
                </a:extLst>
              </a:tr>
              <a:tr h="374371">
                <a:tc>
                  <a:txBody>
                    <a:bodyPr/>
                    <a:lstStyle/>
                    <a:p>
                      <a:pPr algn="ctr"/>
                      <a:r>
                        <a:rPr lang="en-US" sz="1300" dirty="0">
                          <a:latin typeface="Times New Roman" panose="02020603050405020304" pitchFamily="18" charset="0"/>
                          <a:cs typeface="Times New Roman" panose="02020603050405020304" pitchFamily="18" charset="0"/>
                        </a:rPr>
                        <a:t>945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3"/>
                  </a:ext>
                </a:extLst>
              </a:tr>
              <a:tr h="540247">
                <a:tc>
                  <a:txBody>
                    <a:bodyPr/>
                    <a:lstStyle/>
                    <a:p>
                      <a:pPr algn="ctr"/>
                      <a:r>
                        <a:rPr lang="en-US" sz="1300" dirty="0">
                          <a:latin typeface="Times New Roman" panose="02020603050405020304" pitchFamily="18" charset="0"/>
                          <a:cs typeface="Times New Roman" panose="02020603050405020304" pitchFamily="18" charset="0"/>
                        </a:rPr>
                        <a:t>1612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4"/>
                  </a:ext>
                </a:extLst>
              </a:tr>
              <a:tr h="374371">
                <a:tc>
                  <a:txBody>
                    <a:bodyPr/>
                    <a:lstStyle/>
                    <a:p>
                      <a:pPr algn="ctr"/>
                      <a:r>
                        <a:rPr lang="en-US" sz="1300" dirty="0">
                          <a:latin typeface="Times New Roman" panose="02020603050405020304" pitchFamily="18" charset="0"/>
                          <a:cs typeface="Times New Roman" panose="02020603050405020304" pitchFamily="18" charset="0"/>
                        </a:rPr>
                        <a:t>845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99"/>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99"/>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99"/>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99"/>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99"/>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99"/>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99"/>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99"/>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99"/>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99"/>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99"/>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99"/>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99"/>
                    </a:solidFill>
                  </a:tcPr>
                </a:tc>
                <a:extLst>
                  <a:ext uri="{0D108BD9-81ED-4DB2-BD59-A6C34878D82A}">
                    <a16:rowId xmlns:a16="http://schemas.microsoft.com/office/drawing/2014/main" val="10005"/>
                  </a:ext>
                </a:extLst>
              </a:tr>
              <a:tr h="540247">
                <a:tc>
                  <a:txBody>
                    <a:bodyPr/>
                    <a:lstStyle/>
                    <a:p>
                      <a:pPr algn="ctr"/>
                      <a:r>
                        <a:rPr lang="en-US" sz="1300" dirty="0">
                          <a:latin typeface="Times New Roman" panose="02020603050405020304" pitchFamily="18" charset="0"/>
                          <a:cs typeface="Times New Roman" panose="02020603050405020304" pitchFamily="18" charset="0"/>
                        </a:rPr>
                        <a:t>1337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06"/>
                  </a:ext>
                </a:extLst>
              </a:tr>
              <a:tr h="540247">
                <a:tc>
                  <a:txBody>
                    <a:bodyPr/>
                    <a:lstStyle/>
                    <a:p>
                      <a:pPr algn="ctr"/>
                      <a:r>
                        <a:rPr lang="en-US" sz="1300" dirty="0">
                          <a:latin typeface="Times New Roman" panose="02020603050405020304" pitchFamily="18" charset="0"/>
                          <a:cs typeface="Times New Roman" panose="02020603050405020304" pitchFamily="18" charset="0"/>
                        </a:rPr>
                        <a:t>1789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10007"/>
                  </a:ext>
                </a:extLst>
              </a:tr>
              <a:tr h="374371">
                <a:tc>
                  <a:txBody>
                    <a:bodyPr/>
                    <a:lstStyle/>
                    <a:p>
                      <a:pPr algn="ctr"/>
                      <a:r>
                        <a:rPr lang="en-US" sz="1300" dirty="0">
                          <a:latin typeface="Times New Roman" panose="02020603050405020304" pitchFamily="18" charset="0"/>
                          <a:cs typeface="Times New Roman" panose="02020603050405020304" pitchFamily="18" charset="0"/>
                        </a:rPr>
                        <a:t>884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extLst>
                  <a:ext uri="{0D108BD9-81ED-4DB2-BD59-A6C34878D82A}">
                    <a16:rowId xmlns:a16="http://schemas.microsoft.com/office/drawing/2014/main" val="10008"/>
                  </a:ext>
                </a:extLst>
              </a:tr>
              <a:tr h="540247">
                <a:tc>
                  <a:txBody>
                    <a:bodyPr/>
                    <a:lstStyle/>
                    <a:p>
                      <a:pPr algn="ctr"/>
                      <a:r>
                        <a:rPr lang="en-US" sz="1300" dirty="0">
                          <a:latin typeface="Times New Roman" panose="02020603050405020304" pitchFamily="18" charset="0"/>
                          <a:cs typeface="Times New Roman" panose="02020603050405020304" pitchFamily="18" charset="0"/>
                        </a:rPr>
                        <a:t>2222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300" dirty="0">
                          <a:solidFill>
                            <a:srgbClr val="FF0000"/>
                          </a:solidFill>
                          <a:latin typeface="Times New Roman" panose="02020603050405020304" pitchFamily="18" charset="0"/>
                          <a:cs typeface="Times New Roman" panose="02020603050405020304" pitchFamily="18" charset="0"/>
                        </a:rPr>
                        <a:t>√</a:t>
                      </a:r>
                      <a:endParaRPr lang="en-US" sz="130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300" baseline="0" dirty="0">
                          <a:solidFill>
                            <a:srgbClr val="FF0000"/>
                          </a:solidFill>
                          <a:latin typeface="Times New Roman" panose="02020603050405020304" pitchFamily="18" charset="0"/>
                          <a:cs typeface="Times New Roman" panose="02020603050405020304" pitchFamily="18" charset="0"/>
                        </a:rPr>
                        <a:t>√</a:t>
                      </a:r>
                      <a:r>
                        <a:rPr lang="en-US" altLang="zh-CN" sz="1300" baseline="0" dirty="0">
                          <a:solidFill>
                            <a:srgbClr val="FF0000"/>
                          </a:solidFill>
                          <a:latin typeface="Times New Roman" panose="02020603050405020304" pitchFamily="18" charset="0"/>
                          <a:cs typeface="Times New Roman" panose="02020603050405020304" pitchFamily="18" charset="0"/>
                        </a:rPr>
                        <a:t>?</a:t>
                      </a:r>
                      <a:endParaRPr lang="en-US" sz="1300" baseline="0"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9"/>
                  </a:ext>
                </a:extLst>
              </a:tr>
              <a:tr h="540247">
                <a:tc>
                  <a:txBody>
                    <a:bodyPr/>
                    <a:lstStyle/>
                    <a:p>
                      <a:pPr algn="ctr"/>
                      <a:r>
                        <a:rPr lang="en-US" sz="1300" dirty="0">
                          <a:latin typeface="Times New Roman" panose="02020603050405020304" pitchFamily="18" charset="0"/>
                          <a:cs typeface="Times New Roman" panose="02020603050405020304" pitchFamily="18" charset="0"/>
                        </a:rPr>
                        <a:t>2673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10010"/>
                  </a:ext>
                </a:extLst>
              </a:tr>
              <a:tr h="540247">
                <a:tc>
                  <a:txBody>
                    <a:bodyPr/>
                    <a:lstStyle/>
                    <a:p>
                      <a:pPr algn="ctr"/>
                      <a:r>
                        <a:rPr lang="en-US" sz="1300" dirty="0">
                          <a:latin typeface="Times New Roman" panose="02020603050405020304" pitchFamily="18" charset="0"/>
                          <a:cs typeface="Times New Roman" panose="02020603050405020304" pitchFamily="18" charset="0"/>
                        </a:rPr>
                        <a:t>6288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10011"/>
                  </a:ext>
                </a:extLst>
              </a:tr>
              <a:tr h="540247">
                <a:tc>
                  <a:txBody>
                    <a:bodyPr/>
                    <a:lstStyle/>
                    <a:p>
                      <a:pPr algn="ctr"/>
                      <a:r>
                        <a:rPr lang="en-US" sz="1300" dirty="0">
                          <a:latin typeface="Times New Roman" panose="02020603050405020304" pitchFamily="18" charset="0"/>
                          <a:cs typeface="Times New Roman" panose="02020603050405020304" pitchFamily="18" charset="0"/>
                        </a:rPr>
                        <a:t>6955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r>
                        <a:rPr lang="zh-CN" altLang="en-US"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endParaRPr lang="en-US" sz="13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FF"/>
                    </a:solidFill>
                  </a:tcPr>
                </a:tc>
                <a:extLst>
                  <a:ext uri="{0D108BD9-81ED-4DB2-BD59-A6C34878D82A}">
                    <a16:rowId xmlns:a16="http://schemas.microsoft.com/office/drawing/2014/main" val="10012"/>
                  </a:ext>
                </a:extLst>
              </a:tr>
              <a:tr h="540247">
                <a:tc>
                  <a:txBody>
                    <a:bodyPr/>
                    <a:lstStyle/>
                    <a:p>
                      <a:pPr algn="ctr"/>
                      <a:r>
                        <a:rPr lang="en-US" sz="1300" dirty="0">
                          <a:latin typeface="Times New Roman" panose="02020603050405020304" pitchFamily="18" charset="0"/>
                          <a:cs typeface="Times New Roman" panose="02020603050405020304" pitchFamily="18" charset="0"/>
                        </a:rPr>
                        <a:t>7900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en-US" sz="13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38576467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92036" y="405225"/>
            <a:ext cx="8748000" cy="5938641"/>
          </a:xfrm>
          <a:prstGeom prst="rect">
            <a:avLst/>
          </a:prstGeom>
        </p:spPr>
      </p:pic>
    </p:spTree>
    <p:extLst>
      <p:ext uri="{BB962C8B-B14F-4D97-AF65-F5344CB8AC3E}">
        <p14:creationId xmlns:p14="http://schemas.microsoft.com/office/powerpoint/2010/main" val="41334204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70771" y="226488"/>
            <a:ext cx="8748000" cy="6379950"/>
          </a:xfrm>
          <a:prstGeom prst="rect">
            <a:avLst/>
          </a:prstGeom>
        </p:spPr>
      </p:pic>
    </p:spTree>
    <p:extLst>
      <p:ext uri="{BB962C8B-B14F-4D97-AF65-F5344CB8AC3E}">
        <p14:creationId xmlns:p14="http://schemas.microsoft.com/office/powerpoint/2010/main" val="10189767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948413" cy="4189434"/>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89434"/>
            <a:ext cx="6010275" cy="2638425"/>
          </a:xfrm>
          <a:prstGeom prst="rect">
            <a:avLst/>
          </a:prstGeom>
        </p:spPr>
      </p:pic>
      <p:sp>
        <p:nvSpPr>
          <p:cNvPr id="5" name="文本框 4"/>
          <p:cNvSpPr txBox="1"/>
          <p:nvPr/>
        </p:nvSpPr>
        <p:spPr>
          <a:xfrm>
            <a:off x="2791325" y="4302493"/>
            <a:ext cx="1896177" cy="584775"/>
          </a:xfrm>
          <a:prstGeom prst="rect">
            <a:avLst/>
          </a:prstGeom>
          <a:noFill/>
        </p:spPr>
        <p:txBody>
          <a:bodyPr wrap="square" rtlCol="0">
            <a:spAutoFit/>
          </a:bodyPr>
          <a:lstStyle/>
          <a:p>
            <a:r>
              <a:rPr lang="en-US" altLang="zh-CN" sz="1600" i="1" dirty="0">
                <a:solidFill>
                  <a:srgbClr val="FF0000"/>
                </a:solidFill>
                <a:latin typeface="Times New Roman" panose="02020603050405020304" pitchFamily="18" charset="0"/>
                <a:cs typeface="Times New Roman" panose="02020603050405020304" pitchFamily="18" charset="0"/>
              </a:rPr>
              <a:t>σ</a:t>
            </a:r>
            <a:r>
              <a:rPr lang="en-US" altLang="zh-CN" sz="1600" i="1" baseline="-25000" dirty="0">
                <a:solidFill>
                  <a:srgbClr val="FF0000"/>
                </a:solidFill>
                <a:latin typeface="Times New Roman" panose="02020603050405020304" pitchFamily="18" charset="0"/>
                <a:cs typeface="Times New Roman" panose="02020603050405020304" pitchFamily="18" charset="0"/>
              </a:rPr>
              <a:t>p</a:t>
            </a:r>
            <a:r>
              <a:rPr lang="en-US" altLang="zh-CN" sz="1600" baseline="-25000" dirty="0">
                <a:solidFill>
                  <a:srgbClr val="FF0000"/>
                </a:solidFill>
                <a:latin typeface="Times New Roman" panose="02020603050405020304" pitchFamily="18" charset="0"/>
                <a:cs typeface="Times New Roman" panose="02020603050405020304" pitchFamily="18" charset="0"/>
              </a:rPr>
              <a:t>0</a:t>
            </a:r>
            <a:r>
              <a:rPr lang="en-US" altLang="zh-CN" sz="1600" baseline="30000" dirty="0">
                <a:solidFill>
                  <a:srgbClr val="FF0000"/>
                </a:solidFill>
                <a:latin typeface="Times New Roman" panose="02020603050405020304" pitchFamily="18" charset="0"/>
                <a:cs typeface="Times New Roman" panose="02020603050405020304" pitchFamily="18" charset="0"/>
              </a:rPr>
              <a:t>2              </a:t>
            </a:r>
            <a:r>
              <a:rPr lang="en-US" altLang="zh-CN" sz="1600" i="1" dirty="0">
                <a:solidFill>
                  <a:srgbClr val="FF0000"/>
                </a:solidFill>
                <a:latin typeface="Times New Roman" panose="02020603050405020304" pitchFamily="18" charset="0"/>
                <a:cs typeface="Times New Roman" panose="02020603050405020304" pitchFamily="18" charset="0"/>
              </a:rPr>
              <a:t>ρ</a:t>
            </a:r>
            <a:r>
              <a:rPr lang="en-US" altLang="zh-CN" sz="1600" baseline="-25000" dirty="0">
                <a:solidFill>
                  <a:srgbClr val="FF0000"/>
                </a:solidFill>
                <a:latin typeface="Times New Roman" panose="02020603050405020304" pitchFamily="18" charset="0"/>
                <a:cs typeface="Times New Roman" panose="02020603050405020304" pitchFamily="18" charset="0"/>
              </a:rPr>
              <a:t>01</a:t>
            </a:r>
            <a:r>
              <a:rPr lang="en-US" altLang="zh-CN" sz="1600" i="1" dirty="0">
                <a:solidFill>
                  <a:srgbClr val="FF0000"/>
                </a:solidFill>
                <a:latin typeface="Times New Roman" panose="02020603050405020304" pitchFamily="18" charset="0"/>
                <a:cs typeface="Times New Roman" panose="02020603050405020304" pitchFamily="18" charset="0"/>
              </a:rPr>
              <a:t>σ</a:t>
            </a:r>
            <a:r>
              <a:rPr lang="en-US" altLang="zh-CN" sz="1600" i="1" baseline="-25000" dirty="0">
                <a:solidFill>
                  <a:srgbClr val="FF0000"/>
                </a:solidFill>
                <a:latin typeface="Times New Roman" panose="02020603050405020304" pitchFamily="18" charset="0"/>
                <a:cs typeface="Times New Roman" panose="02020603050405020304" pitchFamily="18" charset="0"/>
              </a:rPr>
              <a:t>p</a:t>
            </a:r>
            <a:r>
              <a:rPr lang="en-US" altLang="zh-CN" sz="1600" baseline="-25000" dirty="0">
                <a:solidFill>
                  <a:srgbClr val="FF0000"/>
                </a:solidFill>
                <a:latin typeface="Times New Roman" panose="02020603050405020304" pitchFamily="18" charset="0"/>
                <a:cs typeface="Times New Roman" panose="02020603050405020304" pitchFamily="18" charset="0"/>
              </a:rPr>
              <a:t>0</a:t>
            </a:r>
            <a:r>
              <a:rPr lang="en-US" altLang="zh-CN" sz="1600" i="1" dirty="0">
                <a:solidFill>
                  <a:srgbClr val="FF0000"/>
                </a:solidFill>
                <a:latin typeface="Times New Roman" panose="02020603050405020304" pitchFamily="18" charset="0"/>
                <a:cs typeface="Times New Roman" panose="02020603050405020304" pitchFamily="18" charset="0"/>
              </a:rPr>
              <a:t>σ</a:t>
            </a:r>
            <a:r>
              <a:rPr lang="en-US" altLang="zh-CN" sz="1600" i="1" baseline="-25000" dirty="0">
                <a:solidFill>
                  <a:srgbClr val="FF0000"/>
                </a:solidFill>
                <a:latin typeface="Times New Roman" panose="02020603050405020304" pitchFamily="18" charset="0"/>
                <a:cs typeface="Times New Roman" panose="02020603050405020304" pitchFamily="18" charset="0"/>
              </a:rPr>
              <a:t>p</a:t>
            </a:r>
            <a:r>
              <a:rPr lang="en-US" altLang="zh-CN" sz="1600" baseline="-25000" dirty="0">
                <a:solidFill>
                  <a:srgbClr val="FF0000"/>
                </a:solidFill>
                <a:latin typeface="Times New Roman" panose="02020603050405020304" pitchFamily="18" charset="0"/>
                <a:cs typeface="Times New Roman" panose="02020603050405020304" pitchFamily="18" charset="0"/>
              </a:rPr>
              <a:t>1</a:t>
            </a:r>
            <a:endParaRPr lang="en-US" sz="1600" baseline="-25000" dirty="0">
              <a:solidFill>
                <a:srgbClr val="FF0000"/>
              </a:solidFill>
              <a:latin typeface="Times New Roman" panose="02020603050405020304" pitchFamily="18" charset="0"/>
              <a:cs typeface="Times New Roman" panose="02020603050405020304" pitchFamily="18" charset="0"/>
            </a:endParaRPr>
          </a:p>
          <a:p>
            <a:r>
              <a:rPr lang="en-US" altLang="zh-CN" sz="1600" i="1" dirty="0">
                <a:solidFill>
                  <a:srgbClr val="FF0000"/>
                </a:solidFill>
                <a:latin typeface="Times New Roman" panose="02020603050405020304" pitchFamily="18" charset="0"/>
                <a:cs typeface="Times New Roman" panose="02020603050405020304" pitchFamily="18" charset="0"/>
              </a:rPr>
              <a:t>ρ</a:t>
            </a:r>
            <a:r>
              <a:rPr lang="en-US" altLang="zh-CN" sz="1600" baseline="-25000" dirty="0">
                <a:solidFill>
                  <a:srgbClr val="FF0000"/>
                </a:solidFill>
                <a:latin typeface="Times New Roman" panose="02020603050405020304" pitchFamily="18" charset="0"/>
                <a:cs typeface="Times New Roman" panose="02020603050405020304" pitchFamily="18" charset="0"/>
              </a:rPr>
              <a:t>10</a:t>
            </a:r>
            <a:r>
              <a:rPr lang="en-US" altLang="zh-CN" sz="1600" i="1" dirty="0">
                <a:solidFill>
                  <a:srgbClr val="FF0000"/>
                </a:solidFill>
                <a:latin typeface="Times New Roman" panose="02020603050405020304" pitchFamily="18" charset="0"/>
                <a:cs typeface="Times New Roman" panose="02020603050405020304" pitchFamily="18" charset="0"/>
              </a:rPr>
              <a:t>σ</a:t>
            </a:r>
            <a:r>
              <a:rPr lang="en-US" altLang="zh-CN" sz="1600" i="1" baseline="-25000" dirty="0">
                <a:solidFill>
                  <a:srgbClr val="FF0000"/>
                </a:solidFill>
                <a:latin typeface="Times New Roman" panose="02020603050405020304" pitchFamily="18" charset="0"/>
                <a:cs typeface="Times New Roman" panose="02020603050405020304" pitchFamily="18" charset="0"/>
              </a:rPr>
              <a:t>p</a:t>
            </a:r>
            <a:r>
              <a:rPr lang="en-US" altLang="zh-CN" sz="1600" baseline="-25000" dirty="0">
                <a:solidFill>
                  <a:srgbClr val="FF0000"/>
                </a:solidFill>
                <a:latin typeface="Times New Roman" panose="02020603050405020304" pitchFamily="18" charset="0"/>
                <a:cs typeface="Times New Roman" panose="02020603050405020304" pitchFamily="18" charset="0"/>
              </a:rPr>
              <a:t>0</a:t>
            </a:r>
            <a:r>
              <a:rPr lang="en-US" altLang="zh-CN" sz="1600" i="1" dirty="0">
                <a:solidFill>
                  <a:srgbClr val="FF0000"/>
                </a:solidFill>
                <a:latin typeface="Times New Roman" panose="02020603050405020304" pitchFamily="18" charset="0"/>
                <a:cs typeface="Times New Roman" panose="02020603050405020304" pitchFamily="18" charset="0"/>
              </a:rPr>
              <a:t>σ</a:t>
            </a:r>
            <a:r>
              <a:rPr lang="en-US" altLang="zh-CN" sz="1600" i="1" baseline="-25000" dirty="0">
                <a:solidFill>
                  <a:srgbClr val="FF0000"/>
                </a:solidFill>
                <a:latin typeface="Times New Roman" panose="02020603050405020304" pitchFamily="18" charset="0"/>
                <a:cs typeface="Times New Roman" panose="02020603050405020304" pitchFamily="18" charset="0"/>
              </a:rPr>
              <a:t>p</a:t>
            </a:r>
            <a:r>
              <a:rPr lang="en-US" altLang="zh-CN" sz="1600" baseline="-25000" dirty="0">
                <a:solidFill>
                  <a:srgbClr val="FF0000"/>
                </a:solidFill>
                <a:latin typeface="Times New Roman" panose="02020603050405020304" pitchFamily="18" charset="0"/>
                <a:cs typeface="Times New Roman" panose="02020603050405020304" pitchFamily="18" charset="0"/>
              </a:rPr>
              <a:t>1        </a:t>
            </a:r>
            <a:r>
              <a:rPr lang="en-US" altLang="zh-CN" sz="1600" i="1" dirty="0">
                <a:solidFill>
                  <a:srgbClr val="FF0000"/>
                </a:solidFill>
                <a:latin typeface="Times New Roman" panose="02020603050405020304" pitchFamily="18" charset="0"/>
                <a:cs typeface="Times New Roman" panose="02020603050405020304" pitchFamily="18" charset="0"/>
              </a:rPr>
              <a:t>σ</a:t>
            </a:r>
            <a:r>
              <a:rPr lang="en-US" altLang="zh-CN" sz="1600" i="1" baseline="-25000" dirty="0">
                <a:solidFill>
                  <a:srgbClr val="FF0000"/>
                </a:solidFill>
                <a:latin typeface="Times New Roman" panose="02020603050405020304" pitchFamily="18" charset="0"/>
                <a:cs typeface="Times New Roman" panose="02020603050405020304" pitchFamily="18" charset="0"/>
              </a:rPr>
              <a:t>p</a:t>
            </a:r>
            <a:r>
              <a:rPr lang="en-US" altLang="zh-CN" sz="1600" baseline="-25000" dirty="0">
                <a:solidFill>
                  <a:srgbClr val="FF0000"/>
                </a:solidFill>
                <a:latin typeface="Times New Roman" panose="02020603050405020304" pitchFamily="18" charset="0"/>
                <a:cs typeface="Times New Roman" panose="02020603050405020304" pitchFamily="18" charset="0"/>
              </a:rPr>
              <a:t>1</a:t>
            </a:r>
            <a:r>
              <a:rPr lang="en-US" altLang="zh-CN" sz="1600" baseline="30000" dirty="0">
                <a:solidFill>
                  <a:srgbClr val="FF0000"/>
                </a:solidFill>
                <a:latin typeface="Times New Roman" panose="02020603050405020304" pitchFamily="18" charset="0"/>
                <a:cs typeface="Times New Roman" panose="02020603050405020304" pitchFamily="18" charset="0"/>
              </a:rPr>
              <a:t>2</a:t>
            </a:r>
            <a:endParaRPr lang="en-US" sz="1600" baseline="-25000" dirty="0">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4329763" y="4707939"/>
            <a:ext cx="1896177" cy="584775"/>
          </a:xfrm>
          <a:prstGeom prst="rect">
            <a:avLst/>
          </a:prstGeom>
          <a:noFill/>
        </p:spPr>
        <p:txBody>
          <a:bodyPr wrap="square" rtlCol="0">
            <a:spAutoFit/>
          </a:bodyPr>
          <a:lstStyle/>
          <a:p>
            <a:r>
              <a:rPr lang="en-US" altLang="zh-CN" sz="1600" dirty="0">
                <a:solidFill>
                  <a:srgbClr val="FF0000"/>
                </a:solidFill>
                <a:latin typeface="Times New Roman" panose="02020603050405020304" pitchFamily="18" charset="0"/>
                <a:cs typeface="Times New Roman" panose="02020603050405020304" pitchFamily="18" charset="0"/>
              </a:rPr>
              <a:t>1</a:t>
            </a:r>
            <a:r>
              <a:rPr lang="en-US" altLang="zh-CN" sz="1600" baseline="30000" dirty="0">
                <a:solidFill>
                  <a:srgbClr val="FF0000"/>
                </a:solidFill>
                <a:latin typeface="Times New Roman" panose="02020603050405020304" pitchFamily="18" charset="0"/>
                <a:cs typeface="Times New Roman" panose="02020603050405020304" pitchFamily="18" charset="0"/>
              </a:rPr>
              <a:t>              </a:t>
            </a:r>
            <a:r>
              <a:rPr lang="en-US" altLang="zh-CN" sz="1600" i="1" dirty="0">
                <a:solidFill>
                  <a:srgbClr val="FF0000"/>
                </a:solidFill>
                <a:latin typeface="Times New Roman" panose="02020603050405020304" pitchFamily="18" charset="0"/>
                <a:cs typeface="Times New Roman" panose="02020603050405020304" pitchFamily="18" charset="0"/>
              </a:rPr>
              <a:t>ρ</a:t>
            </a:r>
            <a:r>
              <a:rPr lang="en-US" altLang="zh-CN" sz="1600" baseline="-25000" dirty="0">
                <a:solidFill>
                  <a:srgbClr val="FF0000"/>
                </a:solidFill>
                <a:latin typeface="Times New Roman" panose="02020603050405020304" pitchFamily="18" charset="0"/>
                <a:cs typeface="Times New Roman" panose="02020603050405020304" pitchFamily="18" charset="0"/>
              </a:rPr>
              <a:t>01</a:t>
            </a:r>
            <a:endParaRPr lang="en-US" sz="1600" baseline="-25000" dirty="0">
              <a:solidFill>
                <a:srgbClr val="FF0000"/>
              </a:solidFill>
              <a:latin typeface="Times New Roman" panose="02020603050405020304" pitchFamily="18" charset="0"/>
              <a:cs typeface="Times New Roman" panose="02020603050405020304" pitchFamily="18" charset="0"/>
            </a:endParaRPr>
          </a:p>
          <a:p>
            <a:r>
              <a:rPr lang="en-US" altLang="zh-CN" sz="1600" i="1" dirty="0">
                <a:solidFill>
                  <a:srgbClr val="FF0000"/>
                </a:solidFill>
                <a:latin typeface="Times New Roman" panose="02020603050405020304" pitchFamily="18" charset="0"/>
                <a:cs typeface="Times New Roman" panose="02020603050405020304" pitchFamily="18" charset="0"/>
              </a:rPr>
              <a:t>ρ</a:t>
            </a:r>
            <a:r>
              <a:rPr lang="en-US" altLang="zh-CN" sz="1600" baseline="-25000" dirty="0">
                <a:solidFill>
                  <a:srgbClr val="FF0000"/>
                </a:solidFill>
                <a:latin typeface="Times New Roman" panose="02020603050405020304" pitchFamily="18" charset="0"/>
                <a:cs typeface="Times New Roman" panose="02020603050405020304" pitchFamily="18" charset="0"/>
              </a:rPr>
              <a:t>10           </a:t>
            </a:r>
            <a:r>
              <a:rPr lang="en-US" altLang="zh-CN" sz="1600" dirty="0">
                <a:solidFill>
                  <a:srgbClr val="FF0000"/>
                </a:solidFill>
                <a:latin typeface="Times New Roman" panose="02020603050405020304" pitchFamily="18" charset="0"/>
                <a:cs typeface="Times New Roman" panose="02020603050405020304" pitchFamily="18" charset="0"/>
              </a:rPr>
              <a:t>1</a:t>
            </a:r>
            <a:endParaRPr lang="en-US" sz="1600" baseline="-25000" dirty="0">
              <a:solidFill>
                <a:srgbClr val="FF0000"/>
              </a:solidFill>
              <a:latin typeface="Times New Roman" panose="02020603050405020304" pitchFamily="18" charset="0"/>
              <a:cs typeface="Times New Roman" panose="02020603050405020304" pitchFamily="18" charset="0"/>
            </a:endParaRPr>
          </a:p>
        </p:txBody>
      </p:sp>
      <p:sp>
        <p:nvSpPr>
          <p:cNvPr id="7" name="矩形 6"/>
          <p:cNvSpPr/>
          <p:nvPr/>
        </p:nvSpPr>
        <p:spPr>
          <a:xfrm>
            <a:off x="3914775" y="2332411"/>
            <a:ext cx="5229225" cy="1200329"/>
          </a:xfrm>
          <a:prstGeom prst="rect">
            <a:avLst/>
          </a:prstGeom>
        </p:spPr>
        <p:txBody>
          <a:bodyPr wrap="square">
            <a:spAutoFit/>
          </a:bodyPr>
          <a:lstStyle/>
          <a:p>
            <a:r>
              <a:rPr lang="nn-NO" dirty="0"/>
              <a:t>Ch=10550.1 Eg=1369 err_Eg=0.0160507 or 0.0924565</a:t>
            </a:r>
          </a:p>
          <a:p>
            <a:r>
              <a:rPr lang="nn-NO" dirty="0"/>
              <a:t>Ch=21213.3 Eg=2754 err_Eg=0.0348979 or 0.201022</a:t>
            </a:r>
          </a:p>
          <a:p>
            <a:r>
              <a:rPr lang="nn-NO" dirty="0"/>
              <a:t>Ch=22106.4 Eg=2870 err_Eg=0.0380677 or 0.219281</a:t>
            </a:r>
          </a:p>
          <a:p>
            <a:r>
              <a:rPr lang="nn-NO" dirty="0"/>
              <a:t>Ch=32638.6 Eg=4238 err_Eg=0.0770439 or 0.443795</a:t>
            </a:r>
            <a:endParaRPr lang="en-US" dirty="0"/>
          </a:p>
        </p:txBody>
      </p:sp>
      <p:sp>
        <p:nvSpPr>
          <p:cNvPr id="8" name="文本框 7"/>
          <p:cNvSpPr txBox="1"/>
          <p:nvPr/>
        </p:nvSpPr>
        <p:spPr>
          <a:xfrm>
            <a:off x="8116553" y="3607326"/>
            <a:ext cx="779829" cy="369332"/>
          </a:xfrm>
          <a:prstGeom prst="rect">
            <a:avLst/>
          </a:prstGeom>
          <a:noFill/>
        </p:spPr>
        <p:txBody>
          <a:bodyPr wrap="none" rtlCol="0">
            <a:spAutoFit/>
          </a:bodyPr>
          <a:lstStyle/>
          <a:p>
            <a:r>
              <a:rPr lang="en-US" altLang="zh-CN" dirty="0"/>
              <a:t>inflate</a:t>
            </a:r>
            <a:endParaRPr lang="en-US" dirty="0"/>
          </a:p>
        </p:txBody>
      </p:sp>
      <p:sp>
        <p:nvSpPr>
          <p:cNvPr id="9" name="文本框 8"/>
          <p:cNvSpPr txBox="1"/>
          <p:nvPr/>
        </p:nvSpPr>
        <p:spPr>
          <a:xfrm>
            <a:off x="6063765" y="3994715"/>
            <a:ext cx="1937436" cy="1200329"/>
          </a:xfrm>
          <a:prstGeom prst="rect">
            <a:avLst/>
          </a:prstGeom>
          <a:noFill/>
        </p:spPr>
        <p:txBody>
          <a:bodyPr wrap="square" rtlCol="0">
            <a:spAutoFit/>
          </a:bodyPr>
          <a:lstStyle/>
          <a:p>
            <a:r>
              <a:rPr lang="en-US" altLang="zh-CN" dirty="0"/>
              <a:t>The same as calculated using error propagation rules</a:t>
            </a:r>
            <a:endParaRPr lang="en-US" dirty="0"/>
          </a:p>
        </p:txBody>
      </p:sp>
      <p:cxnSp>
        <p:nvCxnSpPr>
          <p:cNvPr id="11" name="直接箭头连接符 10"/>
          <p:cNvCxnSpPr/>
          <p:nvPr/>
        </p:nvCxnSpPr>
        <p:spPr>
          <a:xfrm>
            <a:off x="7032483" y="3589269"/>
            <a:ext cx="0" cy="4054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2" name="图片 11"/>
          <p:cNvPicPr/>
          <p:nvPr/>
        </p:nvPicPr>
        <p:blipFill>
          <a:blip r:embed="rId4"/>
          <a:stretch>
            <a:fillRect/>
          </a:stretch>
        </p:blipFill>
        <p:spPr>
          <a:xfrm>
            <a:off x="5764562" y="5248128"/>
            <a:ext cx="3131820" cy="347980"/>
          </a:xfrm>
          <a:prstGeom prst="rect">
            <a:avLst/>
          </a:prstGeom>
        </p:spPr>
      </p:pic>
      <p:sp>
        <p:nvSpPr>
          <p:cNvPr id="3" name="文本框 2"/>
          <p:cNvSpPr txBox="1"/>
          <p:nvPr/>
        </p:nvSpPr>
        <p:spPr>
          <a:xfrm>
            <a:off x="0" y="0"/>
            <a:ext cx="1011302" cy="369332"/>
          </a:xfrm>
          <a:prstGeom prst="rect">
            <a:avLst/>
          </a:prstGeom>
          <a:noFill/>
        </p:spPr>
        <p:txBody>
          <a:bodyPr wrap="none" rtlCol="0">
            <a:spAutoFit/>
          </a:bodyPr>
          <a:lstStyle/>
          <a:p>
            <a:r>
              <a:rPr lang="en-US" dirty="0"/>
              <a:t>12 peaks</a:t>
            </a:r>
          </a:p>
        </p:txBody>
      </p:sp>
      <p:sp>
        <p:nvSpPr>
          <p:cNvPr id="10" name="文本框 9"/>
          <p:cNvSpPr txBox="1"/>
          <p:nvPr/>
        </p:nvSpPr>
        <p:spPr>
          <a:xfrm>
            <a:off x="6321190" y="159627"/>
            <a:ext cx="2738250" cy="1754326"/>
          </a:xfrm>
          <a:prstGeom prst="rect">
            <a:avLst/>
          </a:prstGeom>
          <a:noFill/>
        </p:spPr>
        <p:txBody>
          <a:bodyPr wrap="none" rtlCol="0">
            <a:spAutoFit/>
          </a:bodyPr>
          <a:lstStyle/>
          <a:p>
            <a:r>
              <a:rPr lang="en-US" altLang="zh-CN" i="1" dirty="0" err="1">
                <a:latin typeface="Times New Roman" panose="02020603050405020304" pitchFamily="18" charset="0"/>
                <a:cs typeface="Times New Roman" panose="02020603050405020304" pitchFamily="18" charset="0"/>
              </a:rPr>
              <a:t>E</a:t>
            </a:r>
            <a:r>
              <a:rPr lang="en-US" altLang="zh-CN" i="1" baseline="-25000" dirty="0" err="1">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 2754 keV</a:t>
            </a:r>
          </a:p>
          <a:p>
            <a:r>
              <a:rPr lang="en-US" altLang="zh-CN" dirty="0" err="1">
                <a:latin typeface="Times New Roman" panose="02020603050405020304" pitchFamily="18" charset="0"/>
                <a:cs typeface="Times New Roman" panose="02020603050405020304" pitchFamily="18" charset="0"/>
              </a:rPr>
              <a:t>adc</a:t>
            </a:r>
            <a:r>
              <a:rPr lang="en-US" dirty="0">
                <a:latin typeface="Times New Roman" panose="02020603050405020304" pitchFamily="18" charset="0"/>
                <a:cs typeface="Times New Roman" panose="02020603050405020304" pitchFamily="18" charset="0"/>
              </a:rPr>
              <a:t> = 21213 </a:t>
            </a:r>
            <a:r>
              <a:rPr lang="en-US" dirty="0" err="1">
                <a:latin typeface="Times New Roman" panose="02020603050405020304" pitchFamily="18" charset="0"/>
                <a:cs typeface="Times New Roman" panose="02020603050405020304" pitchFamily="18" charset="0"/>
              </a:rPr>
              <a:t>ch</a:t>
            </a:r>
            <a:endParaRPr lang="en-US" dirty="0">
              <a:latin typeface="Times New Roman" panose="02020603050405020304" pitchFamily="18" charset="0"/>
              <a:cs typeface="Times New Roman" panose="02020603050405020304" pitchFamily="18" charset="0"/>
            </a:endParaRPr>
          </a:p>
          <a:p>
            <a:r>
              <a:rPr lang="en-US" i="1" dirty="0">
                <a:latin typeface="Times New Roman" panose="02020603050405020304" pitchFamily="18" charset="0"/>
                <a:cs typeface="Times New Roman" panose="02020603050405020304" pitchFamily="18" charset="0"/>
              </a:rPr>
              <a:t>a</a:t>
            </a:r>
            <a:r>
              <a:rPr lang="en-US" dirty="0">
                <a:latin typeface="Times New Roman" panose="02020603050405020304" pitchFamily="18" charset="0"/>
                <a:cs typeface="Times New Roman" panose="02020603050405020304" pitchFamily="18" charset="0"/>
              </a:rPr>
              <a:t> = 0.1298869</a:t>
            </a:r>
            <a:r>
              <a:rPr lang="en-US" altLang="zh-CN" dirty="0">
                <a:latin typeface="Times New Roman" panose="02020603050405020304" pitchFamily="18" charset="0"/>
                <a:cs typeface="Times New Roman" panose="02020603050405020304" pitchFamily="18" charset="0"/>
              </a:rPr>
              <a:t>±0.0000038</a:t>
            </a:r>
          </a:p>
          <a:p>
            <a:r>
              <a:rPr lang="en-US" altLang="zh-CN" i="1" dirty="0">
                <a:latin typeface="Times New Roman" panose="02020603050405020304" pitchFamily="18" charset="0"/>
                <a:cs typeface="Times New Roman" panose="02020603050405020304" pitchFamily="18" charset="0"/>
              </a:rPr>
              <a:t>b</a:t>
            </a:r>
            <a:r>
              <a:rPr lang="en-US" altLang="zh-CN"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1.32489±0.05058</a:t>
            </a:r>
          </a:p>
          <a:p>
            <a:r>
              <a:rPr lang="en-US" altLang="zh-CN" i="1" dirty="0">
                <a:latin typeface="Times New Roman" panose="02020603050405020304" pitchFamily="18" charset="0"/>
                <a:cs typeface="Times New Roman" panose="02020603050405020304" pitchFamily="18" charset="0"/>
              </a:rPr>
              <a:t>ρ</a:t>
            </a:r>
            <a:r>
              <a:rPr lang="en-US" altLang="zh-CN" dirty="0">
                <a:latin typeface="Times New Roman" panose="02020603050405020304" pitchFamily="18" charset="0"/>
                <a:cs typeface="Times New Roman" panose="02020603050405020304" pitchFamily="18" charset="0"/>
              </a:rPr>
              <a:t> = </a:t>
            </a:r>
            <a:r>
              <a:rPr 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0.96356</a:t>
            </a:r>
            <a:endParaRPr lang="en-US" dirty="0">
              <a:latin typeface="Times New Roman" panose="02020603050405020304" pitchFamily="18" charset="0"/>
              <a:cs typeface="Times New Roman" panose="02020603050405020304" pitchFamily="18" charset="0"/>
            </a:endParaRPr>
          </a:p>
          <a:p>
            <a:r>
              <a:rPr lang="en-US" altLang="zh-CN" i="1" dirty="0" err="1">
                <a:latin typeface="Times New Roman" panose="02020603050405020304" pitchFamily="18" charset="0"/>
                <a:cs typeface="Times New Roman" panose="02020603050405020304" pitchFamily="18" charset="0"/>
              </a:rPr>
              <a:t>σE</a:t>
            </a:r>
            <a:r>
              <a:rPr lang="en-US" altLang="zh-CN" i="1" baseline="-25000" dirty="0" err="1">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 = 0.035 keV</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787807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p:nvPr/>
        </p:nvPicPr>
        <p:blipFill>
          <a:blip r:embed="rId2"/>
          <a:stretch>
            <a:fillRect/>
          </a:stretch>
        </p:blipFill>
        <p:spPr>
          <a:xfrm>
            <a:off x="0" y="-711"/>
            <a:ext cx="4930241" cy="3712175"/>
          </a:xfrm>
          <a:prstGeom prst="rect">
            <a:avLst/>
          </a:prstGeom>
        </p:spPr>
      </p:pic>
      <p:pic>
        <p:nvPicPr>
          <p:cNvPr id="4" name="图片 3"/>
          <p:cNvPicPr/>
          <p:nvPr/>
        </p:nvPicPr>
        <p:blipFill>
          <a:blip r:embed="rId3"/>
          <a:stretch>
            <a:fillRect/>
          </a:stretch>
        </p:blipFill>
        <p:spPr>
          <a:xfrm>
            <a:off x="5402741" y="0"/>
            <a:ext cx="3716207" cy="3419605"/>
          </a:xfrm>
          <a:prstGeom prst="rect">
            <a:avLst/>
          </a:prstGeom>
        </p:spPr>
      </p:pic>
      <p:pic>
        <p:nvPicPr>
          <p:cNvPr id="5" name="图片 4"/>
          <p:cNvPicPr/>
          <p:nvPr/>
        </p:nvPicPr>
        <p:blipFill>
          <a:blip r:embed="rId4"/>
          <a:stretch>
            <a:fillRect/>
          </a:stretch>
        </p:blipFill>
        <p:spPr>
          <a:xfrm>
            <a:off x="100208" y="3911880"/>
            <a:ext cx="2906038" cy="934827"/>
          </a:xfrm>
          <a:prstGeom prst="rect">
            <a:avLst/>
          </a:prstGeom>
        </p:spPr>
      </p:pic>
      <p:pic>
        <p:nvPicPr>
          <p:cNvPr id="6" name="图片 5"/>
          <p:cNvPicPr>
            <a:picLocks noChangeAspect="1"/>
          </p:cNvPicPr>
          <p:nvPr/>
        </p:nvPicPr>
        <p:blipFill rotWithShape="1">
          <a:blip r:embed="rId5"/>
          <a:srcRect l="6849" r="7868"/>
          <a:stretch/>
        </p:blipFill>
        <p:spPr>
          <a:xfrm>
            <a:off x="5397040" y="3582444"/>
            <a:ext cx="3721909" cy="3275556"/>
          </a:xfrm>
          <a:prstGeom prst="rect">
            <a:avLst/>
          </a:prstGeom>
        </p:spPr>
      </p:pic>
      <p:graphicFrame>
        <p:nvGraphicFramePr>
          <p:cNvPr id="8" name="表格 7"/>
          <p:cNvGraphicFramePr>
            <a:graphicFrameLocks noGrp="1"/>
          </p:cNvGraphicFramePr>
          <p:nvPr/>
        </p:nvGraphicFramePr>
        <p:xfrm>
          <a:off x="37578" y="5122280"/>
          <a:ext cx="5284307" cy="1565910"/>
        </p:xfrm>
        <a:graphic>
          <a:graphicData uri="http://schemas.openxmlformats.org/drawingml/2006/table">
            <a:tbl>
              <a:tblPr/>
              <a:tblGrid>
                <a:gridCol w="265976">
                  <a:extLst>
                    <a:ext uri="{9D8B030D-6E8A-4147-A177-3AD203B41FA5}">
                      <a16:colId xmlns:a16="http://schemas.microsoft.com/office/drawing/2014/main" val="20000"/>
                    </a:ext>
                  </a:extLst>
                </a:gridCol>
                <a:gridCol w="250330">
                  <a:extLst>
                    <a:ext uri="{9D8B030D-6E8A-4147-A177-3AD203B41FA5}">
                      <a16:colId xmlns:a16="http://schemas.microsoft.com/office/drawing/2014/main" val="20001"/>
                    </a:ext>
                  </a:extLst>
                </a:gridCol>
                <a:gridCol w="672761">
                  <a:extLst>
                    <a:ext uri="{9D8B030D-6E8A-4147-A177-3AD203B41FA5}">
                      <a16:colId xmlns:a16="http://schemas.microsoft.com/office/drawing/2014/main" val="20002"/>
                    </a:ext>
                  </a:extLst>
                </a:gridCol>
                <a:gridCol w="422432">
                  <a:extLst>
                    <a:ext uri="{9D8B030D-6E8A-4147-A177-3AD203B41FA5}">
                      <a16:colId xmlns:a16="http://schemas.microsoft.com/office/drawing/2014/main" val="20003"/>
                    </a:ext>
                  </a:extLst>
                </a:gridCol>
                <a:gridCol w="645382">
                  <a:extLst>
                    <a:ext uri="{9D8B030D-6E8A-4147-A177-3AD203B41FA5}">
                      <a16:colId xmlns:a16="http://schemas.microsoft.com/office/drawing/2014/main" val="20004"/>
                    </a:ext>
                  </a:extLst>
                </a:gridCol>
                <a:gridCol w="704053">
                  <a:extLst>
                    <a:ext uri="{9D8B030D-6E8A-4147-A177-3AD203B41FA5}">
                      <a16:colId xmlns:a16="http://schemas.microsoft.com/office/drawing/2014/main" val="20005"/>
                    </a:ext>
                  </a:extLst>
                </a:gridCol>
                <a:gridCol w="594533">
                  <a:extLst>
                    <a:ext uri="{9D8B030D-6E8A-4147-A177-3AD203B41FA5}">
                      <a16:colId xmlns:a16="http://schemas.microsoft.com/office/drawing/2014/main" val="20006"/>
                    </a:ext>
                  </a:extLst>
                </a:gridCol>
                <a:gridCol w="504572">
                  <a:extLst>
                    <a:ext uri="{9D8B030D-6E8A-4147-A177-3AD203B41FA5}">
                      <a16:colId xmlns:a16="http://schemas.microsoft.com/office/drawing/2014/main" val="20007"/>
                    </a:ext>
                  </a:extLst>
                </a:gridCol>
                <a:gridCol w="598444">
                  <a:extLst>
                    <a:ext uri="{9D8B030D-6E8A-4147-A177-3AD203B41FA5}">
                      <a16:colId xmlns:a16="http://schemas.microsoft.com/office/drawing/2014/main" val="20008"/>
                    </a:ext>
                  </a:extLst>
                </a:gridCol>
                <a:gridCol w="625824">
                  <a:extLst>
                    <a:ext uri="{9D8B030D-6E8A-4147-A177-3AD203B41FA5}">
                      <a16:colId xmlns:a16="http://schemas.microsoft.com/office/drawing/2014/main" val="20009"/>
                    </a:ext>
                  </a:extLst>
                </a:gridCol>
              </a:tblGrid>
              <a:tr h="190500">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8600">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a</a:t>
                      </a:r>
                      <a:r>
                        <a:rPr lang="en-US" sz="1400" b="0" i="0" u="none" strike="noStrike" baseline="-25000">
                          <a:solidFill>
                            <a:srgbClr val="000000"/>
                          </a:solidFill>
                          <a:effectLst/>
                          <a:latin typeface="Times New Roman" panose="02020603050405020304" pitchFamily="18" charset="0"/>
                          <a:ea typeface="宋体" panose="02010600030101010101" pitchFamily="2" charset="-122"/>
                        </a:rPr>
                        <a:t>i</a:t>
                      </a: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u</a:t>
                      </a:r>
                      <a:r>
                        <a:rPr lang="en-US" sz="1400" b="0" i="0" u="none" strike="noStrike" baseline="-25000">
                          <a:solidFill>
                            <a:srgbClr val="000000"/>
                          </a:solidFill>
                          <a:effectLst/>
                          <a:latin typeface="Times New Roman" panose="02020603050405020304" pitchFamily="18" charset="0"/>
                          <a:ea typeface="宋体" panose="02010600030101010101" pitchFamily="2" charset="-122"/>
                        </a:rPr>
                        <a:t>ci</a:t>
                      </a: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p</a:t>
                      </a:r>
                      <a:r>
                        <a:rPr lang="en-US" sz="1400" b="0" i="0" u="none" strike="noStrike" baseline="-25000" dirty="0">
                          <a:solidFill>
                            <a:srgbClr val="000000"/>
                          </a:solidFill>
                          <a:effectLst/>
                          <a:latin typeface="Times New Roman" panose="02020603050405020304" pitchFamily="18" charset="0"/>
                          <a:ea typeface="宋体" panose="02010600030101010101" pitchFamily="2" charset="-122"/>
                        </a:rPr>
                        <a:t>i</a:t>
                      </a:r>
                      <a:r>
                        <a:rPr lang="en-US" sz="1400" b="0" i="0" u="none" strike="noStrike" dirty="0">
                          <a:solidFill>
                            <a:srgbClr val="000000"/>
                          </a:solidFill>
                          <a:effectLst/>
                          <a:latin typeface="Times New Roman" panose="02020603050405020304" pitchFamily="18" charset="0"/>
                          <a:ea typeface="宋体" panose="02010600030101010101" pitchFamily="2" charset="-122"/>
                        </a:rPr>
                        <a:t>=1/u</a:t>
                      </a:r>
                      <a:r>
                        <a:rPr lang="en-US" sz="1400" b="0" i="0" u="none" strike="noStrike" baseline="-25000" dirty="0">
                          <a:solidFill>
                            <a:srgbClr val="000000"/>
                          </a:solidFill>
                          <a:effectLst/>
                          <a:latin typeface="Times New Roman" panose="02020603050405020304" pitchFamily="18" charset="0"/>
                          <a:ea typeface="宋体" panose="02010600030101010101" pitchFamily="2" charset="-122"/>
                        </a:rPr>
                        <a:t>ci</a:t>
                      </a:r>
                      <a:r>
                        <a:rPr lang="en-US" sz="1400" b="0" i="0" u="none" strike="noStrike" baseline="30000" dirty="0">
                          <a:solidFill>
                            <a:srgbClr val="000000"/>
                          </a:solidFill>
                          <a:effectLst/>
                          <a:latin typeface="Times New Roman" panose="02020603050405020304" pitchFamily="18" charset="0"/>
                          <a:ea typeface="宋体" panose="02010600030101010101" pitchFamily="2" charset="-122"/>
                        </a:rPr>
                        <a:t>2</a:t>
                      </a: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p</a:t>
                      </a:r>
                      <a:r>
                        <a:rPr lang="en-US" sz="1400" b="0" i="0" u="none" strike="noStrike" baseline="-25000" dirty="0">
                          <a:solidFill>
                            <a:srgbClr val="000000"/>
                          </a:solidFill>
                          <a:effectLst/>
                          <a:latin typeface="Times New Roman" panose="02020603050405020304" pitchFamily="18" charset="0"/>
                          <a:ea typeface="宋体" panose="02010600030101010101" pitchFamily="2" charset="-122"/>
                        </a:rPr>
                        <a:t>i</a:t>
                      </a:r>
                      <a:r>
                        <a:rPr lang="en-US" sz="1400" b="0" i="0" u="none" strike="noStrike" dirty="0">
                          <a:solidFill>
                            <a:srgbClr val="000000"/>
                          </a:solidFill>
                          <a:effectLst/>
                          <a:latin typeface="Times New Roman" panose="02020603050405020304" pitchFamily="18" charset="0"/>
                          <a:ea typeface="宋体" panose="02010600030101010101" pitchFamily="2" charset="-122"/>
                        </a:rPr>
                        <a:t>*</a:t>
                      </a:r>
                      <a:r>
                        <a:rPr lang="en-US" sz="1400" b="0" i="0" u="none" strike="noStrike" dirty="0" err="1">
                          <a:solidFill>
                            <a:srgbClr val="000000"/>
                          </a:solidFill>
                          <a:effectLst/>
                          <a:latin typeface="Times New Roman" panose="02020603050405020304" pitchFamily="18" charset="0"/>
                          <a:ea typeface="宋体" panose="02010600030101010101" pitchFamily="2" charset="-122"/>
                        </a:rPr>
                        <a:t>a</a:t>
                      </a:r>
                      <a:r>
                        <a:rPr lang="en-US" sz="1400" b="0" i="0" u="none" strike="noStrike" baseline="-25000" dirty="0" err="1">
                          <a:solidFill>
                            <a:srgbClr val="000000"/>
                          </a:solidFill>
                          <a:effectLst/>
                          <a:latin typeface="Times New Roman" panose="02020603050405020304" pitchFamily="18" charset="0"/>
                          <a:ea typeface="宋体" panose="02010600030101010101" pitchFamily="2" charset="-122"/>
                        </a:rPr>
                        <a:t>i</a:t>
                      </a: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l-GR" sz="1400" b="0" i="0" u="none" strike="noStrike" dirty="0">
                          <a:solidFill>
                            <a:srgbClr val="000000"/>
                          </a:solidFill>
                          <a:effectLst/>
                          <a:latin typeface="Times New Roman" panose="02020603050405020304" pitchFamily="18" charset="0"/>
                          <a:ea typeface="宋体" panose="02010600030101010101" pitchFamily="2" charset="-122"/>
                        </a:rPr>
                        <a:t>σ</a:t>
                      </a:r>
                      <a:r>
                        <a:rPr lang="en-US" sz="1400" b="0" i="0" u="none" strike="noStrike" baseline="-25000" dirty="0" err="1">
                          <a:solidFill>
                            <a:srgbClr val="000000"/>
                          </a:solidFill>
                          <a:effectLst/>
                          <a:latin typeface="Times New Roman" panose="02020603050405020304" pitchFamily="18" charset="0"/>
                          <a:ea typeface="宋体" panose="02010600030101010101" pitchFamily="2" charset="-122"/>
                        </a:rPr>
                        <a:t>int</a:t>
                      </a:r>
                      <a:r>
                        <a:rPr lang="en-US" sz="1400" b="0" i="0" u="none" strike="noStrike" dirty="0">
                          <a:solidFill>
                            <a:srgbClr val="000000"/>
                          </a:solidFill>
                          <a:effectLst/>
                          <a:latin typeface="Times New Roman" panose="02020603050405020304" pitchFamily="18" charset="0"/>
                          <a:ea typeface="宋体" panose="02010600030101010101" pitchFamily="2" charset="-122"/>
                        </a:rPr>
                        <a:t>(a</a:t>
                      </a:r>
                      <a:r>
                        <a:rPr lang="en-US" sz="1400" b="0" i="0" u="none" strike="noStrike" baseline="-25000" dirty="0">
                          <a:solidFill>
                            <a:srgbClr val="000000"/>
                          </a:solidFill>
                          <a:effectLst/>
                          <a:latin typeface="Times New Roman" panose="02020603050405020304" pitchFamily="18" charset="0"/>
                          <a:ea typeface="宋体" panose="02010600030101010101" pitchFamily="2" charset="-122"/>
                        </a:rPr>
                        <a:t>w</a:t>
                      </a:r>
                      <a:r>
                        <a:rPr lang="en-US" sz="1400" b="0" i="0" u="none" strike="noStrike" dirty="0">
                          <a:solidFill>
                            <a:srgbClr val="000000"/>
                          </a:solidFill>
                          <a:effectLst/>
                          <a:latin typeface="Times New Roman" panose="02020603050405020304" pitchFamily="18" charset="0"/>
                          <a:ea typeface="宋体" panose="02010600030101010101" pitchFamily="2" charset="-122"/>
                        </a:rPr>
                        <a:t>)</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l-GR" sz="1400" b="0" i="0" u="none" strike="noStrike">
                          <a:solidFill>
                            <a:srgbClr val="224A26"/>
                          </a:solidFill>
                          <a:effectLst/>
                          <a:latin typeface="Times New Roman" panose="02020603050405020304" pitchFamily="18" charset="0"/>
                          <a:ea typeface="宋体" panose="02010600030101010101" pitchFamily="2" charset="-122"/>
                        </a:rPr>
                        <a:t>χ2</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l-GR" sz="1400" b="0" i="0" u="none" strike="noStrike">
                          <a:solidFill>
                            <a:srgbClr val="000000"/>
                          </a:solidFill>
                          <a:effectLst/>
                          <a:latin typeface="Times New Roman" panose="02020603050405020304" pitchFamily="18" charset="0"/>
                          <a:ea typeface="宋体" panose="02010600030101010101" pitchFamily="2" charset="-122"/>
                        </a:rPr>
                        <a:t>σ</a:t>
                      </a:r>
                      <a:r>
                        <a:rPr lang="en-US" sz="1400" b="0" i="0" u="none" strike="noStrike" baseline="-25000">
                          <a:solidFill>
                            <a:srgbClr val="000000"/>
                          </a:solidFill>
                          <a:effectLst/>
                          <a:latin typeface="Times New Roman" panose="02020603050405020304" pitchFamily="18" charset="0"/>
                          <a:ea typeface="宋体" panose="02010600030101010101" pitchFamily="2" charset="-122"/>
                        </a:rPr>
                        <a:t>ext</a:t>
                      </a:r>
                      <a:r>
                        <a:rPr lang="en-US" sz="1400" b="0" i="0" u="none" strike="noStrike">
                          <a:solidFill>
                            <a:srgbClr val="000000"/>
                          </a:solidFill>
                          <a:effectLst/>
                          <a:latin typeface="Times New Roman" panose="02020603050405020304" pitchFamily="18" charset="0"/>
                          <a:ea typeface="宋体" panose="02010600030101010101" pitchFamily="2" charset="-122"/>
                        </a:rPr>
                        <a:t>(a</a:t>
                      </a:r>
                      <a:r>
                        <a:rPr lang="en-US" sz="1400" b="0" i="0" u="none" strike="noStrike" baseline="-25000">
                          <a:solidFill>
                            <a:srgbClr val="000000"/>
                          </a:solidFill>
                          <a:effectLst/>
                          <a:latin typeface="Times New Roman" panose="02020603050405020304" pitchFamily="18" charset="0"/>
                          <a:ea typeface="宋体" panose="02010600030101010101" pitchFamily="2" charset="-122"/>
                        </a:rPr>
                        <a:t>w</a:t>
                      </a:r>
                      <a:r>
                        <a:rPr lang="en-US" sz="1400" b="0" i="0" u="none" strike="noStrike">
                          <a:solidFill>
                            <a:srgbClr val="000000"/>
                          </a:solidFill>
                          <a:effectLst/>
                          <a:latin typeface="Times New Roman" panose="02020603050405020304" pitchFamily="18" charset="0"/>
                          <a:ea typeface="宋体" panose="02010600030101010101" pitchFamily="2" charset="-122"/>
                        </a:rPr>
                        <a:t>)</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l-GR" sz="1400" b="0" i="0" u="none" strike="noStrike">
                          <a:solidFill>
                            <a:srgbClr val="7030A0"/>
                          </a:solidFill>
                          <a:effectLst/>
                          <a:latin typeface="Times New Roman" panose="02020603050405020304" pitchFamily="18" charset="0"/>
                          <a:ea typeface="宋体" panose="02010600030101010101" pitchFamily="2" charset="-122"/>
                        </a:rPr>
                        <a:t>ν=</a:t>
                      </a:r>
                      <a:r>
                        <a:rPr lang="en-US" sz="1400" b="0" i="0" u="none" strike="noStrike">
                          <a:solidFill>
                            <a:srgbClr val="7030A0"/>
                          </a:solidFill>
                          <a:effectLst/>
                          <a:latin typeface="Times New Roman" panose="02020603050405020304" pitchFamily="18" charset="0"/>
                          <a:ea typeface="宋体" panose="02010600030101010101" pitchFamily="2" charset="-122"/>
                        </a:rPr>
                        <a:t>n-1</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9550">
                <a:tc>
                  <a:txBody>
                    <a:bodyPr/>
                    <a:lstStyle/>
                    <a:p>
                      <a:pPr algn="ctr" fontAlgn="ctr"/>
                      <a:r>
                        <a:rPr lang="en-US" sz="1400" b="0" i="1" u="none" strike="noStrike">
                          <a:solidFill>
                            <a:srgbClr val="000000"/>
                          </a:solidFill>
                          <a:effectLst/>
                          <a:latin typeface="Times New Roman" panose="02020603050405020304" pitchFamily="18" charset="0"/>
                          <a:ea typeface="宋体" panose="02010600030101010101" pitchFamily="2" charset="-122"/>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a</a:t>
                      </a:r>
                      <a:r>
                        <a:rPr lang="en-US" sz="1400" b="0" i="0" u="none" strike="noStrike" baseline="-25000">
                          <a:solidFill>
                            <a:srgbClr val="000000"/>
                          </a:solidFill>
                          <a:effectLst/>
                          <a:latin typeface="Times New Roman" panose="02020603050405020304" pitchFamily="18" charset="0"/>
                          <a:ea typeface="宋体" panose="02010600030101010101" pitchFamily="2" charset="-122"/>
                        </a:rPr>
                        <a:t>1</a:t>
                      </a: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5.1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0.5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CC"/>
                    </a:solidFill>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4.00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20.40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1.75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209550">
                <a:tc>
                  <a:txBody>
                    <a:bodyPr/>
                    <a:lstStyle/>
                    <a:p>
                      <a:pPr algn="ctr" fontAlgn="ctr"/>
                      <a:endParaRPr lang="en-US" sz="1400" b="0" i="1"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a</a:t>
                      </a:r>
                      <a:r>
                        <a:rPr lang="en-US" sz="1400" b="0" i="0" u="none" strike="noStrike" baseline="-25000">
                          <a:solidFill>
                            <a:srgbClr val="000000"/>
                          </a:solidFill>
                          <a:effectLst/>
                          <a:latin typeface="Times New Roman" panose="02020603050405020304" pitchFamily="18" charset="0"/>
                          <a:ea typeface="宋体" panose="02010600030101010101" pitchFamily="2" charset="-122"/>
                        </a:rPr>
                        <a:t>2</a:t>
                      </a: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6.0 </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0.3 </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DCE6F1"/>
                    </a:solidFill>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11.11</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66.67</a:t>
                      </a:r>
                    </a:p>
                  </a:txBody>
                  <a:tcPr marL="9525" marR="9525" marT="9525" marB="0" anchor="ctr">
                    <a:lnL>
                      <a:noFill/>
                    </a:lnL>
                    <a:lnR>
                      <a:noFill/>
                    </a:lnR>
                    <a:lnT>
                      <a:noFill/>
                    </a:lnT>
                    <a:lnB>
                      <a:noFill/>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0.63 </a:t>
                      </a:r>
                    </a:p>
                  </a:txBody>
                  <a:tcPr marL="9525" marR="9525" marT="9525" marB="0" anchor="ctr">
                    <a:lnL>
                      <a:noFill/>
                    </a:lnL>
                    <a:lnR>
                      <a:noFill/>
                    </a:lnR>
                    <a:lnT>
                      <a:noFill/>
                    </a:lnT>
                    <a:lnB>
                      <a:noFill/>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a:t>
                      </a:r>
                    </a:p>
                  </a:txBody>
                  <a:tcPr marL="9525" marR="9525" marT="9525" marB="0" anchor="ctr">
                    <a:lnL>
                      <a:noFill/>
                    </a:lnL>
                    <a:lnR>
                      <a:noFill/>
                    </a:lnR>
                    <a:lnT>
                      <a:noFill/>
                    </a:lnT>
                    <a:lnB>
                      <a:noFill/>
                    </a:lnB>
                  </a:tcPr>
                </a:tc>
                <a:extLst>
                  <a:ext uri="{0D108BD9-81ED-4DB2-BD59-A6C34878D82A}">
                    <a16:rowId xmlns:a16="http://schemas.microsoft.com/office/drawing/2014/main" val="10003"/>
                  </a:ext>
                </a:extLst>
              </a:tr>
              <a:tr h="209550">
                <a:tc>
                  <a:txBody>
                    <a:bodyPr/>
                    <a:lstStyle/>
                    <a:p>
                      <a:pPr algn="ctr" fontAlgn="ctr"/>
                      <a:r>
                        <a:rPr lang="zh-CN" altLang="en-US" sz="1400" b="0" i="0" u="none" strike="noStrike">
                          <a:solidFill>
                            <a:srgbClr val="0000FF"/>
                          </a:solidFill>
                          <a:effectLst/>
                          <a:latin typeface="Times New Roman" panose="02020603050405020304" pitchFamily="18" charset="0"/>
                          <a:ea typeface="宋体" panose="02010600030101010101" pitchFamily="2" charset="-122"/>
                        </a:rPr>
                        <a:t>两</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a</a:t>
                      </a:r>
                      <a:r>
                        <a:rPr lang="en-US" sz="1400" b="0" i="0" u="none" strike="noStrike" baseline="-25000">
                          <a:solidFill>
                            <a:srgbClr val="000000"/>
                          </a:solidFill>
                          <a:effectLst/>
                          <a:latin typeface="Times New Roman" panose="02020603050405020304" pitchFamily="18" charset="0"/>
                          <a:ea typeface="宋体" panose="02010600030101010101" pitchFamily="2" charset="-122"/>
                        </a:rPr>
                        <a:t>w</a:t>
                      </a: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FF"/>
                          </a:solidFill>
                          <a:effectLst/>
                          <a:latin typeface="Times New Roman" panose="02020603050405020304" pitchFamily="18" charset="0"/>
                          <a:ea typeface="宋体" panose="02010600030101010101" pitchFamily="2" charset="-122"/>
                        </a:rPr>
                        <a:t>5.76 </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400" b="0" i="0" u="none" strike="noStrike">
                          <a:solidFill>
                            <a:srgbClr val="0000FF"/>
                          </a:solidFill>
                          <a:effectLst/>
                          <a:latin typeface="Times New Roman" panose="02020603050405020304" pitchFamily="18" charset="0"/>
                          <a:ea typeface="宋体" panose="02010600030101010101" pitchFamily="2" charset="-122"/>
                        </a:rPr>
                        <a:t>0.40</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15.11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87.07</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FF0000"/>
                          </a:solidFill>
                          <a:effectLst/>
                          <a:latin typeface="Times New Roman" panose="02020603050405020304" pitchFamily="18" charset="0"/>
                          <a:ea typeface="宋体" panose="02010600030101010101" pitchFamily="2" charset="-122"/>
                        </a:rPr>
                        <a:t>0.26 </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224A26"/>
                          </a:solidFill>
                          <a:effectLst/>
                          <a:latin typeface="Times New Roman" panose="02020603050405020304" pitchFamily="18" charset="0"/>
                          <a:ea typeface="宋体" panose="02010600030101010101" pitchFamily="2" charset="-122"/>
                        </a:rPr>
                        <a:t>2.38 </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FF0000"/>
                          </a:solidFill>
                          <a:effectLst/>
                          <a:latin typeface="Times New Roman" panose="02020603050405020304" pitchFamily="18" charset="0"/>
                          <a:ea typeface="宋体" panose="02010600030101010101" pitchFamily="2" charset="-122"/>
                        </a:rPr>
                        <a:t>0.40</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1.54</a:t>
                      </a:r>
                    </a:p>
                  </a:txBody>
                  <a:tcPr marL="9525" marR="9525" marT="9525" marB="0" anchor="ctr">
                    <a:lnL>
                      <a:noFill/>
                    </a:lnL>
                    <a:lnR>
                      <a:noFill/>
                    </a:lnR>
                    <a:lnT>
                      <a:noFill/>
                    </a:lnT>
                    <a:lnB>
                      <a:noFill/>
                    </a:lnB>
                  </a:tcPr>
                </a:tc>
                <a:extLst>
                  <a:ext uri="{0D108BD9-81ED-4DB2-BD59-A6C34878D82A}">
                    <a16:rowId xmlns:a16="http://schemas.microsoft.com/office/drawing/2014/main" val="10004"/>
                  </a:ext>
                </a:extLst>
              </a:tr>
              <a:tr h="190500">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 </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weights</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 </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 </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panose="02020603050405020304" pitchFamily="18" charset="0"/>
                          <a:ea typeface="宋体" panose="02010600030101010101" pitchFamily="2" charset="-122"/>
                        </a:rPr>
                        <a:t> </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 </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Times New Roman" panose="02020603050405020304" pitchFamily="18" charset="0"/>
                          <a:ea typeface="宋体" panose="02010600030101010101" pitchFamily="2" charset="-122"/>
                        </a:rPr>
                        <a:t>inflation</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90500">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dirty="0">
                        <a:solidFill>
                          <a:srgbClr val="000000"/>
                        </a:solidFill>
                        <a:effectLst/>
                        <a:latin typeface="Times New Roman" panose="02020603050405020304" pitchFamily="18" charset="0"/>
                        <a:ea typeface="宋体" panose="02010600030101010101" pitchFamily="2" charset="-122"/>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5974102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07BE227-0FF5-4E2D-B1BE-ED6265A8151B}"/>
              </a:ext>
            </a:extLst>
          </p:cNvPr>
          <p:cNvSpPr txBox="1"/>
          <p:nvPr/>
        </p:nvSpPr>
        <p:spPr>
          <a:xfrm>
            <a:off x="0" y="0"/>
            <a:ext cx="8543301" cy="369332"/>
          </a:xfrm>
          <a:prstGeom prst="rect">
            <a:avLst/>
          </a:prstGeom>
          <a:noFill/>
        </p:spPr>
        <p:txBody>
          <a:bodyPr wrap="none" rtlCol="0">
            <a:spAutoFit/>
          </a:bodyPr>
          <a:lstStyle/>
          <a:p>
            <a:r>
              <a:rPr lang="en-US" altLang="zh-CN" dirty="0"/>
              <a:t>95% Credible Interval Uncertainty Band. </a:t>
            </a:r>
            <a:r>
              <a:rPr lang="en-US" dirty="0"/>
              <a:t>To extract calibration uncertainty at any energies</a:t>
            </a:r>
          </a:p>
        </p:txBody>
      </p:sp>
      <p:sp>
        <p:nvSpPr>
          <p:cNvPr id="14" name="TextBox 13">
            <a:extLst>
              <a:ext uri="{FF2B5EF4-FFF2-40B4-BE49-F238E27FC236}">
                <a16:creationId xmlns:a16="http://schemas.microsoft.com/office/drawing/2014/main" id="{672DE7E0-D0C1-424B-9962-F3817FC9A03B}"/>
              </a:ext>
            </a:extLst>
          </p:cNvPr>
          <p:cNvSpPr txBox="1"/>
          <p:nvPr/>
        </p:nvSpPr>
        <p:spPr>
          <a:xfrm>
            <a:off x="0" y="4677563"/>
            <a:ext cx="9144000" cy="2169825"/>
          </a:xfrm>
          <a:prstGeom prst="rect">
            <a:avLst/>
          </a:prstGeom>
          <a:noFill/>
        </p:spPr>
        <p:txBody>
          <a:bodyPr wrap="square">
            <a:spAutoFit/>
          </a:bodyPr>
          <a:lstStyle/>
          <a:p>
            <a:r>
              <a:rPr lang="en-US" sz="1500" dirty="0"/>
              <a:t>In case of a </a:t>
            </a:r>
            <a:r>
              <a:rPr lang="en-US" sz="1500" dirty="0" err="1"/>
              <a:t>TGraphErrors</a:t>
            </a:r>
            <a:r>
              <a:rPr lang="en-US" sz="1500" dirty="0"/>
              <a:t> object, ex, the error along x,  is projected along the y-direction by calculating the function at the points x-</a:t>
            </a:r>
            <a:r>
              <a:rPr lang="en-US" sz="1500" dirty="0" err="1"/>
              <a:t>exlow</a:t>
            </a:r>
            <a:r>
              <a:rPr lang="en-US" sz="1500" dirty="0"/>
              <a:t> and </a:t>
            </a:r>
            <a:r>
              <a:rPr lang="en-US" sz="1500" dirty="0" err="1"/>
              <a:t>x+exhigh</a:t>
            </a:r>
            <a:r>
              <a:rPr lang="en-US" sz="1500" dirty="0"/>
              <a:t>.</a:t>
            </a:r>
          </a:p>
          <a:p>
            <a:r>
              <a:rPr lang="en-US" sz="1500" dirty="0"/>
              <a:t>The </a:t>
            </a:r>
            <a:r>
              <a:rPr lang="en-US" sz="1500" dirty="0" err="1"/>
              <a:t>chisquare</a:t>
            </a:r>
            <a:r>
              <a:rPr lang="en-US" sz="1500" dirty="0"/>
              <a:t> is computed as the sum of the quantity below at each point:</a:t>
            </a:r>
          </a:p>
          <a:p>
            <a:r>
              <a:rPr lang="en-US" sz="1500" dirty="0"/>
              <a:t>                     (y - f(x))**2</a:t>
            </a:r>
          </a:p>
          <a:p>
            <a:r>
              <a:rPr lang="en-US" sz="1500" dirty="0"/>
              <a:t>         -----------------------------------</a:t>
            </a:r>
          </a:p>
          <a:p>
            <a:r>
              <a:rPr lang="en-US" sz="1500" dirty="0"/>
              <a:t>         </a:t>
            </a:r>
            <a:r>
              <a:rPr lang="en-US" sz="1500" dirty="0" err="1"/>
              <a:t>ey</a:t>
            </a:r>
            <a:r>
              <a:rPr lang="en-US" sz="1500" dirty="0"/>
              <a:t>**2 + (0.5*(</a:t>
            </a:r>
            <a:r>
              <a:rPr lang="en-US" sz="1500" dirty="0" err="1"/>
              <a:t>exl</a:t>
            </a:r>
            <a:r>
              <a:rPr lang="en-US" sz="1500" dirty="0"/>
              <a:t> + </a:t>
            </a:r>
            <a:r>
              <a:rPr lang="en-US" sz="1500" dirty="0" err="1"/>
              <a:t>exh</a:t>
            </a:r>
            <a:r>
              <a:rPr lang="en-US" sz="1500" dirty="0"/>
              <a:t>)*f'(x))**2</a:t>
            </a:r>
          </a:p>
          <a:p>
            <a:r>
              <a:rPr lang="en-US" sz="1500" dirty="0"/>
              <a:t>where x and y are the point coordinates and f'(x) is the derivative of function f(x). This method to approximate the uncertainty in y because of the errors in x, is called "effective variance" method. The improvement, compared to the previously used method (f(x+ </a:t>
            </a:r>
            <a:r>
              <a:rPr lang="en-US" sz="1500" dirty="0" err="1"/>
              <a:t>exhigh</a:t>
            </a:r>
            <a:r>
              <a:rPr lang="en-US" sz="1500" dirty="0"/>
              <a:t>) - f(x-</a:t>
            </a:r>
            <a:r>
              <a:rPr lang="en-US" sz="1500" dirty="0" err="1"/>
              <a:t>exlow</a:t>
            </a:r>
            <a:r>
              <a:rPr lang="en-US" sz="1500" dirty="0"/>
              <a:t>))/2 is of (error of x)**2 order.</a:t>
            </a:r>
          </a:p>
        </p:txBody>
      </p:sp>
      <p:pic>
        <p:nvPicPr>
          <p:cNvPr id="13" name="Picture 12">
            <a:extLst>
              <a:ext uri="{FF2B5EF4-FFF2-40B4-BE49-F238E27FC236}">
                <a16:creationId xmlns:a16="http://schemas.microsoft.com/office/drawing/2014/main" id="{0E98C47E-E15A-4163-81FE-E166106D7FBD}"/>
              </a:ext>
            </a:extLst>
          </p:cNvPr>
          <p:cNvPicPr>
            <a:picLocks noChangeAspect="1"/>
          </p:cNvPicPr>
          <p:nvPr/>
        </p:nvPicPr>
        <p:blipFill>
          <a:blip r:embed="rId2"/>
          <a:stretch>
            <a:fillRect/>
          </a:stretch>
        </p:blipFill>
        <p:spPr>
          <a:xfrm>
            <a:off x="0" y="369332"/>
            <a:ext cx="9144000" cy="4308231"/>
          </a:xfrm>
          <a:prstGeom prst="rect">
            <a:avLst/>
          </a:prstGeom>
        </p:spPr>
      </p:pic>
      <p:sp>
        <p:nvSpPr>
          <p:cNvPr id="15" name="Right Triangle 14">
            <a:extLst>
              <a:ext uri="{FF2B5EF4-FFF2-40B4-BE49-F238E27FC236}">
                <a16:creationId xmlns:a16="http://schemas.microsoft.com/office/drawing/2014/main" id="{FFB37B7D-3D80-4AE8-8439-B9AFC3B9C040}"/>
              </a:ext>
            </a:extLst>
          </p:cNvPr>
          <p:cNvSpPr/>
          <p:nvPr/>
        </p:nvSpPr>
        <p:spPr>
          <a:xfrm flipH="1">
            <a:off x="2313578" y="2823167"/>
            <a:ext cx="993502" cy="438223"/>
          </a:xfrm>
          <a:prstGeom prst="rtTriangle">
            <a:avLst/>
          </a:prstGeom>
          <a:solidFill>
            <a:srgbClr val="66CCFF">
              <a:alpha val="30196"/>
            </a:srgbClr>
          </a:solidFill>
          <a:ln w="6350">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Left Brace 15">
            <a:extLst>
              <a:ext uri="{FF2B5EF4-FFF2-40B4-BE49-F238E27FC236}">
                <a16:creationId xmlns:a16="http://schemas.microsoft.com/office/drawing/2014/main" id="{4667905A-64C1-48FA-9864-6BCFEC24D799}"/>
              </a:ext>
            </a:extLst>
          </p:cNvPr>
          <p:cNvSpPr/>
          <p:nvPr/>
        </p:nvSpPr>
        <p:spPr>
          <a:xfrm>
            <a:off x="2103120" y="2584408"/>
            <a:ext cx="179978" cy="676982"/>
          </a:xfrm>
          <a:prstGeom prst="leftBrace">
            <a:avLst/>
          </a:prstGeom>
          <a:ln>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Left Brace 16">
            <a:extLst>
              <a:ext uri="{FF2B5EF4-FFF2-40B4-BE49-F238E27FC236}">
                <a16:creationId xmlns:a16="http://schemas.microsoft.com/office/drawing/2014/main" id="{F934C46E-B258-44B0-B971-BC2AAE0CD0CD}"/>
              </a:ext>
            </a:extLst>
          </p:cNvPr>
          <p:cNvSpPr/>
          <p:nvPr/>
        </p:nvSpPr>
        <p:spPr>
          <a:xfrm flipH="1">
            <a:off x="3307080" y="2823167"/>
            <a:ext cx="142240" cy="438223"/>
          </a:xfrm>
          <a:prstGeom prst="leftBrace">
            <a:avLst/>
          </a:prstGeom>
          <a:ln>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a:extLst>
              <a:ext uri="{FF2B5EF4-FFF2-40B4-BE49-F238E27FC236}">
                <a16:creationId xmlns:a16="http://schemas.microsoft.com/office/drawing/2014/main" id="{BD2E001F-996D-4275-97CA-206F3642DE49}"/>
              </a:ext>
            </a:extLst>
          </p:cNvPr>
          <p:cNvSpPr txBox="1"/>
          <p:nvPr/>
        </p:nvSpPr>
        <p:spPr>
          <a:xfrm>
            <a:off x="1423126" y="2738233"/>
            <a:ext cx="679994" cy="369332"/>
          </a:xfrm>
          <a:prstGeom prst="rect">
            <a:avLst/>
          </a:prstGeom>
          <a:noFill/>
        </p:spPr>
        <p:txBody>
          <a:bodyPr wrap="none" rtlCol="0">
            <a:spAutoFit/>
          </a:bodyPr>
          <a:lstStyle/>
          <a:p>
            <a:r>
              <a:rPr lang="en-US" dirty="0" err="1"/>
              <a:t>y_err</a:t>
            </a:r>
            <a:endParaRPr lang="en-US" dirty="0"/>
          </a:p>
        </p:txBody>
      </p:sp>
      <p:sp>
        <p:nvSpPr>
          <p:cNvPr id="19" name="TextBox 18">
            <a:extLst>
              <a:ext uri="{FF2B5EF4-FFF2-40B4-BE49-F238E27FC236}">
                <a16:creationId xmlns:a16="http://schemas.microsoft.com/office/drawing/2014/main" id="{CE59B386-988B-4031-AE37-B9C3313434FA}"/>
              </a:ext>
            </a:extLst>
          </p:cNvPr>
          <p:cNvSpPr txBox="1"/>
          <p:nvPr/>
        </p:nvSpPr>
        <p:spPr>
          <a:xfrm>
            <a:off x="3482679" y="2823167"/>
            <a:ext cx="1165191" cy="369332"/>
          </a:xfrm>
          <a:prstGeom prst="rect">
            <a:avLst/>
          </a:prstGeom>
          <a:noFill/>
        </p:spPr>
        <p:txBody>
          <a:bodyPr wrap="none" rtlCol="0">
            <a:spAutoFit/>
          </a:bodyPr>
          <a:lstStyle/>
          <a:p>
            <a:r>
              <a:rPr lang="en-US" dirty="0" err="1"/>
              <a:t>x_err_proj</a:t>
            </a:r>
            <a:endParaRPr lang="en-US" dirty="0"/>
          </a:p>
        </p:txBody>
      </p:sp>
      <p:sp>
        <p:nvSpPr>
          <p:cNvPr id="20" name="Left Brace 19">
            <a:extLst>
              <a:ext uri="{FF2B5EF4-FFF2-40B4-BE49-F238E27FC236}">
                <a16:creationId xmlns:a16="http://schemas.microsoft.com/office/drawing/2014/main" id="{E359ABE0-7850-4974-B904-1CCDABEC5B3F}"/>
              </a:ext>
            </a:extLst>
          </p:cNvPr>
          <p:cNvSpPr/>
          <p:nvPr/>
        </p:nvSpPr>
        <p:spPr>
          <a:xfrm rot="16200000">
            <a:off x="2714550" y="2865829"/>
            <a:ext cx="174139" cy="1010920"/>
          </a:xfrm>
          <a:prstGeom prst="leftBrace">
            <a:avLst/>
          </a:prstGeom>
          <a:ln>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1" name="TextBox 20">
            <a:extLst>
              <a:ext uri="{FF2B5EF4-FFF2-40B4-BE49-F238E27FC236}">
                <a16:creationId xmlns:a16="http://schemas.microsoft.com/office/drawing/2014/main" id="{5E8A7321-1CC2-43FD-9FC8-421976440593}"/>
              </a:ext>
            </a:extLst>
          </p:cNvPr>
          <p:cNvSpPr txBox="1"/>
          <p:nvPr/>
        </p:nvSpPr>
        <p:spPr>
          <a:xfrm>
            <a:off x="2495006" y="3371289"/>
            <a:ext cx="679994" cy="369332"/>
          </a:xfrm>
          <a:prstGeom prst="rect">
            <a:avLst/>
          </a:prstGeom>
          <a:noFill/>
        </p:spPr>
        <p:txBody>
          <a:bodyPr wrap="none" rtlCol="0">
            <a:spAutoFit/>
          </a:bodyPr>
          <a:lstStyle/>
          <a:p>
            <a:r>
              <a:rPr lang="en-US" altLang="zh-CN" dirty="0" err="1"/>
              <a:t>x</a:t>
            </a:r>
            <a:r>
              <a:rPr lang="en-US" dirty="0" err="1"/>
              <a:t>_err</a:t>
            </a:r>
            <a:endParaRPr lang="en-US" dirty="0"/>
          </a:p>
        </p:txBody>
      </p:sp>
    </p:spTree>
    <p:extLst>
      <p:ext uri="{BB962C8B-B14F-4D97-AF65-F5344CB8AC3E}">
        <p14:creationId xmlns:p14="http://schemas.microsoft.com/office/powerpoint/2010/main" val="34764943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t="8274" r="8737"/>
          <a:stretch/>
        </p:blipFill>
        <p:spPr>
          <a:xfrm>
            <a:off x="0" y="1"/>
            <a:ext cx="5323432" cy="3420000"/>
          </a:xfrm>
          <a:prstGeom prst="rect">
            <a:avLst/>
          </a:prstGeom>
        </p:spPr>
      </p:pic>
      <p:pic>
        <p:nvPicPr>
          <p:cNvPr id="4" name="图片 3"/>
          <p:cNvPicPr>
            <a:picLocks noChangeAspect="1"/>
          </p:cNvPicPr>
          <p:nvPr/>
        </p:nvPicPr>
        <p:blipFill rotWithShape="1">
          <a:blip r:embed="rId3"/>
          <a:srcRect l="1049" t="8937" r="8814"/>
          <a:stretch/>
        </p:blipFill>
        <p:spPr>
          <a:xfrm>
            <a:off x="0" y="3420001"/>
            <a:ext cx="5296017" cy="3420000"/>
          </a:xfrm>
          <a:prstGeom prst="rect">
            <a:avLst/>
          </a:prstGeom>
        </p:spPr>
      </p:pic>
      <p:sp>
        <p:nvSpPr>
          <p:cNvPr id="2" name="TextBox 1">
            <a:extLst>
              <a:ext uri="{FF2B5EF4-FFF2-40B4-BE49-F238E27FC236}">
                <a16:creationId xmlns:a16="http://schemas.microsoft.com/office/drawing/2014/main" id="{9DDF24CD-F509-4E21-9302-B6CA40268E8F}"/>
              </a:ext>
            </a:extLst>
          </p:cNvPr>
          <p:cNvSpPr txBox="1"/>
          <p:nvPr/>
        </p:nvSpPr>
        <p:spPr>
          <a:xfrm>
            <a:off x="5296017" y="23591"/>
            <a:ext cx="3847983" cy="707886"/>
          </a:xfrm>
          <a:prstGeom prst="rect">
            <a:avLst/>
          </a:prstGeom>
          <a:noFill/>
        </p:spPr>
        <p:txBody>
          <a:bodyPr wrap="square" rtlCol="0">
            <a:spAutoFit/>
          </a:bodyPr>
          <a:lstStyle/>
          <a:p>
            <a:r>
              <a:rPr lang="en-US" sz="2000" dirty="0"/>
              <a:t>Both </a:t>
            </a:r>
            <a:r>
              <a:rPr lang="en-US" sz="2000" i="1" dirty="0"/>
              <a:t>x</a:t>
            </a:r>
            <a:r>
              <a:rPr lang="en-US" sz="2000" dirty="0"/>
              <a:t> errors and </a:t>
            </a:r>
            <a:r>
              <a:rPr lang="en-US" sz="2000" i="1" dirty="0"/>
              <a:t>y</a:t>
            </a:r>
            <a:r>
              <a:rPr lang="en-US" sz="2000" dirty="0"/>
              <a:t> errors </a:t>
            </a:r>
            <a:r>
              <a:rPr lang="en-US" altLang="zh-CN" sz="2000" dirty="0"/>
              <a:t>can </a:t>
            </a:r>
            <a:r>
              <a:rPr lang="en-US" sz="2000" dirty="0"/>
              <a:t>influence the fit results.</a:t>
            </a:r>
          </a:p>
        </p:txBody>
      </p:sp>
    </p:spTree>
    <p:extLst>
      <p:ext uri="{BB962C8B-B14F-4D97-AF65-F5344CB8AC3E}">
        <p14:creationId xmlns:p14="http://schemas.microsoft.com/office/powerpoint/2010/main" val="8169204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t="7352" r="8701" b="1"/>
          <a:stretch/>
        </p:blipFill>
        <p:spPr>
          <a:xfrm>
            <a:off x="497405" y="885523"/>
            <a:ext cx="7809197" cy="5065395"/>
          </a:xfrm>
          <a:prstGeom prst="rect">
            <a:avLst/>
          </a:prstGeom>
        </p:spPr>
      </p:pic>
      <p:cxnSp>
        <p:nvCxnSpPr>
          <p:cNvPr id="5" name="直接箭头连接符 4"/>
          <p:cNvCxnSpPr/>
          <p:nvPr/>
        </p:nvCxnSpPr>
        <p:spPr>
          <a:xfrm>
            <a:off x="4600875" y="1908483"/>
            <a:ext cx="0" cy="1656000"/>
          </a:xfrm>
          <a:prstGeom prst="straightConnector1">
            <a:avLst/>
          </a:prstGeom>
          <a:ln w="12700">
            <a:solidFill>
              <a:srgbClr val="0000FF"/>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600875" y="3648075"/>
            <a:ext cx="0" cy="1539942"/>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344930" y="1057276"/>
            <a:ext cx="5209465" cy="2228849"/>
          </a:xfrm>
          <a:prstGeom prst="line">
            <a:avLst/>
          </a:prstGeom>
          <a:ln w="9525">
            <a:solidFill>
              <a:srgbClr val="59D454"/>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344930" y="1905308"/>
            <a:ext cx="6846570" cy="3189431"/>
          </a:xfrm>
          <a:prstGeom prst="line">
            <a:avLst/>
          </a:prstGeom>
          <a:ln w="9525">
            <a:solidFill>
              <a:srgbClr val="59D454"/>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0" y="5942771"/>
            <a:ext cx="9144000" cy="461665"/>
          </a:xfrm>
          <a:prstGeom prst="rect">
            <a:avLst/>
          </a:prstGeom>
          <a:no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The uncertainty at a specific energy can be extracted from fitting.</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970593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矩形 4"/>
              <p:cNvSpPr/>
              <p:nvPr/>
            </p:nvSpPr>
            <p:spPr>
              <a:xfrm>
                <a:off x="1321182" y="1919085"/>
                <a:ext cx="6193857" cy="969176"/>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2800" i="1">
                          <a:effectLst/>
                          <a:latin typeface="Cambria Math" panose="02040503050406030204" pitchFamily="18" charset="0"/>
                          <a:ea typeface="宋体" panose="02010600030101010101" pitchFamily="2" charset="-122"/>
                          <a:cs typeface="Times New Roman" panose="02020603050405020304" pitchFamily="18" charset="0"/>
                        </a:rPr>
                        <m:t>𝜎</m:t>
                      </m:r>
                      <m:r>
                        <a:rPr lang="en-US" sz="2800" i="1">
                          <a:effectLst/>
                          <a:latin typeface="Cambria Math" panose="02040503050406030204" pitchFamily="18" charset="0"/>
                          <a:ea typeface="宋体" panose="02010600030101010101" pitchFamily="2" charset="-122"/>
                          <a:cs typeface="Times New Roman" panose="02020603050405020304" pitchFamily="18" charset="0"/>
                        </a:rPr>
                        <m:t>𝑦</m:t>
                      </m:r>
                      <m:r>
                        <a:rPr lang="en-US" sz="2800">
                          <a:effectLst/>
                          <a:latin typeface="Cambria Math" panose="02040503050406030204" pitchFamily="18" charset="0"/>
                          <a:ea typeface="宋体" panose="02010600030101010101" pitchFamily="2" charset="-122"/>
                          <a:cs typeface="Times New Roman" panose="02020603050405020304" pitchFamily="18" charset="0"/>
                        </a:rPr>
                        <m:t>=</m:t>
                      </m:r>
                      <m:rad>
                        <m:radPr>
                          <m:degHide m:val="on"/>
                          <m:ctrlPr>
                            <a:rPr lang="en-US" sz="2800" i="1">
                              <a:effectLst/>
                              <a:latin typeface="Cambria Math" panose="02040503050406030204" pitchFamily="18" charset="0"/>
                            </a:rPr>
                          </m:ctrlPr>
                        </m:radPr>
                        <m:deg/>
                        <m:e>
                          <m:sSup>
                            <m:sSupPr>
                              <m:ctrlPr>
                                <a:rPr lang="en-US" sz="2800" i="1">
                                  <a:effectLst/>
                                  <a:latin typeface="Cambria Math" panose="02040503050406030204" pitchFamily="18" charset="0"/>
                                </a:rPr>
                              </m:ctrlPr>
                            </m:sSupPr>
                            <m:e>
                              <m:r>
                                <a:rPr lang="en-US" sz="2800" i="1">
                                  <a:effectLst/>
                                  <a:latin typeface="Cambria Math" panose="02040503050406030204" pitchFamily="18" charset="0"/>
                                  <a:ea typeface="宋体" panose="02010600030101010101" pitchFamily="2" charset="-122"/>
                                  <a:cs typeface="Times New Roman" panose="02020603050405020304" pitchFamily="18" charset="0"/>
                                </a:rPr>
                                <m:t>𝑥</m:t>
                              </m:r>
                            </m:e>
                            <m:sup>
                              <m:r>
                                <a:rPr lang="en-US" sz="2800" i="1">
                                  <a:effectLst/>
                                  <a:latin typeface="Cambria Math" panose="02040503050406030204" pitchFamily="18" charset="0"/>
                                  <a:ea typeface="宋体" panose="02010600030101010101" pitchFamily="2" charset="-122"/>
                                  <a:cs typeface="Times New Roman" panose="02020603050405020304" pitchFamily="18" charset="0"/>
                                </a:rPr>
                                <m:t>2</m:t>
                              </m:r>
                            </m:sup>
                          </m:sSup>
                          <m:sSubSup>
                            <m:sSubSupPr>
                              <m:ctrlPr>
                                <a:rPr lang="en-US" sz="2800" i="1">
                                  <a:effectLst/>
                                  <a:latin typeface="Cambria Math" panose="02040503050406030204" pitchFamily="18" charset="0"/>
                                </a:rPr>
                              </m:ctrlPr>
                            </m:sSubSupPr>
                            <m:e>
                              <m:r>
                                <a:rPr lang="en-US" sz="2800" i="1">
                                  <a:effectLst/>
                                  <a:latin typeface="Cambria Math" panose="02040503050406030204" pitchFamily="18" charset="0"/>
                                  <a:ea typeface="宋体" panose="02010600030101010101" pitchFamily="2" charset="-122"/>
                                  <a:cs typeface="Times New Roman" panose="02020603050405020304" pitchFamily="18" charset="0"/>
                                </a:rPr>
                                <m:t>𝜎</m:t>
                              </m:r>
                            </m:e>
                            <m:sub>
                              <m:r>
                                <a:rPr lang="en-US" sz="2800" i="1">
                                  <a:effectLst/>
                                  <a:latin typeface="Cambria Math" panose="02040503050406030204" pitchFamily="18" charset="0"/>
                                  <a:ea typeface="宋体" panose="02010600030101010101" pitchFamily="2" charset="-122"/>
                                  <a:cs typeface="Times New Roman" panose="02020603050405020304" pitchFamily="18" charset="0"/>
                                </a:rPr>
                                <m:t>𝑎</m:t>
                              </m:r>
                            </m:sub>
                            <m:sup>
                              <m:r>
                                <a:rPr lang="en-US" sz="2800" i="1">
                                  <a:effectLst/>
                                  <a:latin typeface="Cambria Math" panose="02040503050406030204" pitchFamily="18" charset="0"/>
                                  <a:ea typeface="宋体" panose="02010600030101010101" pitchFamily="2" charset="-122"/>
                                  <a:cs typeface="Times New Roman" panose="02020603050405020304" pitchFamily="18" charset="0"/>
                                </a:rPr>
                                <m:t>2</m:t>
                              </m:r>
                            </m:sup>
                          </m:sSubSup>
                          <m:r>
                            <a:rPr lang="en-US" sz="2800">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en-US" sz="2800" i="1">
                                  <a:effectLst/>
                                  <a:latin typeface="Cambria Math" panose="02040503050406030204" pitchFamily="18" charset="0"/>
                                </a:rPr>
                              </m:ctrlPr>
                            </m:sSubSupPr>
                            <m:e>
                              <m:r>
                                <a:rPr lang="en-US" sz="2800" i="1">
                                  <a:effectLst/>
                                  <a:latin typeface="Cambria Math" panose="02040503050406030204" pitchFamily="18" charset="0"/>
                                  <a:ea typeface="宋体" panose="02010600030101010101" pitchFamily="2" charset="-122"/>
                                  <a:cs typeface="Times New Roman" panose="02020603050405020304" pitchFamily="18" charset="0"/>
                                </a:rPr>
                                <m:t>𝜎</m:t>
                              </m:r>
                            </m:e>
                            <m:sub>
                              <m:r>
                                <a:rPr lang="en-US" sz="2800" i="1">
                                  <a:effectLst/>
                                  <a:latin typeface="Cambria Math" panose="02040503050406030204" pitchFamily="18" charset="0"/>
                                  <a:ea typeface="宋体" panose="02010600030101010101" pitchFamily="2" charset="-122"/>
                                  <a:cs typeface="Times New Roman" panose="02020603050405020304" pitchFamily="18" charset="0"/>
                                </a:rPr>
                                <m:t>𝑏</m:t>
                              </m:r>
                            </m:sub>
                            <m:sup>
                              <m:r>
                                <a:rPr lang="en-US" sz="2800" i="1">
                                  <a:effectLst/>
                                  <a:latin typeface="Cambria Math" panose="02040503050406030204" pitchFamily="18" charset="0"/>
                                  <a:ea typeface="宋体" panose="02010600030101010101" pitchFamily="2" charset="-122"/>
                                  <a:cs typeface="Times New Roman" panose="02020603050405020304" pitchFamily="18" charset="0"/>
                                </a:rPr>
                                <m:t>2</m:t>
                              </m:r>
                            </m:sup>
                          </m:sSubSup>
                          <m:r>
                            <a:rPr lang="en-US" sz="2800" i="1">
                              <a:effectLst/>
                              <a:latin typeface="Cambria Math" panose="02040503050406030204" pitchFamily="18" charset="0"/>
                              <a:ea typeface="宋体" panose="02010600030101010101" pitchFamily="2" charset="-122"/>
                              <a:cs typeface="Times New Roman" panose="02020603050405020304" pitchFamily="18" charset="0"/>
                            </a:rPr>
                            <m:t>+2</m:t>
                          </m:r>
                          <m:r>
                            <a:rPr lang="en-US" sz="2800" i="1">
                              <a:effectLst/>
                              <a:latin typeface="Cambria Math" panose="02040503050406030204" pitchFamily="18" charset="0"/>
                              <a:ea typeface="宋体" panose="02010600030101010101" pitchFamily="2" charset="-122"/>
                              <a:cs typeface="Times New Roman" panose="02020603050405020304" pitchFamily="18" charset="0"/>
                            </a:rPr>
                            <m:t>𝑥</m:t>
                          </m:r>
                          <m:r>
                            <a:rPr lang="en-US" sz="2800" i="1">
                              <a:effectLst/>
                              <a:latin typeface="Cambria Math" panose="02040503050406030204" pitchFamily="18" charset="0"/>
                              <a:ea typeface="宋体" panose="02010600030101010101" pitchFamily="2" charset="-122"/>
                              <a:cs typeface="Times New Roman" panose="02020603050405020304" pitchFamily="18" charset="0"/>
                            </a:rPr>
                            <m:t>𝜌</m:t>
                          </m:r>
                          <m:sSub>
                            <m:sSubPr>
                              <m:ctrlPr>
                                <a:rPr lang="en-US" sz="2800" i="1">
                                  <a:effectLst/>
                                  <a:latin typeface="Cambria Math" panose="02040503050406030204" pitchFamily="18" charset="0"/>
                                </a:rPr>
                              </m:ctrlPr>
                            </m:sSubPr>
                            <m:e>
                              <m:r>
                                <a:rPr lang="en-US" sz="2800" i="1">
                                  <a:effectLst/>
                                  <a:latin typeface="Cambria Math" panose="02040503050406030204" pitchFamily="18" charset="0"/>
                                  <a:ea typeface="宋体" panose="02010600030101010101" pitchFamily="2" charset="-122"/>
                                  <a:cs typeface="Times New Roman" panose="02020603050405020304" pitchFamily="18" charset="0"/>
                                </a:rPr>
                                <m:t>𝜎</m:t>
                              </m:r>
                            </m:e>
                            <m:sub>
                              <m:r>
                                <a:rPr lang="en-US" sz="2800" i="1">
                                  <a:effectLst/>
                                  <a:latin typeface="Cambria Math" panose="02040503050406030204" pitchFamily="18" charset="0"/>
                                  <a:ea typeface="宋体" panose="02010600030101010101" pitchFamily="2" charset="-122"/>
                                  <a:cs typeface="Times New Roman" panose="02020603050405020304" pitchFamily="18" charset="0"/>
                                </a:rPr>
                                <m:t>𝑎</m:t>
                              </m:r>
                            </m:sub>
                          </m:sSub>
                          <m:sSub>
                            <m:sSubPr>
                              <m:ctrlPr>
                                <a:rPr lang="en-US" sz="2800" i="1">
                                  <a:effectLst/>
                                  <a:latin typeface="Cambria Math" panose="02040503050406030204" pitchFamily="18" charset="0"/>
                                </a:rPr>
                              </m:ctrlPr>
                            </m:sSubPr>
                            <m:e>
                              <m:r>
                                <a:rPr lang="en-US" sz="2800" i="1">
                                  <a:effectLst/>
                                  <a:latin typeface="Cambria Math" panose="02040503050406030204" pitchFamily="18" charset="0"/>
                                  <a:ea typeface="宋体" panose="02010600030101010101" pitchFamily="2" charset="-122"/>
                                  <a:cs typeface="Times New Roman" panose="02020603050405020304" pitchFamily="18" charset="0"/>
                                </a:rPr>
                                <m:t>𝜎</m:t>
                              </m:r>
                            </m:e>
                            <m:sub>
                              <m:r>
                                <a:rPr lang="en-US" sz="2800" i="1">
                                  <a:effectLst/>
                                  <a:latin typeface="Cambria Math" panose="02040503050406030204" pitchFamily="18" charset="0"/>
                                  <a:ea typeface="宋体" panose="02010600030101010101" pitchFamily="2" charset="-122"/>
                                  <a:cs typeface="Times New Roman" panose="02020603050405020304" pitchFamily="18" charset="0"/>
                                </a:rPr>
                                <m:t>𝑏</m:t>
                              </m:r>
                            </m:sub>
                          </m:sSub>
                        </m:e>
                      </m:rad>
                    </m:oMath>
                  </m:oMathPara>
                </a14:m>
                <a:endParaRPr lang="en-US" sz="2800" dirty="0"/>
              </a:p>
            </p:txBody>
          </p:sp>
        </mc:Choice>
        <mc:Fallback xmlns="">
          <p:sp>
            <p:nvSpPr>
              <p:cNvPr id="5" name="矩形 4"/>
              <p:cNvSpPr>
                <a:spLocks noRot="1" noChangeAspect="1" noMove="1" noResize="1" noEditPoints="1" noAdjustHandles="1" noChangeArrowheads="1" noChangeShapeType="1" noTextEdit="1"/>
              </p:cNvSpPr>
              <p:nvPr/>
            </p:nvSpPr>
            <p:spPr>
              <a:xfrm>
                <a:off x="1321182" y="1919085"/>
                <a:ext cx="6193857" cy="969176"/>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文本框 5"/>
              <p:cNvSpPr txBox="1"/>
              <p:nvPr/>
            </p:nvSpPr>
            <p:spPr>
              <a:xfrm>
                <a:off x="1525685" y="173457"/>
                <a:ext cx="5784853" cy="523220"/>
              </a:xfrm>
              <a:prstGeom prst="rect">
                <a:avLst/>
              </a:prstGeom>
              <a:noFill/>
            </p:spPr>
            <p:txBody>
              <a:bodyPr wrap="none" rtlCol="0">
                <a:spAutoFit/>
              </a:bodyPr>
              <a:lstStyle/>
              <a:p>
                <a:r>
                  <a:rPr lang="en-US" sz="2800" dirty="0">
                    <a:latin typeface="Times New Roman" panose="02020603050405020304" pitchFamily="18" charset="0"/>
                    <a:cs typeface="Times New Roman" panose="02020603050405020304" pitchFamily="18" charset="0"/>
                  </a:rPr>
                  <a:t>Fit using a linear function: </a:t>
                </a:r>
                <a14:m>
                  <m:oMath xmlns:m="http://schemas.openxmlformats.org/officeDocument/2006/math">
                    <m:r>
                      <a:rPr lang="en-US" sz="2800" i="1" kern="100">
                        <a:latin typeface="Cambria Math" panose="02040503050406030204" pitchFamily="18" charset="0"/>
                        <a:ea typeface="宋体" panose="02010600030101010101" pitchFamily="2" charset="-122"/>
                      </a:rPr>
                      <m:t>𝑦</m:t>
                    </m:r>
                    <m:r>
                      <a:rPr lang="en-US" sz="2800" kern="100">
                        <a:latin typeface="Cambria Math" panose="02040503050406030204" pitchFamily="18" charset="0"/>
                        <a:ea typeface="宋体" panose="02010600030101010101" pitchFamily="2" charset="-122"/>
                      </a:rPr>
                      <m:t>=</m:t>
                    </m:r>
                    <m:r>
                      <a:rPr lang="en-US" sz="2800" i="1" kern="100">
                        <a:latin typeface="Cambria Math" panose="02040503050406030204" pitchFamily="18" charset="0"/>
                        <a:ea typeface="宋体" panose="02010600030101010101" pitchFamily="2" charset="-122"/>
                      </a:rPr>
                      <m:t>𝑎𝑥</m:t>
                    </m:r>
                    <m:r>
                      <a:rPr lang="en-US" sz="2800" kern="100">
                        <a:latin typeface="Cambria Math" panose="02040503050406030204" pitchFamily="18" charset="0"/>
                        <a:ea typeface="宋体" panose="02010600030101010101" pitchFamily="2" charset="-122"/>
                      </a:rPr>
                      <m:t>+</m:t>
                    </m:r>
                    <m:r>
                      <a:rPr lang="en-US" sz="2800" i="1" kern="100">
                        <a:latin typeface="Cambria Math" panose="02040503050406030204" pitchFamily="18" charset="0"/>
                        <a:ea typeface="宋体" panose="02010600030101010101" pitchFamily="2" charset="-122"/>
                      </a:rPr>
                      <m:t>𝑏</m:t>
                    </m:r>
                  </m:oMath>
                </a14:m>
                <a:endParaRPr lang="en-US" sz="2800" kern="100" dirty="0">
                  <a:latin typeface="Times New Roman" panose="02020603050405020304" pitchFamily="18" charset="0"/>
                  <a:ea typeface="宋体" panose="02010600030101010101" pitchFamily="2" charset="-122"/>
                </a:endParaRPr>
              </a:p>
            </p:txBody>
          </p:sp>
        </mc:Choice>
        <mc:Fallback xmlns="">
          <p:sp>
            <p:nvSpPr>
              <p:cNvPr id="6" name="文本框 5"/>
              <p:cNvSpPr txBox="1">
                <a:spLocks noRot="1" noChangeAspect="1" noMove="1" noResize="1" noEditPoints="1" noAdjustHandles="1" noChangeArrowheads="1" noChangeShapeType="1" noTextEdit="1"/>
              </p:cNvSpPr>
              <p:nvPr/>
            </p:nvSpPr>
            <p:spPr>
              <a:xfrm>
                <a:off x="1525685" y="173457"/>
                <a:ext cx="5784853" cy="523220"/>
              </a:xfrm>
              <a:prstGeom prst="rect">
                <a:avLst/>
              </a:prstGeom>
              <a:blipFill rotWithShape="0">
                <a:blip r:embed="rId3"/>
                <a:stretch>
                  <a:fillRect l="-2107" t="-11628" b="-31395"/>
                </a:stretch>
              </a:blipFill>
            </p:spPr>
            <p:txBody>
              <a:bodyPr/>
              <a:lstStyle/>
              <a:p>
                <a:r>
                  <a:rPr lang="en-US">
                    <a:noFill/>
                  </a:rPr>
                  <a:t> </a:t>
                </a:r>
              </a:p>
            </p:txBody>
          </p:sp>
        </mc:Fallback>
      </mc:AlternateContent>
      <p:sp>
        <p:nvSpPr>
          <p:cNvPr id="7" name="文本框 6"/>
          <p:cNvSpPr txBox="1"/>
          <p:nvPr/>
        </p:nvSpPr>
        <p:spPr>
          <a:xfrm>
            <a:off x="1" y="968259"/>
            <a:ext cx="9144000" cy="2677656"/>
          </a:xfrm>
          <a:prstGeom prst="rect">
            <a:avLst/>
          </a:prstGeom>
          <a:no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The uncertainty at a specific energy can be calculated using the uncertainty propagation rule</a:t>
            </a: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This </a:t>
            </a:r>
            <a:r>
              <a:rPr lang="en-US" altLang="zh-CN" sz="2400" i="1" dirty="0" err="1">
                <a:latin typeface="Times New Roman" panose="02020603050405020304" pitchFamily="18" charset="0"/>
                <a:cs typeface="Times New Roman" panose="02020603050405020304" pitchFamily="18" charset="0"/>
              </a:rPr>
              <a:t>σy</a:t>
            </a:r>
            <a:r>
              <a:rPr lang="en-US" altLang="zh-CN" sz="2400" dirty="0">
                <a:latin typeface="Times New Roman" panose="02020603050405020304" pitchFamily="18" charset="0"/>
                <a:cs typeface="Times New Roman" panose="02020603050405020304" pitchFamily="18" charset="0"/>
              </a:rPr>
              <a:t> should be further inflated by the sqrt(χ</a:t>
            </a:r>
            <a:r>
              <a:rPr lang="en-US" altLang="zh-CN" sz="2400" baseline="30000" dirty="0">
                <a:latin typeface="Times New Roman" panose="02020603050405020304" pitchFamily="18" charset="0"/>
                <a:cs typeface="Times New Roman" panose="02020603050405020304" pitchFamily="18" charset="0"/>
              </a:rPr>
              <a:t>2</a:t>
            </a:r>
            <a:r>
              <a:rPr lang="en-US" altLang="zh-CN" sz="2400" dirty="0">
                <a:latin typeface="Times New Roman" panose="02020603050405020304" pitchFamily="18" charset="0"/>
                <a:cs typeface="Times New Roman" panose="02020603050405020304" pitchFamily="18" charset="0"/>
              </a:rPr>
              <a:t>/NDF).</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26929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7310" y="96935"/>
            <a:ext cx="3021981" cy="1938992"/>
          </a:xfrm>
          <a:prstGeom prst="rect">
            <a:avLst/>
          </a:prstGeom>
          <a:noFill/>
        </p:spPr>
        <p:txBody>
          <a:bodyPr wrap="none" rtlCol="0">
            <a:spAutoFit/>
          </a:bodyPr>
          <a:lstStyle/>
          <a:p>
            <a:r>
              <a:rPr lang="en-US" altLang="zh-CN" sz="2000" dirty="0" err="1">
                <a:latin typeface="Times New Roman" panose="02020603050405020304" pitchFamily="18" charset="0"/>
                <a:cs typeface="Times New Roman" panose="02020603050405020304" pitchFamily="18" charset="0"/>
              </a:rPr>
              <a:t>Eg</a:t>
            </a:r>
            <a:r>
              <a:rPr lang="en-US" altLang="zh-CN" sz="2000" dirty="0">
                <a:latin typeface="Times New Roman" panose="02020603050405020304" pitchFamily="18" charset="0"/>
                <a:cs typeface="Times New Roman" panose="02020603050405020304" pitchFamily="18" charset="0"/>
              </a:rPr>
              <a:t>.</a:t>
            </a:r>
          </a:p>
          <a:p>
            <a:r>
              <a:rPr lang="en-US" altLang="zh-CN" sz="2000" i="1" dirty="0" err="1">
                <a:latin typeface="Times New Roman" panose="02020603050405020304" pitchFamily="18" charset="0"/>
                <a:cs typeface="Times New Roman" panose="02020603050405020304" pitchFamily="18" charset="0"/>
              </a:rPr>
              <a:t>E</a:t>
            </a:r>
            <a:r>
              <a:rPr lang="en-US" altLang="zh-CN" sz="2000" i="1" baseline="-25000" dirty="0" err="1">
                <a:latin typeface="Times New Roman" panose="02020603050405020304" pitchFamily="18" charset="0"/>
                <a:cs typeface="Times New Roman" panose="02020603050405020304" pitchFamily="18" charset="0"/>
              </a:rPr>
              <a:t>γ</a:t>
            </a:r>
            <a:r>
              <a:rPr lang="en-US" altLang="zh-CN" sz="2000" dirty="0">
                <a:latin typeface="Times New Roman" panose="02020603050405020304" pitchFamily="18" charset="0"/>
                <a:cs typeface="Times New Roman" panose="02020603050405020304" pitchFamily="18" charset="0"/>
              </a:rPr>
              <a:t> = 2754 keV</a:t>
            </a:r>
          </a:p>
          <a:p>
            <a:r>
              <a:rPr lang="en-US" altLang="zh-CN" sz="2000" dirty="0" err="1">
                <a:latin typeface="Times New Roman" panose="02020603050405020304" pitchFamily="18" charset="0"/>
                <a:cs typeface="Times New Roman" panose="02020603050405020304" pitchFamily="18" charset="0"/>
              </a:rPr>
              <a:t>adc</a:t>
            </a:r>
            <a:r>
              <a:rPr lang="en-US" sz="2000" dirty="0">
                <a:latin typeface="Times New Roman" panose="02020603050405020304" pitchFamily="18" charset="0"/>
                <a:cs typeface="Times New Roman" panose="02020603050405020304" pitchFamily="18" charset="0"/>
              </a:rPr>
              <a:t> = 21213 </a:t>
            </a:r>
            <a:r>
              <a:rPr lang="en-US" sz="2000" dirty="0" err="1">
                <a:latin typeface="Times New Roman" panose="02020603050405020304" pitchFamily="18" charset="0"/>
                <a:cs typeface="Times New Roman" panose="02020603050405020304" pitchFamily="18" charset="0"/>
              </a:rPr>
              <a:t>ch</a:t>
            </a:r>
            <a:endParaRPr lang="en-US" sz="2000" dirty="0">
              <a:latin typeface="Times New Roman" panose="02020603050405020304" pitchFamily="18" charset="0"/>
              <a:cs typeface="Times New Roman" panose="02020603050405020304" pitchFamily="18" charset="0"/>
            </a:endParaRPr>
          </a:p>
          <a:p>
            <a:r>
              <a:rPr lang="en-US" sz="2000" i="1" dirty="0">
                <a:latin typeface="Times New Roman" panose="02020603050405020304" pitchFamily="18" charset="0"/>
                <a:cs typeface="Times New Roman" panose="02020603050405020304" pitchFamily="18" charset="0"/>
              </a:rPr>
              <a:t>a</a:t>
            </a:r>
            <a:r>
              <a:rPr lang="en-US" sz="2000" dirty="0">
                <a:latin typeface="Times New Roman" panose="02020603050405020304" pitchFamily="18" charset="0"/>
                <a:cs typeface="Times New Roman" panose="02020603050405020304" pitchFamily="18" charset="0"/>
              </a:rPr>
              <a:t> = 0.1298869</a:t>
            </a:r>
            <a:r>
              <a:rPr lang="en-US" altLang="zh-CN" sz="2000" dirty="0">
                <a:latin typeface="Times New Roman" panose="02020603050405020304" pitchFamily="18" charset="0"/>
                <a:cs typeface="Times New Roman" panose="02020603050405020304" pitchFamily="18" charset="0"/>
              </a:rPr>
              <a:t>±0.0000038</a:t>
            </a:r>
          </a:p>
          <a:p>
            <a:r>
              <a:rPr lang="en-US" altLang="zh-CN" sz="2000" i="1" dirty="0">
                <a:latin typeface="Times New Roman" panose="02020603050405020304" pitchFamily="18" charset="0"/>
                <a:cs typeface="Times New Roman" panose="02020603050405020304" pitchFamily="18" charset="0"/>
              </a:rPr>
              <a:t>b</a:t>
            </a:r>
            <a:r>
              <a:rPr lang="en-US" altLang="zh-CN" sz="2000"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1.32489±0.05058</a:t>
            </a:r>
          </a:p>
          <a:p>
            <a:r>
              <a:rPr lang="en-US" altLang="zh-CN" sz="2000" i="1" dirty="0">
                <a:latin typeface="Times New Roman" panose="02020603050405020304" pitchFamily="18" charset="0"/>
                <a:cs typeface="Times New Roman" panose="02020603050405020304" pitchFamily="18" charset="0"/>
              </a:rPr>
              <a:t>ρ</a:t>
            </a:r>
            <a:r>
              <a:rPr lang="en-US" altLang="zh-CN" sz="2000"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0.96356</a:t>
            </a:r>
            <a:endParaRPr lang="en-US" sz="2000" dirty="0">
              <a:latin typeface="Times New Roman" panose="02020603050405020304" pitchFamily="18" charset="0"/>
              <a:cs typeface="Times New Roman" panose="02020603050405020304" pitchFamily="18" charset="0"/>
            </a:endParaRPr>
          </a:p>
        </p:txBody>
      </p:sp>
      <p:sp>
        <p:nvSpPr>
          <p:cNvPr id="3" name="矩形 2"/>
          <p:cNvSpPr/>
          <p:nvPr/>
        </p:nvSpPr>
        <p:spPr>
          <a:xfrm>
            <a:off x="5949010" y="2796602"/>
            <a:ext cx="2214068" cy="830997"/>
          </a:xfrm>
          <a:prstGeom prst="rect">
            <a:avLst/>
          </a:prstGeom>
        </p:spPr>
        <p:txBody>
          <a:bodyPr wrap="none">
            <a:spAutoFit/>
          </a:bodyPr>
          <a:lstStyle/>
          <a:p>
            <a:r>
              <a:rPr lang="en-US" altLang="zh-CN" sz="2400" i="1" dirty="0" err="1">
                <a:latin typeface="Times New Roman" panose="02020603050405020304" pitchFamily="18" charset="0"/>
                <a:cs typeface="Times New Roman" panose="02020603050405020304" pitchFamily="18" charset="0"/>
              </a:rPr>
              <a:t>σE</a:t>
            </a:r>
            <a:r>
              <a:rPr lang="en-US" altLang="zh-CN" sz="2400" i="1" baseline="-25000" dirty="0" err="1">
                <a:latin typeface="Times New Roman" panose="02020603050405020304" pitchFamily="18" charset="0"/>
                <a:cs typeface="Times New Roman" panose="02020603050405020304" pitchFamily="18" charset="0"/>
              </a:rPr>
              <a:t>γ</a:t>
            </a:r>
            <a:r>
              <a:rPr lang="en-US" altLang="zh-CN" sz="2400" dirty="0">
                <a:latin typeface="Times New Roman" panose="02020603050405020304" pitchFamily="18" charset="0"/>
                <a:cs typeface="Times New Roman" panose="02020603050405020304" pitchFamily="18" charset="0"/>
              </a:rPr>
              <a:t> = 0.035 keV</a:t>
            </a:r>
          </a:p>
          <a:p>
            <a:r>
              <a:rPr lang="en-US" sz="2400" dirty="0">
                <a:latin typeface="Times New Roman" panose="02020603050405020304" pitchFamily="18" charset="0"/>
                <a:cs typeface="Times New Roman" panose="02020603050405020304" pitchFamily="18" charset="0"/>
              </a:rPr>
              <a:t>false (</a:t>
            </a:r>
            <a:r>
              <a:rPr lang="en-US" sz="2400" dirty="0" err="1">
                <a:latin typeface="Times New Roman" panose="02020603050405020304" pitchFamily="18" charset="0"/>
                <a:cs typeface="Times New Roman" panose="02020603050405020304" pitchFamily="18" charset="0"/>
              </a:rPr>
              <a:t>unflated</a:t>
            </a:r>
            <a:r>
              <a:rPr lang="en-US" sz="2400" dirty="0">
                <a:latin typeface="Times New Roman" panose="02020603050405020304" pitchFamily="18" charset="0"/>
                <a:cs typeface="Times New Roman" panose="02020603050405020304" pitchFamily="18" charset="0"/>
              </a:rPr>
              <a:t>)</a:t>
            </a:r>
          </a:p>
        </p:txBody>
      </p:sp>
      <p:pic>
        <p:nvPicPr>
          <p:cNvPr id="4" name="图片 3"/>
          <p:cNvPicPr>
            <a:picLocks noChangeAspect="1"/>
          </p:cNvPicPr>
          <p:nvPr/>
        </p:nvPicPr>
        <p:blipFill>
          <a:blip r:embed="rId2"/>
          <a:stretch>
            <a:fillRect/>
          </a:stretch>
        </p:blipFill>
        <p:spPr>
          <a:xfrm>
            <a:off x="468300" y="2282902"/>
            <a:ext cx="2973812" cy="1930024"/>
          </a:xfrm>
          <a:prstGeom prst="rect">
            <a:avLst/>
          </a:prstGeom>
        </p:spPr>
      </p:pic>
      <mc:AlternateContent xmlns:mc="http://schemas.openxmlformats.org/markup-compatibility/2006" xmlns:a14="http://schemas.microsoft.com/office/drawing/2010/main">
        <mc:Choice Requires="a14">
          <p:sp>
            <p:nvSpPr>
              <p:cNvPr id="5" name="矩形 4"/>
              <p:cNvSpPr/>
              <p:nvPr/>
            </p:nvSpPr>
            <p:spPr>
              <a:xfrm>
                <a:off x="137310" y="4971827"/>
                <a:ext cx="3635793" cy="718658"/>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2000" i="1">
                          <a:effectLst/>
                          <a:latin typeface="Cambria Math" panose="02040503050406030204" pitchFamily="18" charset="0"/>
                          <a:ea typeface="宋体" panose="02010600030101010101" pitchFamily="2" charset="-122"/>
                          <a:cs typeface="Times New Roman" panose="02020603050405020304" pitchFamily="18" charset="0"/>
                        </a:rPr>
                        <m:t>𝜎</m:t>
                      </m:r>
                      <m:r>
                        <a:rPr lang="en-US" sz="2000" i="1">
                          <a:effectLst/>
                          <a:latin typeface="Cambria Math" panose="02040503050406030204" pitchFamily="18" charset="0"/>
                          <a:ea typeface="宋体" panose="02010600030101010101" pitchFamily="2" charset="-122"/>
                          <a:cs typeface="Times New Roman" panose="02020603050405020304" pitchFamily="18" charset="0"/>
                        </a:rPr>
                        <m:t>𝑦</m:t>
                      </m:r>
                      <m:r>
                        <a:rPr lang="en-US" sz="2000">
                          <a:effectLst/>
                          <a:latin typeface="Cambria Math" panose="02040503050406030204" pitchFamily="18" charset="0"/>
                          <a:ea typeface="宋体" panose="02010600030101010101" pitchFamily="2" charset="-122"/>
                          <a:cs typeface="Times New Roman" panose="02020603050405020304" pitchFamily="18" charset="0"/>
                        </a:rPr>
                        <m:t>=</m:t>
                      </m:r>
                      <m:rad>
                        <m:radPr>
                          <m:degHide m:val="on"/>
                          <m:ctrlPr>
                            <a:rPr lang="en-US" sz="2000" i="1">
                              <a:effectLst/>
                              <a:latin typeface="Cambria Math" panose="02040503050406030204" pitchFamily="18" charset="0"/>
                            </a:rPr>
                          </m:ctrlPr>
                        </m:radPr>
                        <m:deg/>
                        <m:e>
                          <m:sSup>
                            <m:sSupPr>
                              <m:ctrlPr>
                                <a:rPr lang="en-US" sz="2000" i="1" smtClean="0">
                                  <a:effectLst/>
                                  <a:latin typeface="Cambria Math" panose="02040503050406030204" pitchFamily="18" charset="0"/>
                                </a:rPr>
                              </m:ctrlPr>
                            </m:sSupPr>
                            <m:e>
                              <m:r>
                                <a:rPr lang="en-US" sz="2000" i="1">
                                  <a:effectLst/>
                                  <a:latin typeface="Cambria Math" panose="02040503050406030204" pitchFamily="18" charset="0"/>
                                  <a:ea typeface="宋体" panose="02010600030101010101" pitchFamily="2" charset="-122"/>
                                  <a:cs typeface="Times New Roman" panose="02020603050405020304" pitchFamily="18" charset="0"/>
                                </a:rPr>
                                <m:t>𝑥</m:t>
                              </m:r>
                            </m:e>
                            <m:sup>
                              <m:r>
                                <a:rPr lang="en-US" sz="2000" i="1">
                                  <a:effectLst/>
                                  <a:latin typeface="Cambria Math" panose="02040503050406030204" pitchFamily="18" charset="0"/>
                                  <a:ea typeface="宋体" panose="02010600030101010101" pitchFamily="2" charset="-122"/>
                                  <a:cs typeface="Times New Roman" panose="02020603050405020304" pitchFamily="18" charset="0"/>
                                </a:rPr>
                                <m:t>2</m:t>
                              </m:r>
                            </m:sup>
                          </m:sSup>
                          <m:sSubSup>
                            <m:sSubSupPr>
                              <m:ctrlPr>
                                <a:rPr lang="en-US" sz="2000" i="1">
                                  <a:effectLst/>
                                  <a:latin typeface="Cambria Math" panose="02040503050406030204" pitchFamily="18" charset="0"/>
                                </a:rPr>
                              </m:ctrlPr>
                            </m:sSubSupPr>
                            <m:e>
                              <m:r>
                                <a:rPr lang="en-US" sz="2000" i="1">
                                  <a:effectLst/>
                                  <a:latin typeface="Cambria Math" panose="02040503050406030204" pitchFamily="18" charset="0"/>
                                  <a:ea typeface="宋体" panose="02010600030101010101" pitchFamily="2" charset="-122"/>
                                  <a:cs typeface="Times New Roman" panose="02020603050405020304" pitchFamily="18" charset="0"/>
                                </a:rPr>
                                <m:t>𝜎</m:t>
                              </m:r>
                            </m:e>
                            <m:sub>
                              <m:r>
                                <a:rPr lang="en-US" sz="2000" i="1">
                                  <a:effectLst/>
                                  <a:latin typeface="Cambria Math" panose="02040503050406030204" pitchFamily="18" charset="0"/>
                                  <a:ea typeface="宋体" panose="02010600030101010101" pitchFamily="2" charset="-122"/>
                                  <a:cs typeface="Times New Roman" panose="02020603050405020304" pitchFamily="18" charset="0"/>
                                </a:rPr>
                                <m:t>𝑎</m:t>
                              </m:r>
                            </m:sub>
                            <m:sup>
                              <m:r>
                                <a:rPr lang="en-US" sz="2000" i="1">
                                  <a:effectLst/>
                                  <a:latin typeface="Cambria Math" panose="02040503050406030204" pitchFamily="18" charset="0"/>
                                  <a:ea typeface="宋体" panose="02010600030101010101" pitchFamily="2" charset="-122"/>
                                  <a:cs typeface="Times New Roman" panose="02020603050405020304" pitchFamily="18" charset="0"/>
                                </a:rPr>
                                <m:t>2</m:t>
                              </m:r>
                            </m:sup>
                          </m:sSubSup>
                          <m:r>
                            <a:rPr lang="en-US" sz="2000" smtClean="0">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en-US" sz="2000" i="1">
                                  <a:effectLst/>
                                  <a:latin typeface="Cambria Math" panose="02040503050406030204" pitchFamily="18" charset="0"/>
                                </a:rPr>
                              </m:ctrlPr>
                            </m:sSubSupPr>
                            <m:e>
                              <m:r>
                                <a:rPr lang="en-US" sz="2000" i="1">
                                  <a:effectLst/>
                                  <a:latin typeface="Cambria Math" panose="02040503050406030204" pitchFamily="18" charset="0"/>
                                  <a:ea typeface="宋体" panose="02010600030101010101" pitchFamily="2" charset="-122"/>
                                  <a:cs typeface="Times New Roman" panose="02020603050405020304" pitchFamily="18" charset="0"/>
                                </a:rPr>
                                <m:t>𝜎</m:t>
                              </m:r>
                            </m:e>
                            <m:sub>
                              <m:r>
                                <a:rPr lang="en-US" sz="2000" i="1">
                                  <a:effectLst/>
                                  <a:latin typeface="Cambria Math" panose="02040503050406030204" pitchFamily="18" charset="0"/>
                                  <a:ea typeface="宋体" panose="02010600030101010101" pitchFamily="2" charset="-122"/>
                                  <a:cs typeface="Times New Roman" panose="02020603050405020304" pitchFamily="18" charset="0"/>
                                </a:rPr>
                                <m:t>𝑏</m:t>
                              </m:r>
                            </m:sub>
                            <m:sup>
                              <m:r>
                                <a:rPr lang="en-US" sz="2000" i="1">
                                  <a:effectLst/>
                                  <a:latin typeface="Cambria Math" panose="02040503050406030204" pitchFamily="18" charset="0"/>
                                  <a:ea typeface="宋体" panose="02010600030101010101" pitchFamily="2" charset="-122"/>
                                  <a:cs typeface="Times New Roman" panose="02020603050405020304" pitchFamily="18" charset="0"/>
                                </a:rPr>
                                <m:t>2</m:t>
                              </m:r>
                            </m:sup>
                          </m:sSubSup>
                          <m:r>
                            <a:rPr lang="en-US" sz="2000" i="1">
                              <a:effectLst/>
                              <a:latin typeface="Cambria Math" panose="02040503050406030204" pitchFamily="18" charset="0"/>
                              <a:ea typeface="宋体" panose="02010600030101010101" pitchFamily="2" charset="-122"/>
                              <a:cs typeface="Times New Roman" panose="02020603050405020304" pitchFamily="18" charset="0"/>
                            </a:rPr>
                            <m:t>+2</m:t>
                          </m:r>
                          <m:r>
                            <a:rPr lang="en-US" sz="2000" i="1">
                              <a:effectLst/>
                              <a:latin typeface="Cambria Math" panose="02040503050406030204" pitchFamily="18" charset="0"/>
                              <a:ea typeface="宋体" panose="02010600030101010101" pitchFamily="2" charset="-122"/>
                              <a:cs typeface="Times New Roman" panose="02020603050405020304" pitchFamily="18" charset="0"/>
                            </a:rPr>
                            <m:t>𝑥</m:t>
                          </m:r>
                          <m:r>
                            <a:rPr lang="en-US" sz="2000" i="1">
                              <a:effectLst/>
                              <a:latin typeface="Cambria Math" panose="02040503050406030204" pitchFamily="18" charset="0"/>
                              <a:ea typeface="宋体" panose="02010600030101010101" pitchFamily="2" charset="-122"/>
                              <a:cs typeface="Times New Roman" panose="02020603050405020304" pitchFamily="18" charset="0"/>
                            </a:rPr>
                            <m:t>𝜌</m:t>
                          </m:r>
                          <m:sSub>
                            <m:sSubPr>
                              <m:ctrlPr>
                                <a:rPr lang="en-US" sz="2000" i="1">
                                  <a:effectLst/>
                                  <a:latin typeface="Cambria Math" panose="02040503050406030204" pitchFamily="18" charset="0"/>
                                </a:rPr>
                              </m:ctrlPr>
                            </m:sSubPr>
                            <m:e>
                              <m:r>
                                <a:rPr lang="en-US" sz="2000" i="1">
                                  <a:effectLst/>
                                  <a:latin typeface="Cambria Math" panose="02040503050406030204" pitchFamily="18" charset="0"/>
                                  <a:ea typeface="宋体" panose="02010600030101010101" pitchFamily="2" charset="-122"/>
                                  <a:cs typeface="Times New Roman" panose="02020603050405020304" pitchFamily="18" charset="0"/>
                                </a:rPr>
                                <m:t>𝜎</m:t>
                              </m:r>
                            </m:e>
                            <m:sub>
                              <m:r>
                                <a:rPr lang="en-US" sz="2000" i="1">
                                  <a:effectLst/>
                                  <a:latin typeface="Cambria Math" panose="02040503050406030204" pitchFamily="18" charset="0"/>
                                  <a:ea typeface="宋体" panose="02010600030101010101" pitchFamily="2" charset="-122"/>
                                  <a:cs typeface="Times New Roman" panose="02020603050405020304" pitchFamily="18" charset="0"/>
                                </a:rPr>
                                <m:t>𝑎</m:t>
                              </m:r>
                            </m:sub>
                          </m:sSub>
                          <m:sSub>
                            <m:sSubPr>
                              <m:ctrlPr>
                                <a:rPr lang="en-US" sz="2000" i="1">
                                  <a:effectLst/>
                                  <a:latin typeface="Cambria Math" panose="02040503050406030204" pitchFamily="18" charset="0"/>
                                </a:rPr>
                              </m:ctrlPr>
                            </m:sSubPr>
                            <m:e>
                              <m:r>
                                <a:rPr lang="en-US" sz="2000" i="1">
                                  <a:effectLst/>
                                  <a:latin typeface="Cambria Math" panose="02040503050406030204" pitchFamily="18" charset="0"/>
                                  <a:ea typeface="宋体" panose="02010600030101010101" pitchFamily="2" charset="-122"/>
                                  <a:cs typeface="Times New Roman" panose="02020603050405020304" pitchFamily="18" charset="0"/>
                                </a:rPr>
                                <m:t>𝜎</m:t>
                              </m:r>
                            </m:e>
                            <m:sub>
                              <m:r>
                                <a:rPr lang="en-US" sz="2000" i="1">
                                  <a:effectLst/>
                                  <a:latin typeface="Cambria Math" panose="02040503050406030204" pitchFamily="18" charset="0"/>
                                  <a:ea typeface="宋体" panose="02010600030101010101" pitchFamily="2" charset="-122"/>
                                  <a:cs typeface="Times New Roman" panose="02020603050405020304" pitchFamily="18" charset="0"/>
                                </a:rPr>
                                <m:t>𝑏</m:t>
                              </m:r>
                            </m:sub>
                          </m:sSub>
                        </m:e>
                      </m:rad>
                    </m:oMath>
                  </m:oMathPara>
                </a14:m>
                <a:endParaRPr lang="en-US" sz="2000" dirty="0"/>
              </a:p>
            </p:txBody>
          </p:sp>
        </mc:Choice>
        <mc:Fallback xmlns="">
          <p:sp>
            <p:nvSpPr>
              <p:cNvPr id="5" name="矩形 4"/>
              <p:cNvSpPr>
                <a:spLocks noRot="1" noChangeAspect="1" noMove="1" noResize="1" noEditPoints="1" noAdjustHandles="1" noChangeArrowheads="1" noChangeShapeType="1" noTextEdit="1"/>
              </p:cNvSpPr>
              <p:nvPr/>
            </p:nvSpPr>
            <p:spPr>
              <a:xfrm>
                <a:off x="137310" y="4971827"/>
                <a:ext cx="3635793" cy="718658"/>
              </a:xfrm>
              <a:prstGeom prst="rect">
                <a:avLst/>
              </a:prstGeom>
              <a:blipFill rotWithShape="0">
                <a:blip r:embed="rId3"/>
                <a:stretch>
                  <a:fillRect/>
                </a:stretch>
              </a:blipFill>
            </p:spPr>
            <p:txBody>
              <a:bodyPr/>
              <a:lstStyle/>
              <a:p>
                <a:r>
                  <a:rPr lang="en-US">
                    <a:noFill/>
                  </a:rPr>
                  <a:t> </a:t>
                </a:r>
              </a:p>
            </p:txBody>
          </p:sp>
        </mc:Fallback>
      </mc:AlternateContent>
      <p:sp>
        <p:nvSpPr>
          <p:cNvPr id="6" name="右箭头 5"/>
          <p:cNvSpPr/>
          <p:nvPr/>
        </p:nvSpPr>
        <p:spPr>
          <a:xfrm>
            <a:off x="4349051" y="2862660"/>
            <a:ext cx="875899" cy="324621"/>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右箭头 6"/>
          <p:cNvSpPr/>
          <p:nvPr/>
        </p:nvSpPr>
        <p:spPr>
          <a:xfrm>
            <a:off x="4349051" y="5168845"/>
            <a:ext cx="875899" cy="324621"/>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矩形 7"/>
          <p:cNvSpPr/>
          <p:nvPr/>
        </p:nvSpPr>
        <p:spPr>
          <a:xfrm>
            <a:off x="5949010" y="5100322"/>
            <a:ext cx="2214068" cy="830997"/>
          </a:xfrm>
          <a:prstGeom prst="rect">
            <a:avLst/>
          </a:prstGeom>
        </p:spPr>
        <p:txBody>
          <a:bodyPr wrap="none">
            <a:spAutoFit/>
          </a:bodyPr>
          <a:lstStyle/>
          <a:p>
            <a:r>
              <a:rPr lang="en-US" altLang="zh-CN" sz="2400" i="1" dirty="0" err="1">
                <a:latin typeface="Times New Roman" panose="02020603050405020304" pitchFamily="18" charset="0"/>
                <a:cs typeface="Times New Roman" panose="02020603050405020304" pitchFamily="18" charset="0"/>
              </a:rPr>
              <a:t>σE</a:t>
            </a:r>
            <a:r>
              <a:rPr lang="en-US" altLang="zh-CN" sz="2400" i="1" baseline="-25000" dirty="0" err="1">
                <a:latin typeface="Times New Roman" panose="02020603050405020304" pitchFamily="18" charset="0"/>
                <a:cs typeface="Times New Roman" panose="02020603050405020304" pitchFamily="18" charset="0"/>
              </a:rPr>
              <a:t>γ</a:t>
            </a:r>
            <a:r>
              <a:rPr lang="en-US" altLang="zh-CN" sz="2400" dirty="0">
                <a:latin typeface="Times New Roman" panose="02020603050405020304" pitchFamily="18" charset="0"/>
                <a:cs typeface="Times New Roman" panose="02020603050405020304" pitchFamily="18" charset="0"/>
              </a:rPr>
              <a:t> = 0.035 keV</a:t>
            </a:r>
          </a:p>
          <a:p>
            <a:r>
              <a:rPr lang="en-US" altLang="zh-CN" sz="2400" dirty="0" err="1">
                <a:latin typeface="Times New Roman" panose="02020603050405020304" pitchFamily="18" charset="0"/>
                <a:cs typeface="Times New Roman" panose="02020603050405020304" pitchFamily="18" charset="0"/>
              </a:rPr>
              <a:t>unflated</a:t>
            </a:r>
            <a:endParaRPr lang="en-US"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3106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5948413" cy="4189434"/>
          </a:xfrm>
          <a:prstGeom prst="rect">
            <a:avLst/>
          </a:prstGeom>
        </p:spPr>
      </p:pic>
      <p:sp>
        <p:nvSpPr>
          <p:cNvPr id="3" name="矩形 2"/>
          <p:cNvSpPr/>
          <p:nvPr/>
        </p:nvSpPr>
        <p:spPr>
          <a:xfrm>
            <a:off x="3468984" y="5880114"/>
            <a:ext cx="4362092" cy="461665"/>
          </a:xfrm>
          <a:prstGeom prst="rect">
            <a:avLst/>
          </a:prstGeom>
        </p:spPr>
        <p:txBody>
          <a:bodyPr wrap="none">
            <a:spAutoFit/>
          </a:bodyPr>
          <a:lstStyle/>
          <a:p>
            <a:r>
              <a:rPr lang="en-US" altLang="zh-CN" sz="2400" i="1" dirty="0" err="1">
                <a:latin typeface="Times New Roman" panose="02020603050405020304" pitchFamily="18" charset="0"/>
                <a:cs typeface="Times New Roman" panose="02020603050405020304" pitchFamily="18" charset="0"/>
              </a:rPr>
              <a:t>σE</a:t>
            </a:r>
            <a:r>
              <a:rPr lang="en-US" altLang="zh-CN" sz="2400" i="1" baseline="-25000" dirty="0" err="1">
                <a:latin typeface="Times New Roman" panose="02020603050405020304" pitchFamily="18" charset="0"/>
                <a:cs typeface="Times New Roman" panose="02020603050405020304" pitchFamily="18" charset="0"/>
              </a:rPr>
              <a:t>γ</a:t>
            </a:r>
            <a:r>
              <a:rPr lang="en-US" altLang="zh-CN" sz="2400" dirty="0">
                <a:latin typeface="Times New Roman" panose="02020603050405020304" pitchFamily="18" charset="0"/>
                <a:cs typeface="Times New Roman" panose="02020603050405020304" pitchFamily="18" charset="0"/>
              </a:rPr>
              <a:t> = 0.035 keV×5.5 =</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0.20 keV</a:t>
            </a:r>
            <a:endParaRPr lang="en-US" sz="2400"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4" name="矩形 3"/>
              <p:cNvSpPr/>
              <p:nvPr/>
            </p:nvSpPr>
            <p:spPr>
              <a:xfrm>
                <a:off x="62562" y="4216592"/>
                <a:ext cx="9081437" cy="908903"/>
              </a:xfrm>
              <a:prstGeom prst="rect">
                <a:avLst/>
              </a:prstGeom>
            </p:spPr>
            <p:txBody>
              <a:bodyPr wrap="square">
                <a:spAutoFit/>
              </a:bodyPr>
              <a:lstStyle/>
              <a:p>
                <a:pPr algn="just"/>
                <a:r>
                  <a:rPr lang="en-US" altLang="zh-CN" sz="2400" dirty="0">
                    <a:solidFill>
                      <a:srgbClr val="000000"/>
                    </a:solidFill>
                    <a:latin typeface="Times New Roman" panose="02020603050405020304" pitchFamily="18" charset="0"/>
                    <a:cs typeface="Times New Roman" panose="02020603050405020304" pitchFamily="18" charset="0"/>
                  </a:rPr>
                  <a:t>The uncertainty of the fitting parameter should be inflated by a scaling factor of </a:t>
                </a:r>
                <a14:m>
                  <m:oMath xmlns:m="http://schemas.openxmlformats.org/officeDocument/2006/math">
                    <m:rad>
                      <m:radPr>
                        <m:degHide m:val="on"/>
                        <m:ctrlPr>
                          <a:rPr lang="en-US" altLang="zh-CN" sz="2400" i="1" smtClean="0">
                            <a:solidFill>
                              <a:srgbClr val="000000"/>
                            </a:solidFill>
                            <a:latin typeface="Cambria Math" panose="02040503050406030204" pitchFamily="18" charset="0"/>
                            <a:cs typeface="Times New Roman" panose="02020603050405020304" pitchFamily="18" charset="0"/>
                          </a:rPr>
                        </m:ctrlPr>
                      </m:radPr>
                      <m:deg/>
                      <m:e>
                        <m:f>
                          <m:fPr>
                            <m:type m:val="lin"/>
                            <m:ctrlPr>
                              <a:rPr lang="en-US" altLang="zh-CN" sz="2400" i="1" smtClean="0">
                                <a:solidFill>
                                  <a:srgbClr val="000000"/>
                                </a:solidFill>
                                <a:latin typeface="Cambria Math" panose="02040503050406030204" pitchFamily="18" charset="0"/>
                                <a:cs typeface="Times New Roman" panose="02020603050405020304" pitchFamily="18" charset="0"/>
                              </a:rPr>
                            </m:ctrlPr>
                          </m:fPr>
                          <m:num>
                            <m:sSup>
                              <m:sSupPr>
                                <m:ctrlPr>
                                  <a:rPr lang="en-US" altLang="zh-CN" sz="2400" i="1" smtClean="0">
                                    <a:solidFill>
                                      <a:srgbClr val="000000"/>
                                    </a:solidFill>
                                    <a:latin typeface="Cambria Math" panose="02040503050406030204" pitchFamily="18" charset="0"/>
                                    <a:cs typeface="Times New Roman" panose="02020603050405020304" pitchFamily="18" charset="0"/>
                                  </a:rPr>
                                </m:ctrlPr>
                              </m:sSupPr>
                              <m:e>
                                <m:r>
                                  <a:rPr lang="zh-CN" altLang="en-US" sz="2400" i="1" smtClean="0">
                                    <a:solidFill>
                                      <a:srgbClr val="000000"/>
                                    </a:solidFill>
                                    <a:latin typeface="Cambria Math" panose="02040503050406030204" pitchFamily="18" charset="0"/>
                                    <a:cs typeface="Times New Roman" panose="02020603050405020304" pitchFamily="18" charset="0"/>
                                  </a:rPr>
                                  <m:t>𝜒</m:t>
                                </m:r>
                              </m:e>
                              <m:sup>
                                <m:r>
                                  <a:rPr lang="en-US" altLang="zh-CN" sz="2400" b="0" i="1" smtClean="0">
                                    <a:solidFill>
                                      <a:srgbClr val="000000"/>
                                    </a:solidFill>
                                    <a:latin typeface="Cambria Math" panose="02040503050406030204" pitchFamily="18" charset="0"/>
                                    <a:cs typeface="Times New Roman" panose="02020603050405020304" pitchFamily="18" charset="0"/>
                                  </a:rPr>
                                  <m:t>2</m:t>
                                </m:r>
                              </m:sup>
                            </m:sSup>
                          </m:num>
                          <m:den>
                            <m:r>
                              <m:rPr>
                                <m:sty m:val="p"/>
                              </m:rPr>
                              <a:rPr lang="en-US" altLang="zh-CN" sz="2400" i="1">
                                <a:solidFill>
                                  <a:srgbClr val="000000"/>
                                </a:solidFill>
                                <a:latin typeface="Cambria Math" panose="02040503050406030204" pitchFamily="18" charset="0"/>
                                <a:cs typeface="Times New Roman" panose="02020603050405020304" pitchFamily="18" charset="0"/>
                              </a:rPr>
                              <m:t>NDF</m:t>
                            </m:r>
                          </m:den>
                        </m:f>
                      </m:e>
                    </m:rad>
                  </m:oMath>
                </a14:m>
                <a:r>
                  <a:rPr lang="en-US" altLang="zh-CN" sz="2400" dirty="0">
                    <a:solidFill>
                      <a:srgbClr val="000000"/>
                    </a:solidFill>
                    <a:latin typeface="Times New Roman" panose="02020603050405020304" pitchFamily="18" charset="0"/>
                    <a:cs typeface="Times New Roman" panose="02020603050405020304" pitchFamily="18" charset="0"/>
                  </a:rPr>
                  <a:t>.</a:t>
                </a:r>
              </a:p>
            </p:txBody>
          </p:sp>
        </mc:Choice>
        <mc:Fallback xmlns="">
          <p:sp>
            <p:nvSpPr>
              <p:cNvPr id="4" name="矩形 3"/>
              <p:cNvSpPr>
                <a:spLocks noRot="1" noChangeAspect="1" noMove="1" noResize="1" noEditPoints="1" noAdjustHandles="1" noChangeArrowheads="1" noChangeShapeType="1" noTextEdit="1"/>
              </p:cNvSpPr>
              <p:nvPr/>
            </p:nvSpPr>
            <p:spPr>
              <a:xfrm>
                <a:off x="62562" y="4216592"/>
                <a:ext cx="9081437" cy="908903"/>
              </a:xfrm>
              <a:prstGeom prst="rect">
                <a:avLst/>
              </a:prstGeom>
              <a:blipFill rotWithShape="0">
                <a:blip r:embed="rId3"/>
                <a:stretch>
                  <a:fillRect l="-1007" t="-5369" r="-1074" b="-1342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4027249" y="5233019"/>
                <a:ext cx="2368725" cy="53957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ad>
                        <m:radPr>
                          <m:degHide m:val="on"/>
                          <m:ctrlPr>
                            <a:rPr lang="en-US" altLang="zh-CN" sz="2400" i="1" smtClean="0">
                              <a:solidFill>
                                <a:srgbClr val="000000"/>
                              </a:solidFill>
                              <a:latin typeface="Cambria Math" panose="02040503050406030204" pitchFamily="18" charset="0"/>
                              <a:cs typeface="Times New Roman" panose="02020603050405020304" pitchFamily="18" charset="0"/>
                            </a:rPr>
                          </m:ctrlPr>
                        </m:radPr>
                        <m:deg/>
                        <m:e>
                          <m:f>
                            <m:fPr>
                              <m:type m:val="lin"/>
                              <m:ctrlPr>
                                <a:rPr lang="en-US" altLang="zh-CN" sz="2400" i="1">
                                  <a:solidFill>
                                    <a:srgbClr val="000000"/>
                                  </a:solidFill>
                                  <a:latin typeface="Cambria Math" panose="02040503050406030204" pitchFamily="18" charset="0"/>
                                  <a:cs typeface="Times New Roman" panose="02020603050405020304" pitchFamily="18" charset="0"/>
                                </a:rPr>
                              </m:ctrlPr>
                            </m:fPr>
                            <m:num>
                              <m:sSup>
                                <m:sSupPr>
                                  <m:ctrlPr>
                                    <a:rPr lang="en-US" altLang="zh-CN" sz="2400" i="1">
                                      <a:solidFill>
                                        <a:srgbClr val="000000"/>
                                      </a:solidFill>
                                      <a:latin typeface="Cambria Math" panose="02040503050406030204" pitchFamily="18" charset="0"/>
                                      <a:cs typeface="Times New Roman" panose="02020603050405020304" pitchFamily="18" charset="0"/>
                                    </a:rPr>
                                  </m:ctrlPr>
                                </m:sSupPr>
                                <m:e>
                                  <m:r>
                                    <a:rPr lang="zh-CN" altLang="en-US" sz="2400" i="1">
                                      <a:solidFill>
                                        <a:srgbClr val="000000"/>
                                      </a:solidFill>
                                      <a:latin typeface="Cambria Math" panose="02040503050406030204" pitchFamily="18" charset="0"/>
                                      <a:cs typeface="Times New Roman" panose="02020603050405020304" pitchFamily="18" charset="0"/>
                                    </a:rPr>
                                    <m:t>𝜒</m:t>
                                  </m:r>
                                </m:e>
                                <m:sup>
                                  <m:r>
                                    <a:rPr lang="en-US" altLang="zh-CN" sz="2400" i="1">
                                      <a:solidFill>
                                        <a:srgbClr val="000000"/>
                                      </a:solidFill>
                                      <a:latin typeface="Cambria Math" panose="02040503050406030204" pitchFamily="18" charset="0"/>
                                      <a:cs typeface="Times New Roman" panose="02020603050405020304" pitchFamily="18" charset="0"/>
                                    </a:rPr>
                                    <m:t>2</m:t>
                                  </m:r>
                                </m:sup>
                              </m:sSup>
                            </m:num>
                            <m:den>
                              <m:r>
                                <m:rPr>
                                  <m:sty m:val="p"/>
                                </m:rPr>
                                <a:rPr lang="en-US" altLang="zh-CN" sz="2400" i="1">
                                  <a:solidFill>
                                    <a:srgbClr val="000000"/>
                                  </a:solidFill>
                                  <a:latin typeface="Cambria Math" panose="02040503050406030204" pitchFamily="18" charset="0"/>
                                  <a:cs typeface="Times New Roman" panose="02020603050405020304" pitchFamily="18" charset="0"/>
                                </a:rPr>
                                <m:t>NDF</m:t>
                              </m:r>
                            </m:den>
                          </m:f>
                        </m:e>
                      </m:rad>
                      <m:r>
                        <a:rPr lang="en-US" altLang="zh-CN" sz="2400" b="0" i="1" smtClean="0">
                          <a:solidFill>
                            <a:srgbClr val="000000"/>
                          </a:solidFill>
                          <a:latin typeface="Cambria Math" panose="02040503050406030204" pitchFamily="18" charset="0"/>
                          <a:cs typeface="Times New Roman" panose="02020603050405020304" pitchFamily="18" charset="0"/>
                        </a:rPr>
                        <m:t>=5.5</m:t>
                      </m:r>
                    </m:oMath>
                  </m:oMathPara>
                </a14:m>
                <a:endParaRPr lang="en-US" sz="2400" dirty="0"/>
              </a:p>
            </p:txBody>
          </p:sp>
        </mc:Choice>
        <mc:Fallback xmlns="">
          <p:sp>
            <p:nvSpPr>
              <p:cNvPr id="5" name="矩形 4"/>
              <p:cNvSpPr>
                <a:spLocks noRot="1" noChangeAspect="1" noMove="1" noResize="1" noEditPoints="1" noAdjustHandles="1" noChangeArrowheads="1" noChangeShapeType="1" noTextEdit="1"/>
              </p:cNvSpPr>
              <p:nvPr/>
            </p:nvSpPr>
            <p:spPr>
              <a:xfrm>
                <a:off x="4027249" y="5233019"/>
                <a:ext cx="2368725" cy="539571"/>
              </a:xfrm>
              <a:prstGeom prst="rect">
                <a:avLst/>
              </a:prstGeom>
              <a:blipFill rotWithShape="0">
                <a:blip r:embed="rId4"/>
                <a:stretch>
                  <a:fillRect/>
                </a:stretch>
              </a:blipFill>
            </p:spPr>
            <p:txBody>
              <a:bodyPr/>
              <a:lstStyle/>
              <a:p>
                <a:r>
                  <a:rPr lang="en-US">
                    <a:noFill/>
                  </a:rPr>
                  <a:t> </a:t>
                </a:r>
              </a:p>
            </p:txBody>
          </p:sp>
        </mc:Fallback>
      </mc:AlternateContent>
      <p:sp>
        <p:nvSpPr>
          <p:cNvPr id="6" name="矩形 5"/>
          <p:cNvSpPr/>
          <p:nvPr/>
        </p:nvSpPr>
        <p:spPr>
          <a:xfrm>
            <a:off x="793160" y="5880114"/>
            <a:ext cx="1984839" cy="461665"/>
          </a:xfrm>
          <a:prstGeom prst="rect">
            <a:avLst/>
          </a:prstGeom>
        </p:spPr>
        <p:txBody>
          <a:bodyPr wrap="none">
            <a:spAutoFit/>
          </a:bodyPr>
          <a:lstStyle/>
          <a:p>
            <a:r>
              <a:rPr lang="en-US" altLang="zh-CN" sz="2400" i="1" dirty="0" err="1">
                <a:latin typeface="Times New Roman" panose="02020603050405020304" pitchFamily="18" charset="0"/>
                <a:cs typeface="Times New Roman" panose="02020603050405020304" pitchFamily="18" charset="0"/>
              </a:rPr>
              <a:t>E</a:t>
            </a:r>
            <a:r>
              <a:rPr lang="en-US" altLang="zh-CN" sz="2400" i="1" baseline="-25000" dirty="0" err="1">
                <a:latin typeface="Times New Roman" panose="02020603050405020304" pitchFamily="18" charset="0"/>
                <a:cs typeface="Times New Roman" panose="02020603050405020304" pitchFamily="18" charset="0"/>
              </a:rPr>
              <a:t>γ</a:t>
            </a:r>
            <a:r>
              <a:rPr lang="en-US" altLang="zh-CN" sz="2400" dirty="0">
                <a:latin typeface="Times New Roman" panose="02020603050405020304" pitchFamily="18" charset="0"/>
                <a:cs typeface="Times New Roman" panose="02020603050405020304" pitchFamily="18" charset="0"/>
              </a:rPr>
              <a:t> = 2754 keV</a:t>
            </a:r>
          </a:p>
        </p:txBody>
      </p:sp>
      <p:sp>
        <p:nvSpPr>
          <p:cNvPr id="7" name="矩形 6"/>
          <p:cNvSpPr/>
          <p:nvPr/>
        </p:nvSpPr>
        <p:spPr>
          <a:xfrm>
            <a:off x="5948413" y="0"/>
            <a:ext cx="2331291" cy="4247317"/>
          </a:xfrm>
          <a:prstGeom prst="rect">
            <a:avLst/>
          </a:prstGeom>
        </p:spPr>
        <p:txBody>
          <a:bodyPr wrap="square">
            <a:spAutoFit/>
          </a:bodyPr>
          <a:lstStyle/>
          <a:p>
            <a:r>
              <a:rPr lang="en-US" baseline="30000" dirty="0">
                <a:latin typeface="Times New Roman" panose="02020603050405020304" pitchFamily="18" charset="0"/>
                <a:cs typeface="Times New Roman" panose="02020603050405020304" pitchFamily="18" charset="0"/>
              </a:rPr>
              <a:t>25</a:t>
            </a:r>
            <a:r>
              <a:rPr lang="en-US" altLang="zh-CN" dirty="0">
                <a:latin typeface="Times New Roman" panose="02020603050405020304" pitchFamily="18" charset="0"/>
                <a:cs typeface="Times New Roman" panose="02020603050405020304" pitchFamily="18" charset="0"/>
              </a:rPr>
              <a:t>Si </a:t>
            </a:r>
            <a:r>
              <a:rPr lang="en-US" altLang="zh-CN" i="1" dirty="0">
                <a:latin typeface="Times New Roman" panose="02020603050405020304" pitchFamily="18" charset="0"/>
                <a:cs typeface="Times New Roman" panose="02020603050405020304" pitchFamily="18" charset="0"/>
              </a:rPr>
              <a:t>βγ</a:t>
            </a:r>
            <a:r>
              <a:rPr lang="en-US" altLang="zh-CN"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451.7</a:t>
            </a:r>
            <a:r>
              <a:rPr lang="en-US" altLang="zh-CN"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0.5</a:t>
            </a:r>
          </a:p>
          <a:p>
            <a:r>
              <a:rPr lang="en-US" dirty="0">
                <a:latin typeface="Times New Roman" panose="02020603050405020304" pitchFamily="18" charset="0"/>
                <a:cs typeface="Times New Roman" panose="02020603050405020304" pitchFamily="18" charset="0"/>
              </a:rPr>
              <a:t>493.3</a:t>
            </a:r>
            <a:r>
              <a:rPr lang="en-US" altLang="zh-CN"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0.7</a:t>
            </a:r>
          </a:p>
          <a:p>
            <a:r>
              <a:rPr lang="en-US" dirty="0">
                <a:latin typeface="Times New Roman" panose="02020603050405020304" pitchFamily="18" charset="0"/>
                <a:cs typeface="Times New Roman" panose="02020603050405020304" pitchFamily="18" charset="0"/>
              </a:rPr>
              <a:t>944.9</a:t>
            </a:r>
            <a:r>
              <a:rPr lang="en-US" altLang="zh-CN"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0.5</a:t>
            </a:r>
          </a:p>
          <a:p>
            <a:r>
              <a:rPr lang="en-US" dirty="0">
                <a:latin typeface="Times New Roman" panose="02020603050405020304" pitchFamily="18" charset="0"/>
                <a:cs typeface="Times New Roman" panose="02020603050405020304" pitchFamily="18" charset="0"/>
              </a:rPr>
              <a:t>1612.4</a:t>
            </a:r>
            <a:r>
              <a:rPr lang="en-US" altLang="zh-CN"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0.5</a:t>
            </a:r>
          </a:p>
          <a:p>
            <a:endParaRPr lang="en-US" dirty="0">
              <a:latin typeface="Times New Roman" panose="02020603050405020304" pitchFamily="18" charset="0"/>
              <a:cs typeface="Times New Roman" panose="02020603050405020304" pitchFamily="18" charset="0"/>
            </a:endParaRPr>
          </a:p>
          <a:p>
            <a:r>
              <a:rPr lang="en-US" baseline="30000" dirty="0">
                <a:latin typeface="Times New Roman" panose="02020603050405020304" pitchFamily="18" charset="0"/>
                <a:cs typeface="Times New Roman" panose="02020603050405020304" pitchFamily="18" charset="0"/>
              </a:rPr>
              <a:t>23</a:t>
            </a:r>
            <a:r>
              <a:rPr lang="en-US" dirty="0">
                <a:latin typeface="Times New Roman" panose="02020603050405020304" pitchFamily="18" charset="0"/>
                <a:cs typeface="Times New Roman" panose="02020603050405020304" pitchFamily="18" charset="0"/>
              </a:rPr>
              <a:t>Al </a:t>
            </a:r>
            <a:r>
              <a:rPr lang="en-US" altLang="zh-CN" i="1" dirty="0">
                <a:latin typeface="Times New Roman" panose="02020603050405020304" pitchFamily="18" charset="0"/>
                <a:cs typeface="Times New Roman" panose="02020603050405020304" pitchFamily="18" charset="0"/>
              </a:rPr>
              <a:t>βγ </a:t>
            </a:r>
            <a:r>
              <a:rPr lang="en-US" dirty="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450.7</a:t>
            </a:r>
            <a:r>
              <a:rPr lang="en-US" altLang="zh-CN"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0.15</a:t>
            </a:r>
          </a:p>
          <a:p>
            <a:r>
              <a:rPr lang="en-US" dirty="0">
                <a:latin typeface="Times New Roman" panose="02020603050405020304" pitchFamily="18" charset="0"/>
                <a:cs typeface="Times New Roman" panose="02020603050405020304" pitchFamily="18" charset="0"/>
              </a:rPr>
              <a:t>1599</a:t>
            </a:r>
            <a:r>
              <a:rPr lang="en-US" altLang="zh-CN"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2</a:t>
            </a:r>
          </a:p>
          <a:p>
            <a:r>
              <a:rPr lang="en-US" dirty="0">
                <a:latin typeface="Times New Roman" panose="02020603050405020304" pitchFamily="18" charset="0"/>
                <a:cs typeface="Times New Roman" panose="02020603050405020304" pitchFamily="18" charset="0"/>
              </a:rPr>
              <a:t>2908</a:t>
            </a:r>
            <a:r>
              <a:rPr lang="en-US" altLang="zh-CN"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3</a:t>
            </a:r>
          </a:p>
          <a:p>
            <a:r>
              <a:rPr lang="en-US" dirty="0">
                <a:latin typeface="Times New Roman" panose="02020603050405020304" pitchFamily="18" charset="0"/>
                <a:cs typeface="Times New Roman" panose="02020603050405020304" pitchFamily="18" charset="0"/>
              </a:rPr>
              <a:t>7801</a:t>
            </a:r>
            <a:r>
              <a:rPr lang="en-US" altLang="zh-CN"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2</a:t>
            </a:r>
          </a:p>
          <a:p>
            <a:endParaRPr lang="en-US" dirty="0">
              <a:latin typeface="Times New Roman" panose="02020603050405020304" pitchFamily="18" charset="0"/>
              <a:cs typeface="Times New Roman" panose="02020603050405020304" pitchFamily="18" charset="0"/>
            </a:endParaRPr>
          </a:p>
          <a:p>
            <a:r>
              <a:rPr lang="en-US" altLang="zh-CN" dirty="0" err="1">
                <a:latin typeface="Times New Roman" panose="02020603050405020304" pitchFamily="18" charset="0"/>
                <a:cs typeface="Times New Roman" panose="02020603050405020304" pitchFamily="18" charset="0"/>
              </a:rPr>
              <a:t>Bkg</a:t>
            </a:r>
            <a:r>
              <a:rPr lang="en-US" altLang="zh-CN"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1460.820</a:t>
            </a:r>
            <a:r>
              <a:rPr lang="en-US" altLang="zh-CN"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0.005</a:t>
            </a:r>
          </a:p>
          <a:p>
            <a:r>
              <a:rPr lang="en-US" dirty="0">
                <a:latin typeface="Times New Roman" panose="02020603050405020304" pitchFamily="18" charset="0"/>
                <a:cs typeface="Times New Roman" panose="02020603050405020304" pitchFamily="18" charset="0"/>
              </a:rPr>
              <a:t>2614.511</a:t>
            </a:r>
            <a:r>
              <a:rPr lang="en-US" altLang="zh-CN"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0.010</a:t>
            </a:r>
          </a:p>
        </p:txBody>
      </p:sp>
    </p:spTree>
    <p:extLst>
      <p:ext uri="{BB962C8B-B14F-4D97-AF65-F5344CB8AC3E}">
        <p14:creationId xmlns:p14="http://schemas.microsoft.com/office/powerpoint/2010/main" val="31741647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4680000" cy="2991450"/>
          </a:xfrm>
          <a:prstGeom prst="rect">
            <a:avLst/>
          </a:prstGeom>
        </p:spPr>
      </p:pic>
      <p:pic>
        <p:nvPicPr>
          <p:cNvPr id="3" name="图片 2"/>
          <p:cNvPicPr>
            <a:picLocks noChangeAspect="1"/>
          </p:cNvPicPr>
          <p:nvPr/>
        </p:nvPicPr>
        <p:blipFill>
          <a:blip r:embed="rId3"/>
          <a:stretch>
            <a:fillRect/>
          </a:stretch>
        </p:blipFill>
        <p:spPr>
          <a:xfrm>
            <a:off x="0" y="2991450"/>
            <a:ext cx="4680000" cy="2991448"/>
          </a:xfrm>
          <a:prstGeom prst="rect">
            <a:avLst/>
          </a:prstGeom>
        </p:spPr>
      </p:pic>
      <p:pic>
        <p:nvPicPr>
          <p:cNvPr id="4" name="图片 3"/>
          <p:cNvPicPr>
            <a:picLocks noChangeAspect="1"/>
          </p:cNvPicPr>
          <p:nvPr/>
        </p:nvPicPr>
        <p:blipFill>
          <a:blip r:embed="rId4"/>
          <a:stretch>
            <a:fillRect/>
          </a:stretch>
        </p:blipFill>
        <p:spPr>
          <a:xfrm>
            <a:off x="4464000" y="2991450"/>
            <a:ext cx="4680000" cy="2991448"/>
          </a:xfrm>
          <a:prstGeom prst="rect">
            <a:avLst/>
          </a:prstGeom>
        </p:spPr>
      </p:pic>
      <p:sp>
        <p:nvSpPr>
          <p:cNvPr id="5" name="文本框 4"/>
          <p:cNvSpPr txBox="1"/>
          <p:nvPr/>
        </p:nvSpPr>
        <p:spPr>
          <a:xfrm>
            <a:off x="4533499" y="259881"/>
            <a:ext cx="4523874" cy="1200329"/>
          </a:xfrm>
          <a:prstGeom prst="rect">
            <a:avLst/>
          </a:prstGeom>
          <a:noFill/>
        </p:spPr>
        <p:txBody>
          <a:bodyPr wrap="square" rtlCol="0">
            <a:spAutoFit/>
          </a:bodyPr>
          <a:lstStyle/>
          <a:p>
            <a:r>
              <a:rPr lang="en-US" altLang="zh-CN" dirty="0"/>
              <a:t>Change uncertainties in energies or channels, the fitting results are different.</a:t>
            </a:r>
          </a:p>
          <a:p>
            <a:r>
              <a:rPr lang="en-US" altLang="zh-CN" dirty="0"/>
              <a:t>ROOT graph fit knows how to handle uncertainties in both energies and channels.</a:t>
            </a:r>
            <a:endParaRPr lang="en-US" dirty="0"/>
          </a:p>
        </p:txBody>
      </p:sp>
      <p:sp>
        <p:nvSpPr>
          <p:cNvPr id="6" name="文本框 5"/>
          <p:cNvSpPr txBox="1"/>
          <p:nvPr/>
        </p:nvSpPr>
        <p:spPr>
          <a:xfrm>
            <a:off x="0" y="0"/>
            <a:ext cx="1011302" cy="369332"/>
          </a:xfrm>
          <a:prstGeom prst="rect">
            <a:avLst/>
          </a:prstGeom>
          <a:noFill/>
        </p:spPr>
        <p:txBody>
          <a:bodyPr wrap="none" rtlCol="0">
            <a:spAutoFit/>
          </a:bodyPr>
          <a:lstStyle/>
          <a:p>
            <a:r>
              <a:rPr lang="en-US" dirty="0"/>
              <a:t>12 peaks</a:t>
            </a:r>
          </a:p>
        </p:txBody>
      </p:sp>
    </p:spTree>
    <p:extLst>
      <p:ext uri="{BB962C8B-B14F-4D97-AF65-F5344CB8AC3E}">
        <p14:creationId xmlns:p14="http://schemas.microsoft.com/office/powerpoint/2010/main" val="28134879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2" y="0"/>
            <a:ext cx="5350455" cy="3420000"/>
          </a:xfrm>
          <a:prstGeom prst="rect">
            <a:avLst/>
          </a:prstGeom>
        </p:spPr>
      </p:pic>
      <p:pic>
        <p:nvPicPr>
          <p:cNvPr id="7" name="图片 6"/>
          <p:cNvPicPr>
            <a:picLocks noChangeAspect="1"/>
          </p:cNvPicPr>
          <p:nvPr/>
        </p:nvPicPr>
        <p:blipFill>
          <a:blip r:embed="rId3"/>
          <a:stretch>
            <a:fillRect/>
          </a:stretch>
        </p:blipFill>
        <p:spPr>
          <a:xfrm>
            <a:off x="-5" y="3420000"/>
            <a:ext cx="5350458" cy="3420000"/>
          </a:xfrm>
          <a:prstGeom prst="rect">
            <a:avLst/>
          </a:prstGeom>
        </p:spPr>
      </p:pic>
      <p:pic>
        <p:nvPicPr>
          <p:cNvPr id="10" name="图片 9"/>
          <p:cNvPicPr>
            <a:picLocks noChangeAspect="1"/>
          </p:cNvPicPr>
          <p:nvPr/>
        </p:nvPicPr>
        <p:blipFill>
          <a:blip r:embed="rId4"/>
          <a:stretch>
            <a:fillRect/>
          </a:stretch>
        </p:blipFill>
        <p:spPr>
          <a:xfrm>
            <a:off x="5350453" y="4032000"/>
            <a:ext cx="3435554" cy="2196000"/>
          </a:xfrm>
          <a:prstGeom prst="rect">
            <a:avLst/>
          </a:prstGeom>
        </p:spPr>
      </p:pic>
      <p:pic>
        <p:nvPicPr>
          <p:cNvPr id="12" name="图片 11"/>
          <p:cNvPicPr>
            <a:picLocks noChangeAspect="1"/>
          </p:cNvPicPr>
          <p:nvPr/>
        </p:nvPicPr>
        <p:blipFill>
          <a:blip r:embed="rId5"/>
          <a:stretch>
            <a:fillRect/>
          </a:stretch>
        </p:blipFill>
        <p:spPr>
          <a:xfrm>
            <a:off x="5350453" y="612000"/>
            <a:ext cx="3435554" cy="2196000"/>
          </a:xfrm>
          <a:prstGeom prst="rect">
            <a:avLst/>
          </a:prstGeom>
        </p:spPr>
      </p:pic>
      <p:cxnSp>
        <p:nvCxnSpPr>
          <p:cNvPr id="14" name="直接箭头连接符 13"/>
          <p:cNvCxnSpPr/>
          <p:nvPr/>
        </p:nvCxnSpPr>
        <p:spPr>
          <a:xfrm>
            <a:off x="7185170" y="4882393"/>
            <a:ext cx="0" cy="805343"/>
          </a:xfrm>
          <a:prstGeom prst="straightConnector1">
            <a:avLst/>
          </a:prstGeom>
          <a:ln w="19050">
            <a:solidFill>
              <a:srgbClr val="0000FF"/>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7185170" y="1761688"/>
            <a:ext cx="0" cy="209725"/>
          </a:xfrm>
          <a:prstGeom prst="straightConnector1">
            <a:avLst/>
          </a:prstGeom>
          <a:ln w="19050">
            <a:solidFill>
              <a:srgbClr val="0000FF"/>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13656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65BA710-6B8A-4140-B240-A8BFF3663A30}"/>
              </a:ext>
            </a:extLst>
          </p:cNvPr>
          <p:cNvPicPr>
            <a:picLocks noChangeAspect="1"/>
          </p:cNvPicPr>
          <p:nvPr/>
        </p:nvPicPr>
        <p:blipFill>
          <a:blip r:embed="rId3"/>
          <a:stretch>
            <a:fillRect/>
          </a:stretch>
        </p:blipFill>
        <p:spPr>
          <a:xfrm>
            <a:off x="0" y="1"/>
            <a:ext cx="7767930" cy="3429000"/>
          </a:xfrm>
          <a:prstGeom prst="rect">
            <a:avLst/>
          </a:prstGeom>
        </p:spPr>
      </p:pic>
      <p:sp>
        <p:nvSpPr>
          <p:cNvPr id="4" name="TextBox 3">
            <a:extLst>
              <a:ext uri="{FF2B5EF4-FFF2-40B4-BE49-F238E27FC236}">
                <a16:creationId xmlns:a16="http://schemas.microsoft.com/office/drawing/2014/main" id="{A0FA9B36-5BF5-4868-A071-949154CA657B}"/>
              </a:ext>
            </a:extLst>
          </p:cNvPr>
          <p:cNvSpPr txBox="1"/>
          <p:nvPr/>
        </p:nvSpPr>
        <p:spPr>
          <a:xfrm>
            <a:off x="1755775" y="242708"/>
            <a:ext cx="2304477" cy="1200329"/>
          </a:xfrm>
          <a:prstGeom prst="rect">
            <a:avLst/>
          </a:prstGeom>
          <a:noFill/>
        </p:spPr>
        <p:txBody>
          <a:bodyPr wrap="none" rtlCol="0">
            <a:spAutoFit/>
          </a:bodyPr>
          <a:lstStyle/>
          <a:p>
            <a:r>
              <a:rPr lang="en-US" altLang="zh-CN" dirty="0">
                <a:latin typeface="Cambria" panose="02040503050406030204" pitchFamily="18" charset="0"/>
                <a:ea typeface="Cambria" panose="02040503050406030204" pitchFamily="18" charset="0"/>
              </a:rPr>
              <a:t>MSD26_t</a:t>
            </a:r>
          </a:p>
          <a:p>
            <a:r>
              <a:rPr lang="en-US" altLang="zh-CN" dirty="0" err="1">
                <a:latin typeface="Cambria" panose="02040503050406030204" pitchFamily="18" charset="0"/>
                <a:ea typeface="Cambria" panose="02040503050406030204" pitchFamily="18" charset="0"/>
              </a:rPr>
              <a:t>Ea</a:t>
            </a:r>
            <a:r>
              <a:rPr lang="en-US" altLang="zh-CN" dirty="0">
                <a:latin typeface="Cambria" panose="02040503050406030204" pitchFamily="18" charset="0"/>
                <a:ea typeface="Cambria" panose="02040503050406030204" pitchFamily="18" charset="0"/>
              </a:rPr>
              <a:t> gate: 5479±20 keV</a:t>
            </a:r>
          </a:p>
          <a:p>
            <a:r>
              <a:rPr lang="en-US" altLang="zh-CN" dirty="0">
                <a:latin typeface="Cambria" panose="02040503050406030204" pitchFamily="18" charset="0"/>
                <a:ea typeface="Cambria" panose="02040503050406030204" pitchFamily="18" charset="0"/>
              </a:rPr>
              <a:t>Bin size: 10 ns</a:t>
            </a:r>
            <a:endParaRPr lang="en-US" dirty="0">
              <a:latin typeface="Cambria" panose="02040503050406030204" pitchFamily="18" charset="0"/>
              <a:ea typeface="Cambria" panose="02040503050406030204" pitchFamily="18" charset="0"/>
            </a:endParaRPr>
          </a:p>
          <a:p>
            <a:r>
              <a:rPr lang="en-US" dirty="0">
                <a:latin typeface="Cambria" panose="02040503050406030204" pitchFamily="18" charset="0"/>
                <a:ea typeface="Cambria" panose="02040503050406030204" pitchFamily="18" charset="0"/>
              </a:rPr>
              <a:t>Fit Start: 150 ns</a:t>
            </a:r>
          </a:p>
        </p:txBody>
      </p:sp>
      <p:pic>
        <p:nvPicPr>
          <p:cNvPr id="5" name="Picture 4">
            <a:extLst>
              <a:ext uri="{FF2B5EF4-FFF2-40B4-BE49-F238E27FC236}">
                <a16:creationId xmlns:a16="http://schemas.microsoft.com/office/drawing/2014/main" id="{749EF253-8CC0-45F4-95CE-CB2F7B291AB0}"/>
              </a:ext>
            </a:extLst>
          </p:cNvPr>
          <p:cNvPicPr>
            <a:picLocks noChangeAspect="1"/>
          </p:cNvPicPr>
          <p:nvPr/>
        </p:nvPicPr>
        <p:blipFill>
          <a:blip r:embed="rId4"/>
          <a:stretch>
            <a:fillRect/>
          </a:stretch>
        </p:blipFill>
        <p:spPr>
          <a:xfrm>
            <a:off x="0" y="3429000"/>
            <a:ext cx="7767930" cy="3429000"/>
          </a:xfrm>
          <a:prstGeom prst="rect">
            <a:avLst/>
          </a:prstGeom>
        </p:spPr>
      </p:pic>
      <p:sp>
        <p:nvSpPr>
          <p:cNvPr id="6" name="Rectangle: Rounded Corners 5">
            <a:extLst>
              <a:ext uri="{FF2B5EF4-FFF2-40B4-BE49-F238E27FC236}">
                <a16:creationId xmlns:a16="http://schemas.microsoft.com/office/drawing/2014/main" id="{0966A6E8-0611-4F6F-B252-610A1E7E60B9}"/>
              </a:ext>
            </a:extLst>
          </p:cNvPr>
          <p:cNvSpPr/>
          <p:nvPr/>
        </p:nvSpPr>
        <p:spPr>
          <a:xfrm>
            <a:off x="4362450" y="4724400"/>
            <a:ext cx="1571625" cy="29527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AF8CAFCC-41BC-4913-8D93-3D1C3091D44F}"/>
              </a:ext>
            </a:extLst>
          </p:cNvPr>
          <p:cNvSpPr/>
          <p:nvPr/>
        </p:nvSpPr>
        <p:spPr>
          <a:xfrm>
            <a:off x="4362450" y="1295400"/>
            <a:ext cx="1571625" cy="29527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2C63999-E896-459E-9566-8ADB34B49728}"/>
              </a:ext>
            </a:extLst>
          </p:cNvPr>
          <p:cNvSpPr txBox="1"/>
          <p:nvPr/>
        </p:nvSpPr>
        <p:spPr>
          <a:xfrm>
            <a:off x="1755775" y="3671708"/>
            <a:ext cx="2304477" cy="1200329"/>
          </a:xfrm>
          <a:prstGeom prst="rect">
            <a:avLst/>
          </a:prstGeom>
          <a:noFill/>
        </p:spPr>
        <p:txBody>
          <a:bodyPr wrap="none" rtlCol="0">
            <a:spAutoFit/>
          </a:bodyPr>
          <a:lstStyle/>
          <a:p>
            <a:r>
              <a:rPr lang="en-US" altLang="zh-CN" dirty="0">
                <a:latin typeface="Cambria" panose="02040503050406030204" pitchFamily="18" charset="0"/>
                <a:ea typeface="Cambria" panose="02040503050406030204" pitchFamily="18" charset="0"/>
              </a:rPr>
              <a:t>MSD26_t</a:t>
            </a:r>
          </a:p>
          <a:p>
            <a:r>
              <a:rPr lang="en-US" altLang="zh-CN" dirty="0" err="1">
                <a:latin typeface="Cambria" panose="02040503050406030204" pitchFamily="18" charset="0"/>
                <a:ea typeface="Cambria" panose="02040503050406030204" pitchFamily="18" charset="0"/>
              </a:rPr>
              <a:t>Ea</a:t>
            </a:r>
            <a:r>
              <a:rPr lang="en-US" altLang="zh-CN" dirty="0">
                <a:latin typeface="Cambria" panose="02040503050406030204" pitchFamily="18" charset="0"/>
                <a:ea typeface="Cambria" panose="02040503050406030204" pitchFamily="18" charset="0"/>
              </a:rPr>
              <a:t> gate: 5479±20 keV</a:t>
            </a:r>
          </a:p>
          <a:p>
            <a:r>
              <a:rPr lang="en-US" altLang="zh-CN" dirty="0">
                <a:latin typeface="Cambria" panose="02040503050406030204" pitchFamily="18" charset="0"/>
                <a:ea typeface="Cambria" panose="02040503050406030204" pitchFamily="18" charset="0"/>
              </a:rPr>
              <a:t>Bin size: 2 ns</a:t>
            </a:r>
            <a:endParaRPr lang="en-US" dirty="0">
              <a:latin typeface="Cambria" panose="02040503050406030204" pitchFamily="18" charset="0"/>
              <a:ea typeface="Cambria" panose="02040503050406030204" pitchFamily="18" charset="0"/>
            </a:endParaRPr>
          </a:p>
          <a:p>
            <a:r>
              <a:rPr lang="en-US" dirty="0">
                <a:latin typeface="Cambria" panose="02040503050406030204" pitchFamily="18" charset="0"/>
                <a:ea typeface="Cambria" panose="02040503050406030204" pitchFamily="18" charset="0"/>
              </a:rPr>
              <a:t>Fit Start: 150 ns</a:t>
            </a:r>
          </a:p>
        </p:txBody>
      </p:sp>
      <p:sp>
        <p:nvSpPr>
          <p:cNvPr id="9" name="TextBox 8">
            <a:extLst>
              <a:ext uri="{FF2B5EF4-FFF2-40B4-BE49-F238E27FC236}">
                <a16:creationId xmlns:a16="http://schemas.microsoft.com/office/drawing/2014/main" id="{14719D0A-7FAE-415C-920F-E7F43F967DEE}"/>
              </a:ext>
            </a:extLst>
          </p:cNvPr>
          <p:cNvSpPr txBox="1"/>
          <p:nvPr/>
        </p:nvSpPr>
        <p:spPr>
          <a:xfrm>
            <a:off x="4060252" y="5173817"/>
            <a:ext cx="2465109"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FF"/>
                </a:solidFill>
              </a:rPr>
              <a:t>P value is </a:t>
            </a:r>
            <a:r>
              <a:rPr lang="en-US" altLang="zh-CN" dirty="0">
                <a:solidFill>
                  <a:srgbClr val="0000FF"/>
                </a:solidFill>
              </a:rPr>
              <a:t>questionable</a:t>
            </a:r>
            <a:endParaRPr lang="en-US" dirty="0">
              <a:solidFill>
                <a:srgbClr val="0000FF"/>
              </a:solidFill>
            </a:endParaRPr>
          </a:p>
        </p:txBody>
      </p:sp>
    </p:spTree>
    <p:extLst>
      <p:ext uri="{BB962C8B-B14F-4D97-AF65-F5344CB8AC3E}">
        <p14:creationId xmlns:p14="http://schemas.microsoft.com/office/powerpoint/2010/main" val="3453150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43DD83-75A1-4B3C-BBE1-3B535E0D7121}"/>
              </a:ext>
            </a:extLst>
          </p:cNvPr>
          <p:cNvPicPr>
            <a:picLocks noChangeAspect="1"/>
          </p:cNvPicPr>
          <p:nvPr/>
        </p:nvPicPr>
        <p:blipFill>
          <a:blip r:embed="rId3"/>
          <a:stretch>
            <a:fillRect/>
          </a:stretch>
        </p:blipFill>
        <p:spPr>
          <a:xfrm>
            <a:off x="0" y="0"/>
            <a:ext cx="7757097" cy="3429000"/>
          </a:xfrm>
          <a:prstGeom prst="rect">
            <a:avLst/>
          </a:prstGeom>
        </p:spPr>
      </p:pic>
      <p:sp>
        <p:nvSpPr>
          <p:cNvPr id="9" name="TextBox 8">
            <a:extLst>
              <a:ext uri="{FF2B5EF4-FFF2-40B4-BE49-F238E27FC236}">
                <a16:creationId xmlns:a16="http://schemas.microsoft.com/office/drawing/2014/main" id="{17AC87AE-27DA-4DDD-A6E6-252B1155D9E9}"/>
              </a:ext>
            </a:extLst>
          </p:cNvPr>
          <p:cNvSpPr txBox="1"/>
          <p:nvPr/>
        </p:nvSpPr>
        <p:spPr>
          <a:xfrm>
            <a:off x="755650" y="928508"/>
            <a:ext cx="2083584" cy="1323439"/>
          </a:xfrm>
          <a:prstGeom prst="rect">
            <a:avLst/>
          </a:prstGeom>
          <a:noFill/>
        </p:spPr>
        <p:txBody>
          <a:bodyPr wrap="none" rtlCol="0">
            <a:spAutoFit/>
          </a:bodyPr>
          <a:lstStyle/>
          <a:p>
            <a:r>
              <a:rPr lang="en-US" altLang="zh-CN" sz="1600" dirty="0">
                <a:latin typeface="Cambria" panose="02040503050406030204" pitchFamily="18" charset="0"/>
                <a:ea typeface="Cambria" panose="02040503050406030204" pitchFamily="18" charset="0"/>
              </a:rPr>
              <a:t>MSD26_t</a:t>
            </a:r>
          </a:p>
          <a:p>
            <a:r>
              <a:rPr lang="en-US" altLang="zh-CN" sz="1600" dirty="0">
                <a:latin typeface="Cambria" panose="02040503050406030204" pitchFamily="18" charset="0"/>
                <a:ea typeface="Cambria" panose="02040503050406030204" pitchFamily="18" charset="0"/>
              </a:rPr>
              <a:t>Bin size: 1 ns</a:t>
            </a:r>
            <a:endParaRPr lang="en-US" sz="1600" dirty="0">
              <a:latin typeface="Cambria" panose="02040503050406030204" pitchFamily="18" charset="0"/>
              <a:ea typeface="Cambria" panose="02040503050406030204" pitchFamily="18" charset="0"/>
            </a:endParaRPr>
          </a:p>
          <a:p>
            <a:r>
              <a:rPr lang="en-US" sz="1600" dirty="0">
                <a:latin typeface="Cambria" panose="02040503050406030204" pitchFamily="18" charset="0"/>
                <a:ea typeface="Cambria" panose="02040503050406030204" pitchFamily="18" charset="0"/>
              </a:rPr>
              <a:t>Fit start: 150 ns</a:t>
            </a:r>
          </a:p>
          <a:p>
            <a:r>
              <a:rPr lang="en-US" altLang="zh-CN" sz="1600" dirty="0" err="1">
                <a:latin typeface="Cambria" panose="02040503050406030204" pitchFamily="18" charset="0"/>
                <a:ea typeface="Cambria" panose="02040503050406030204" pitchFamily="18" charset="0"/>
              </a:rPr>
              <a:t>Ea</a:t>
            </a:r>
            <a:r>
              <a:rPr lang="en-US" altLang="zh-CN" sz="1600" dirty="0">
                <a:latin typeface="Cambria" panose="02040503050406030204" pitchFamily="18" charset="0"/>
                <a:ea typeface="Cambria" panose="02040503050406030204" pitchFamily="18" charset="0"/>
              </a:rPr>
              <a:t> gate: 5479±20 keV</a:t>
            </a:r>
          </a:p>
          <a:p>
            <a:r>
              <a:rPr lang="en-US" sz="1600" dirty="0">
                <a:latin typeface="Cambria" panose="02040503050406030204" pitchFamily="18" charset="0"/>
                <a:ea typeface="Cambria" panose="02040503050406030204" pitchFamily="18" charset="0"/>
              </a:rPr>
              <a:t>Fit method: ML</a:t>
            </a:r>
          </a:p>
        </p:txBody>
      </p:sp>
      <p:pic>
        <p:nvPicPr>
          <p:cNvPr id="13" name="Picture 12">
            <a:extLst>
              <a:ext uri="{FF2B5EF4-FFF2-40B4-BE49-F238E27FC236}">
                <a16:creationId xmlns:a16="http://schemas.microsoft.com/office/drawing/2014/main" id="{AAC80EAA-4DAF-499C-84DE-1C8358DC3E6C}"/>
              </a:ext>
            </a:extLst>
          </p:cNvPr>
          <p:cNvPicPr>
            <a:picLocks noChangeAspect="1"/>
          </p:cNvPicPr>
          <p:nvPr/>
        </p:nvPicPr>
        <p:blipFill>
          <a:blip r:embed="rId4"/>
          <a:stretch>
            <a:fillRect/>
          </a:stretch>
        </p:blipFill>
        <p:spPr>
          <a:xfrm>
            <a:off x="-1" y="3429000"/>
            <a:ext cx="7757097" cy="3429000"/>
          </a:xfrm>
          <a:prstGeom prst="rect">
            <a:avLst/>
          </a:prstGeom>
        </p:spPr>
      </p:pic>
      <p:sp>
        <p:nvSpPr>
          <p:cNvPr id="14" name="TextBox 13">
            <a:extLst>
              <a:ext uri="{FF2B5EF4-FFF2-40B4-BE49-F238E27FC236}">
                <a16:creationId xmlns:a16="http://schemas.microsoft.com/office/drawing/2014/main" id="{30A05DBD-FC6D-43B4-A6CC-F8139708CB87}"/>
              </a:ext>
            </a:extLst>
          </p:cNvPr>
          <p:cNvSpPr txBox="1"/>
          <p:nvPr/>
        </p:nvSpPr>
        <p:spPr>
          <a:xfrm>
            <a:off x="755650" y="4357508"/>
            <a:ext cx="2083584" cy="1323439"/>
          </a:xfrm>
          <a:prstGeom prst="rect">
            <a:avLst/>
          </a:prstGeom>
          <a:noFill/>
        </p:spPr>
        <p:txBody>
          <a:bodyPr wrap="none" rtlCol="0">
            <a:spAutoFit/>
          </a:bodyPr>
          <a:lstStyle/>
          <a:p>
            <a:r>
              <a:rPr lang="en-US" altLang="zh-CN" sz="1600" dirty="0">
                <a:latin typeface="Cambria" panose="02040503050406030204" pitchFamily="18" charset="0"/>
                <a:ea typeface="Cambria" panose="02040503050406030204" pitchFamily="18" charset="0"/>
              </a:rPr>
              <a:t>MSD26_t</a:t>
            </a:r>
          </a:p>
          <a:p>
            <a:r>
              <a:rPr lang="en-US" altLang="zh-CN" sz="1600" dirty="0">
                <a:latin typeface="Cambria" panose="02040503050406030204" pitchFamily="18" charset="0"/>
                <a:ea typeface="Cambria" panose="02040503050406030204" pitchFamily="18" charset="0"/>
              </a:rPr>
              <a:t>Bin size: 1 ns</a:t>
            </a:r>
            <a:endParaRPr lang="en-US" sz="1600" dirty="0">
              <a:latin typeface="Cambria" panose="02040503050406030204" pitchFamily="18" charset="0"/>
              <a:ea typeface="Cambria" panose="02040503050406030204" pitchFamily="18" charset="0"/>
            </a:endParaRPr>
          </a:p>
          <a:p>
            <a:r>
              <a:rPr lang="en-US" sz="1600" dirty="0">
                <a:latin typeface="Cambria" panose="02040503050406030204" pitchFamily="18" charset="0"/>
                <a:ea typeface="Cambria" panose="02040503050406030204" pitchFamily="18" charset="0"/>
              </a:rPr>
              <a:t>Fit start: 150 ns</a:t>
            </a:r>
          </a:p>
          <a:p>
            <a:r>
              <a:rPr lang="en-US" altLang="zh-CN" sz="1600" dirty="0" err="1">
                <a:latin typeface="Cambria" panose="02040503050406030204" pitchFamily="18" charset="0"/>
                <a:ea typeface="Cambria" panose="02040503050406030204" pitchFamily="18" charset="0"/>
              </a:rPr>
              <a:t>Ea</a:t>
            </a:r>
            <a:r>
              <a:rPr lang="en-US" altLang="zh-CN" sz="1600" dirty="0">
                <a:latin typeface="Cambria" panose="02040503050406030204" pitchFamily="18" charset="0"/>
                <a:ea typeface="Cambria" panose="02040503050406030204" pitchFamily="18" charset="0"/>
              </a:rPr>
              <a:t> gate: 5479±20 keV</a:t>
            </a:r>
          </a:p>
          <a:p>
            <a:r>
              <a:rPr lang="en-US" sz="1600" dirty="0">
                <a:latin typeface="Cambria" panose="02040503050406030204" pitchFamily="18" charset="0"/>
                <a:ea typeface="Cambria" panose="02040503050406030204" pitchFamily="18" charset="0"/>
              </a:rPr>
              <a:t>Fit method: </a:t>
            </a:r>
            <a:r>
              <a:rPr lang="en-US" altLang="zh-CN" sz="1600" dirty="0">
                <a:latin typeface="Cambria" panose="02040503050406030204" pitchFamily="18" charset="0"/>
                <a:ea typeface="Cambria" panose="02040503050406030204" pitchFamily="18" charset="0"/>
              </a:rPr>
              <a:t>χ</a:t>
            </a:r>
            <a:r>
              <a:rPr lang="en-US" altLang="zh-CN" sz="1600" baseline="30000" dirty="0">
                <a:latin typeface="Cambria" panose="02040503050406030204" pitchFamily="18" charset="0"/>
                <a:ea typeface="Cambria" panose="02040503050406030204" pitchFamily="18" charset="0"/>
              </a:rPr>
              <a:t>2</a:t>
            </a:r>
            <a:r>
              <a:rPr lang="en-US" altLang="zh-CN" sz="1600" dirty="0">
                <a:latin typeface="Cambria" panose="02040503050406030204" pitchFamily="18" charset="0"/>
                <a:ea typeface="Cambria" panose="02040503050406030204" pitchFamily="18" charset="0"/>
              </a:rPr>
              <a:t> min</a:t>
            </a:r>
            <a:endParaRPr lang="en-US" sz="1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47794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4531952" y="0"/>
            <a:ext cx="4580249" cy="3420000"/>
          </a:xfrm>
          <a:prstGeom prst="rect">
            <a:avLst/>
          </a:prstGeom>
        </p:spPr>
      </p:pic>
      <p:pic>
        <p:nvPicPr>
          <p:cNvPr id="4" name="图片 3"/>
          <p:cNvPicPr>
            <a:picLocks noChangeAspect="1"/>
          </p:cNvPicPr>
          <p:nvPr/>
        </p:nvPicPr>
        <p:blipFill>
          <a:blip r:embed="rId3"/>
          <a:stretch>
            <a:fillRect/>
          </a:stretch>
        </p:blipFill>
        <p:spPr>
          <a:xfrm>
            <a:off x="2" y="3420000"/>
            <a:ext cx="4537845" cy="3420000"/>
          </a:xfrm>
          <a:prstGeom prst="rect">
            <a:avLst/>
          </a:prstGeom>
        </p:spPr>
      </p:pic>
      <p:pic>
        <p:nvPicPr>
          <p:cNvPr id="5" name="图片 4"/>
          <p:cNvPicPr>
            <a:picLocks noChangeAspect="1"/>
          </p:cNvPicPr>
          <p:nvPr/>
        </p:nvPicPr>
        <p:blipFill>
          <a:blip r:embed="rId4"/>
          <a:stretch>
            <a:fillRect/>
          </a:stretch>
        </p:blipFill>
        <p:spPr>
          <a:xfrm>
            <a:off x="2" y="0"/>
            <a:ext cx="4555972" cy="3420000"/>
          </a:xfrm>
          <a:prstGeom prst="rect">
            <a:avLst/>
          </a:prstGeom>
        </p:spPr>
      </p:pic>
      <p:sp>
        <p:nvSpPr>
          <p:cNvPr id="6" name="文本框 5"/>
          <p:cNvSpPr txBox="1"/>
          <p:nvPr/>
        </p:nvSpPr>
        <p:spPr>
          <a:xfrm>
            <a:off x="4564268" y="3548543"/>
            <a:ext cx="1476558" cy="1200329"/>
          </a:xfrm>
          <a:prstGeom prst="rect">
            <a:avLst/>
          </a:prstGeom>
          <a:noFill/>
        </p:spPr>
        <p:txBody>
          <a:bodyPr wrap="none" rtlCol="0">
            <a:spAutoFit/>
          </a:bodyPr>
          <a:lstStyle/>
          <a:p>
            <a:r>
              <a:rPr lang="en-US" altLang="zh-CN" i="1" dirty="0"/>
              <a:t>x</a:t>
            </a:r>
            <a:r>
              <a:rPr lang="en-US" altLang="zh-CN" baseline="-25000" dirty="0"/>
              <a:t>1 </a:t>
            </a:r>
            <a:r>
              <a:rPr lang="en-US" altLang="zh-CN" dirty="0"/>
              <a:t>= </a:t>
            </a:r>
            <a:r>
              <a:rPr lang="en-US" dirty="0"/>
              <a:t>6</a:t>
            </a:r>
            <a:r>
              <a:rPr lang="en-US" altLang="zh-CN" dirty="0"/>
              <a:t>±1.414</a:t>
            </a:r>
          </a:p>
          <a:p>
            <a:r>
              <a:rPr lang="en-US" i="1" dirty="0"/>
              <a:t>x</a:t>
            </a:r>
            <a:r>
              <a:rPr lang="en-US" baseline="-25000" dirty="0"/>
              <a:t>2 </a:t>
            </a:r>
            <a:r>
              <a:rPr lang="en-US" dirty="0"/>
              <a:t>= 8</a:t>
            </a:r>
            <a:r>
              <a:rPr lang="en-US" altLang="zh-CN" dirty="0"/>
              <a:t>±1.414</a:t>
            </a:r>
          </a:p>
          <a:p>
            <a:r>
              <a:rPr lang="en-US" altLang="zh-CN" i="1" dirty="0" err="1"/>
              <a:t>x</a:t>
            </a:r>
            <a:r>
              <a:rPr lang="en-US" altLang="zh-CN" baseline="-25000" dirty="0" err="1"/>
              <a:t>ave</a:t>
            </a:r>
            <a:r>
              <a:rPr lang="en-US" altLang="zh-CN" baseline="-25000" dirty="0"/>
              <a:t> </a:t>
            </a:r>
            <a:r>
              <a:rPr lang="en-US" dirty="0"/>
              <a:t>= 7</a:t>
            </a:r>
            <a:r>
              <a:rPr lang="en-US" altLang="zh-CN" dirty="0"/>
              <a:t>±1</a:t>
            </a:r>
            <a:endParaRPr lang="en-US" altLang="zh-CN" i="1" dirty="0"/>
          </a:p>
          <a:p>
            <a:r>
              <a:rPr lang="en-US" i="1" dirty="0" err="1"/>
              <a:t>x</a:t>
            </a:r>
            <a:r>
              <a:rPr lang="en-US" baseline="-25000" dirty="0" err="1"/>
              <a:t>ave</a:t>
            </a:r>
            <a:r>
              <a:rPr lang="en-US" baseline="-25000" dirty="0"/>
              <a:t> _</a:t>
            </a:r>
            <a:r>
              <a:rPr lang="en-US" baseline="-25000" dirty="0" err="1"/>
              <a:t>infl</a:t>
            </a:r>
            <a:r>
              <a:rPr lang="en-US" baseline="-25000" dirty="0"/>
              <a:t> </a:t>
            </a:r>
            <a:r>
              <a:rPr lang="en-US" dirty="0"/>
              <a:t>= 7</a:t>
            </a:r>
            <a:r>
              <a:rPr lang="en-US" altLang="zh-CN" dirty="0"/>
              <a:t>±1</a:t>
            </a:r>
            <a:endParaRPr lang="en-US" dirty="0"/>
          </a:p>
        </p:txBody>
      </p:sp>
      <p:sp>
        <p:nvSpPr>
          <p:cNvPr id="7" name="文本框 6"/>
          <p:cNvSpPr txBox="1"/>
          <p:nvPr/>
        </p:nvSpPr>
        <p:spPr>
          <a:xfrm>
            <a:off x="6083797" y="3548543"/>
            <a:ext cx="1576842" cy="1200329"/>
          </a:xfrm>
          <a:prstGeom prst="rect">
            <a:avLst/>
          </a:prstGeom>
          <a:noFill/>
        </p:spPr>
        <p:txBody>
          <a:bodyPr wrap="none" rtlCol="0">
            <a:spAutoFit/>
          </a:bodyPr>
          <a:lstStyle/>
          <a:p>
            <a:r>
              <a:rPr lang="en-US" altLang="zh-CN" i="1" dirty="0"/>
              <a:t>x</a:t>
            </a:r>
            <a:r>
              <a:rPr lang="en-US" altLang="zh-CN" baseline="-25000" dirty="0"/>
              <a:t>1 </a:t>
            </a:r>
            <a:r>
              <a:rPr lang="en-US" altLang="zh-CN" dirty="0"/>
              <a:t>= </a:t>
            </a:r>
            <a:r>
              <a:rPr lang="en-US" dirty="0"/>
              <a:t>6</a:t>
            </a:r>
            <a:r>
              <a:rPr lang="en-US" altLang="zh-CN" dirty="0"/>
              <a:t>±2</a:t>
            </a:r>
          </a:p>
          <a:p>
            <a:r>
              <a:rPr lang="en-US" i="1" dirty="0"/>
              <a:t>x</a:t>
            </a:r>
            <a:r>
              <a:rPr lang="en-US" baseline="-25000" dirty="0"/>
              <a:t>2 </a:t>
            </a:r>
            <a:r>
              <a:rPr lang="en-US" dirty="0"/>
              <a:t>= 8</a:t>
            </a:r>
            <a:r>
              <a:rPr lang="en-US" altLang="zh-CN" dirty="0"/>
              <a:t>±2</a:t>
            </a:r>
          </a:p>
          <a:p>
            <a:r>
              <a:rPr lang="en-US" altLang="zh-CN" i="1" dirty="0" err="1"/>
              <a:t>x</a:t>
            </a:r>
            <a:r>
              <a:rPr lang="en-US" altLang="zh-CN" baseline="-25000" dirty="0" err="1"/>
              <a:t>ave</a:t>
            </a:r>
            <a:r>
              <a:rPr lang="en-US" altLang="zh-CN" baseline="-25000" dirty="0"/>
              <a:t> </a:t>
            </a:r>
            <a:r>
              <a:rPr lang="en-US" dirty="0"/>
              <a:t>= 7</a:t>
            </a:r>
            <a:r>
              <a:rPr lang="en-US" altLang="zh-CN" dirty="0"/>
              <a:t>±1.414</a:t>
            </a:r>
            <a:endParaRPr lang="en-US" altLang="zh-CN" i="1" dirty="0"/>
          </a:p>
          <a:p>
            <a:r>
              <a:rPr lang="en-US" i="1" dirty="0" err="1"/>
              <a:t>x</a:t>
            </a:r>
            <a:r>
              <a:rPr lang="en-US" baseline="-25000" dirty="0" err="1"/>
              <a:t>ave</a:t>
            </a:r>
            <a:r>
              <a:rPr lang="en-US" baseline="-25000" dirty="0"/>
              <a:t> _</a:t>
            </a:r>
            <a:r>
              <a:rPr lang="en-US" baseline="-25000" dirty="0" err="1"/>
              <a:t>infl</a:t>
            </a:r>
            <a:r>
              <a:rPr lang="en-US" baseline="-25000" dirty="0"/>
              <a:t> </a:t>
            </a:r>
            <a:r>
              <a:rPr lang="en-US" dirty="0"/>
              <a:t>= 7</a:t>
            </a:r>
            <a:r>
              <a:rPr lang="en-US" altLang="zh-CN" dirty="0"/>
              <a:t>±1</a:t>
            </a:r>
            <a:endParaRPr lang="en-US" dirty="0"/>
          </a:p>
        </p:txBody>
      </p:sp>
      <p:sp>
        <p:nvSpPr>
          <p:cNvPr id="8" name="文本框 7"/>
          <p:cNvSpPr txBox="1"/>
          <p:nvPr/>
        </p:nvSpPr>
        <p:spPr>
          <a:xfrm>
            <a:off x="7667442" y="3548543"/>
            <a:ext cx="1476558" cy="1200329"/>
          </a:xfrm>
          <a:prstGeom prst="rect">
            <a:avLst/>
          </a:prstGeom>
          <a:noFill/>
        </p:spPr>
        <p:txBody>
          <a:bodyPr wrap="none" rtlCol="0">
            <a:spAutoFit/>
          </a:bodyPr>
          <a:lstStyle/>
          <a:p>
            <a:r>
              <a:rPr lang="en-US" altLang="zh-CN" i="1" dirty="0"/>
              <a:t>x</a:t>
            </a:r>
            <a:r>
              <a:rPr lang="en-US" altLang="zh-CN" baseline="-25000" dirty="0"/>
              <a:t>1 </a:t>
            </a:r>
            <a:r>
              <a:rPr lang="en-US" altLang="zh-CN" dirty="0"/>
              <a:t>= </a:t>
            </a:r>
            <a:r>
              <a:rPr lang="en-US" dirty="0"/>
              <a:t>6</a:t>
            </a:r>
            <a:r>
              <a:rPr lang="en-US" altLang="zh-CN" dirty="0"/>
              <a:t>±0.2</a:t>
            </a:r>
          </a:p>
          <a:p>
            <a:r>
              <a:rPr lang="en-US" i="1" dirty="0"/>
              <a:t>x</a:t>
            </a:r>
            <a:r>
              <a:rPr lang="en-US" baseline="-25000" dirty="0"/>
              <a:t>2 </a:t>
            </a:r>
            <a:r>
              <a:rPr lang="en-US" dirty="0"/>
              <a:t>= 8</a:t>
            </a:r>
            <a:r>
              <a:rPr lang="en-US" altLang="zh-CN" dirty="0"/>
              <a:t>±0.2</a:t>
            </a:r>
          </a:p>
          <a:p>
            <a:r>
              <a:rPr lang="en-US" altLang="zh-CN" i="1" dirty="0" err="1"/>
              <a:t>x</a:t>
            </a:r>
            <a:r>
              <a:rPr lang="en-US" altLang="zh-CN" baseline="-25000" dirty="0" err="1"/>
              <a:t>ave</a:t>
            </a:r>
            <a:r>
              <a:rPr lang="en-US" altLang="zh-CN" baseline="-25000" dirty="0"/>
              <a:t> </a:t>
            </a:r>
            <a:r>
              <a:rPr lang="en-US" dirty="0"/>
              <a:t>= 7</a:t>
            </a:r>
            <a:r>
              <a:rPr lang="en-US" altLang="zh-CN" dirty="0"/>
              <a:t>±0.14</a:t>
            </a:r>
            <a:endParaRPr lang="en-US" altLang="zh-CN" i="1" dirty="0"/>
          </a:p>
          <a:p>
            <a:r>
              <a:rPr lang="en-US" i="1" dirty="0" err="1"/>
              <a:t>x</a:t>
            </a:r>
            <a:r>
              <a:rPr lang="en-US" baseline="-25000" dirty="0" err="1"/>
              <a:t>ave</a:t>
            </a:r>
            <a:r>
              <a:rPr lang="en-US" baseline="-25000" dirty="0"/>
              <a:t> _</a:t>
            </a:r>
            <a:r>
              <a:rPr lang="en-US" baseline="-25000" dirty="0" err="1"/>
              <a:t>infl</a:t>
            </a:r>
            <a:r>
              <a:rPr lang="en-US" baseline="-25000" dirty="0"/>
              <a:t> </a:t>
            </a:r>
            <a:r>
              <a:rPr lang="en-US" dirty="0"/>
              <a:t>= 7</a:t>
            </a:r>
            <a:r>
              <a:rPr lang="en-US" altLang="zh-CN" dirty="0"/>
              <a:t>±1</a:t>
            </a:r>
            <a:endParaRPr lang="en-US" dirty="0"/>
          </a:p>
        </p:txBody>
      </p:sp>
    </p:spTree>
    <p:extLst>
      <p:ext uri="{BB962C8B-B14F-4D97-AF65-F5344CB8AC3E}">
        <p14:creationId xmlns:p14="http://schemas.microsoft.com/office/powerpoint/2010/main" val="18652816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24C8B066-C9A4-4229-ACE6-45213CD1EFED}"/>
              </a:ext>
            </a:extLst>
          </p:cNvPr>
          <p:cNvPicPr>
            <a:picLocks noChangeAspect="1"/>
          </p:cNvPicPr>
          <p:nvPr/>
        </p:nvPicPr>
        <p:blipFill>
          <a:blip r:embed="rId2"/>
          <a:stretch>
            <a:fillRect/>
          </a:stretch>
        </p:blipFill>
        <p:spPr>
          <a:xfrm>
            <a:off x="0" y="-3348"/>
            <a:ext cx="7777508" cy="3429000"/>
          </a:xfrm>
          <a:prstGeom prst="rect">
            <a:avLst/>
          </a:prstGeom>
        </p:spPr>
      </p:pic>
      <p:pic>
        <p:nvPicPr>
          <p:cNvPr id="13" name="Picture 12">
            <a:extLst>
              <a:ext uri="{FF2B5EF4-FFF2-40B4-BE49-F238E27FC236}">
                <a16:creationId xmlns:a16="http://schemas.microsoft.com/office/drawing/2014/main" id="{F99864D2-4409-4AC5-9837-2F050DACCD4D}"/>
              </a:ext>
            </a:extLst>
          </p:cNvPr>
          <p:cNvPicPr>
            <a:picLocks noChangeAspect="1"/>
          </p:cNvPicPr>
          <p:nvPr/>
        </p:nvPicPr>
        <p:blipFill>
          <a:blip r:embed="rId3"/>
          <a:stretch>
            <a:fillRect/>
          </a:stretch>
        </p:blipFill>
        <p:spPr>
          <a:xfrm>
            <a:off x="0" y="3425652"/>
            <a:ext cx="7785100" cy="3432347"/>
          </a:xfrm>
          <a:prstGeom prst="rect">
            <a:avLst/>
          </a:prstGeom>
        </p:spPr>
      </p:pic>
      <p:sp>
        <p:nvSpPr>
          <p:cNvPr id="14" name="TextBox 13">
            <a:extLst>
              <a:ext uri="{FF2B5EF4-FFF2-40B4-BE49-F238E27FC236}">
                <a16:creationId xmlns:a16="http://schemas.microsoft.com/office/drawing/2014/main" id="{66EE2015-B479-4035-BE93-66DFF9E7AFEC}"/>
              </a:ext>
            </a:extLst>
          </p:cNvPr>
          <p:cNvSpPr txBox="1"/>
          <p:nvPr/>
        </p:nvSpPr>
        <p:spPr>
          <a:xfrm>
            <a:off x="857250" y="750708"/>
            <a:ext cx="2083584" cy="1323439"/>
          </a:xfrm>
          <a:prstGeom prst="rect">
            <a:avLst/>
          </a:prstGeom>
          <a:noFill/>
        </p:spPr>
        <p:txBody>
          <a:bodyPr wrap="none" rtlCol="0">
            <a:spAutoFit/>
          </a:bodyPr>
          <a:lstStyle/>
          <a:p>
            <a:r>
              <a:rPr lang="en-US" altLang="zh-CN" sz="1600" dirty="0">
                <a:latin typeface="Cambria" panose="02040503050406030204" pitchFamily="18" charset="0"/>
                <a:ea typeface="Cambria" panose="02040503050406030204" pitchFamily="18" charset="0"/>
              </a:rPr>
              <a:t>MSD26_t</a:t>
            </a:r>
          </a:p>
          <a:p>
            <a:r>
              <a:rPr lang="en-US" altLang="zh-CN" sz="1600" dirty="0">
                <a:latin typeface="Cambria" panose="02040503050406030204" pitchFamily="18" charset="0"/>
                <a:ea typeface="Cambria" panose="02040503050406030204" pitchFamily="18" charset="0"/>
              </a:rPr>
              <a:t>Bin size: 2 ns</a:t>
            </a:r>
            <a:endParaRPr lang="en-US" sz="1600" dirty="0">
              <a:latin typeface="Cambria" panose="02040503050406030204" pitchFamily="18" charset="0"/>
              <a:ea typeface="Cambria" panose="02040503050406030204" pitchFamily="18" charset="0"/>
            </a:endParaRPr>
          </a:p>
          <a:p>
            <a:r>
              <a:rPr lang="en-US" sz="1600" dirty="0">
                <a:latin typeface="Cambria" panose="02040503050406030204" pitchFamily="18" charset="0"/>
                <a:ea typeface="Cambria" panose="02040503050406030204" pitchFamily="18" charset="0"/>
              </a:rPr>
              <a:t>Fit start: 150 ns</a:t>
            </a:r>
          </a:p>
          <a:p>
            <a:r>
              <a:rPr lang="en-US" altLang="zh-CN" sz="1600" dirty="0" err="1">
                <a:latin typeface="Cambria" panose="02040503050406030204" pitchFamily="18" charset="0"/>
                <a:ea typeface="Cambria" panose="02040503050406030204" pitchFamily="18" charset="0"/>
              </a:rPr>
              <a:t>Ea</a:t>
            </a:r>
            <a:r>
              <a:rPr lang="en-US" altLang="zh-CN" sz="1600" dirty="0">
                <a:latin typeface="Cambria" panose="02040503050406030204" pitchFamily="18" charset="0"/>
                <a:ea typeface="Cambria" panose="02040503050406030204" pitchFamily="18" charset="0"/>
              </a:rPr>
              <a:t> gate: 5479±20 keV</a:t>
            </a:r>
          </a:p>
          <a:p>
            <a:r>
              <a:rPr lang="en-US" sz="1600" dirty="0">
                <a:latin typeface="Cambria" panose="02040503050406030204" pitchFamily="18" charset="0"/>
                <a:ea typeface="Cambria" panose="02040503050406030204" pitchFamily="18" charset="0"/>
              </a:rPr>
              <a:t>Fit method: ML</a:t>
            </a:r>
          </a:p>
        </p:txBody>
      </p:sp>
      <p:sp>
        <p:nvSpPr>
          <p:cNvPr id="15" name="TextBox 14">
            <a:extLst>
              <a:ext uri="{FF2B5EF4-FFF2-40B4-BE49-F238E27FC236}">
                <a16:creationId xmlns:a16="http://schemas.microsoft.com/office/drawing/2014/main" id="{91D98C18-7FE1-4666-97B5-BE952EC2925F}"/>
              </a:ext>
            </a:extLst>
          </p:cNvPr>
          <p:cNvSpPr txBox="1"/>
          <p:nvPr/>
        </p:nvSpPr>
        <p:spPr>
          <a:xfrm>
            <a:off x="755650" y="4357508"/>
            <a:ext cx="2083584" cy="1323439"/>
          </a:xfrm>
          <a:prstGeom prst="rect">
            <a:avLst/>
          </a:prstGeom>
          <a:noFill/>
        </p:spPr>
        <p:txBody>
          <a:bodyPr wrap="none" rtlCol="0">
            <a:spAutoFit/>
          </a:bodyPr>
          <a:lstStyle/>
          <a:p>
            <a:r>
              <a:rPr lang="en-US" altLang="zh-CN" sz="1600" dirty="0">
                <a:latin typeface="Cambria" panose="02040503050406030204" pitchFamily="18" charset="0"/>
                <a:ea typeface="Cambria" panose="02040503050406030204" pitchFamily="18" charset="0"/>
              </a:rPr>
              <a:t>MSD26_t</a:t>
            </a:r>
          </a:p>
          <a:p>
            <a:r>
              <a:rPr lang="en-US" altLang="zh-CN" sz="1600" dirty="0">
                <a:latin typeface="Cambria" panose="02040503050406030204" pitchFamily="18" charset="0"/>
                <a:ea typeface="Cambria" panose="02040503050406030204" pitchFamily="18" charset="0"/>
              </a:rPr>
              <a:t>Bin size: 2 ns</a:t>
            </a:r>
            <a:endParaRPr lang="en-US" sz="1600" dirty="0">
              <a:latin typeface="Cambria" panose="02040503050406030204" pitchFamily="18" charset="0"/>
              <a:ea typeface="Cambria" panose="02040503050406030204" pitchFamily="18" charset="0"/>
            </a:endParaRPr>
          </a:p>
          <a:p>
            <a:r>
              <a:rPr lang="en-US" sz="1600" dirty="0">
                <a:latin typeface="Cambria" panose="02040503050406030204" pitchFamily="18" charset="0"/>
                <a:ea typeface="Cambria" panose="02040503050406030204" pitchFamily="18" charset="0"/>
              </a:rPr>
              <a:t>Fit start: 150 ns</a:t>
            </a:r>
          </a:p>
          <a:p>
            <a:r>
              <a:rPr lang="en-US" altLang="zh-CN" sz="1600" dirty="0" err="1">
                <a:latin typeface="Cambria" panose="02040503050406030204" pitchFamily="18" charset="0"/>
                <a:ea typeface="Cambria" panose="02040503050406030204" pitchFamily="18" charset="0"/>
              </a:rPr>
              <a:t>Ea</a:t>
            </a:r>
            <a:r>
              <a:rPr lang="en-US" altLang="zh-CN" sz="1600" dirty="0">
                <a:latin typeface="Cambria" panose="02040503050406030204" pitchFamily="18" charset="0"/>
                <a:ea typeface="Cambria" panose="02040503050406030204" pitchFamily="18" charset="0"/>
              </a:rPr>
              <a:t> gate: 5479±20 keV</a:t>
            </a:r>
          </a:p>
          <a:p>
            <a:r>
              <a:rPr lang="en-US" sz="1600" dirty="0">
                <a:latin typeface="Cambria" panose="02040503050406030204" pitchFamily="18" charset="0"/>
                <a:ea typeface="Cambria" panose="02040503050406030204" pitchFamily="18" charset="0"/>
              </a:rPr>
              <a:t>Fit method: </a:t>
            </a:r>
            <a:r>
              <a:rPr lang="en-US" altLang="zh-CN" sz="1600" dirty="0">
                <a:latin typeface="Cambria" panose="02040503050406030204" pitchFamily="18" charset="0"/>
                <a:ea typeface="Cambria" panose="02040503050406030204" pitchFamily="18" charset="0"/>
              </a:rPr>
              <a:t>χ</a:t>
            </a:r>
            <a:r>
              <a:rPr lang="en-US" altLang="zh-CN" sz="1600" baseline="30000" dirty="0">
                <a:latin typeface="Cambria" panose="02040503050406030204" pitchFamily="18" charset="0"/>
                <a:ea typeface="Cambria" panose="02040503050406030204" pitchFamily="18" charset="0"/>
              </a:rPr>
              <a:t>2</a:t>
            </a:r>
            <a:r>
              <a:rPr lang="en-US" altLang="zh-CN" sz="1600" dirty="0">
                <a:latin typeface="Cambria" panose="02040503050406030204" pitchFamily="18" charset="0"/>
                <a:ea typeface="Cambria" panose="02040503050406030204" pitchFamily="18" charset="0"/>
              </a:rPr>
              <a:t> min</a:t>
            </a:r>
            <a:endParaRPr lang="en-US" sz="1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3827141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D64B979-DEDA-4299-A5AE-65BC10C60E15}"/>
              </a:ext>
            </a:extLst>
          </p:cNvPr>
          <p:cNvPicPr>
            <a:picLocks noChangeAspect="1"/>
          </p:cNvPicPr>
          <p:nvPr/>
        </p:nvPicPr>
        <p:blipFill>
          <a:blip r:embed="rId2"/>
          <a:stretch>
            <a:fillRect/>
          </a:stretch>
        </p:blipFill>
        <p:spPr>
          <a:xfrm>
            <a:off x="-20410" y="3429000"/>
            <a:ext cx="7777508" cy="3429000"/>
          </a:xfrm>
          <a:prstGeom prst="rect">
            <a:avLst/>
          </a:prstGeom>
        </p:spPr>
      </p:pic>
      <p:pic>
        <p:nvPicPr>
          <p:cNvPr id="7" name="Picture 6">
            <a:extLst>
              <a:ext uri="{FF2B5EF4-FFF2-40B4-BE49-F238E27FC236}">
                <a16:creationId xmlns:a16="http://schemas.microsoft.com/office/drawing/2014/main" id="{A8C1B1E9-B969-47A4-B66F-6D381D1B7A65}"/>
              </a:ext>
            </a:extLst>
          </p:cNvPr>
          <p:cNvPicPr>
            <a:picLocks noChangeAspect="1"/>
          </p:cNvPicPr>
          <p:nvPr/>
        </p:nvPicPr>
        <p:blipFill>
          <a:blip r:embed="rId3"/>
          <a:stretch>
            <a:fillRect/>
          </a:stretch>
        </p:blipFill>
        <p:spPr>
          <a:xfrm>
            <a:off x="-20410" y="0"/>
            <a:ext cx="7777508" cy="3438023"/>
          </a:xfrm>
          <a:prstGeom prst="rect">
            <a:avLst/>
          </a:prstGeom>
        </p:spPr>
      </p:pic>
      <p:sp>
        <p:nvSpPr>
          <p:cNvPr id="8" name="TextBox 7">
            <a:extLst>
              <a:ext uri="{FF2B5EF4-FFF2-40B4-BE49-F238E27FC236}">
                <a16:creationId xmlns:a16="http://schemas.microsoft.com/office/drawing/2014/main" id="{D48CF843-B655-49FF-A7ED-624C7F78366B}"/>
              </a:ext>
            </a:extLst>
          </p:cNvPr>
          <p:cNvSpPr txBox="1"/>
          <p:nvPr/>
        </p:nvSpPr>
        <p:spPr>
          <a:xfrm>
            <a:off x="857250" y="750708"/>
            <a:ext cx="2083584" cy="1323439"/>
          </a:xfrm>
          <a:prstGeom prst="rect">
            <a:avLst/>
          </a:prstGeom>
          <a:noFill/>
        </p:spPr>
        <p:txBody>
          <a:bodyPr wrap="none" rtlCol="0">
            <a:spAutoFit/>
          </a:bodyPr>
          <a:lstStyle/>
          <a:p>
            <a:r>
              <a:rPr lang="en-US" altLang="zh-CN" sz="1600" dirty="0">
                <a:latin typeface="Cambria" panose="02040503050406030204" pitchFamily="18" charset="0"/>
                <a:ea typeface="Cambria" panose="02040503050406030204" pitchFamily="18" charset="0"/>
              </a:rPr>
              <a:t>MSD26_t</a:t>
            </a:r>
          </a:p>
          <a:p>
            <a:r>
              <a:rPr lang="en-US" altLang="zh-CN" sz="1600" dirty="0">
                <a:latin typeface="Cambria" panose="02040503050406030204" pitchFamily="18" charset="0"/>
                <a:ea typeface="Cambria" panose="02040503050406030204" pitchFamily="18" charset="0"/>
              </a:rPr>
              <a:t>Bin size: 10 ns</a:t>
            </a:r>
            <a:endParaRPr lang="en-US" sz="1600" dirty="0">
              <a:latin typeface="Cambria" panose="02040503050406030204" pitchFamily="18" charset="0"/>
              <a:ea typeface="Cambria" panose="02040503050406030204" pitchFamily="18" charset="0"/>
            </a:endParaRPr>
          </a:p>
          <a:p>
            <a:r>
              <a:rPr lang="en-US" sz="1600" dirty="0">
                <a:latin typeface="Cambria" panose="02040503050406030204" pitchFamily="18" charset="0"/>
                <a:ea typeface="Cambria" panose="02040503050406030204" pitchFamily="18" charset="0"/>
              </a:rPr>
              <a:t>Fit start: 150 ns</a:t>
            </a:r>
          </a:p>
          <a:p>
            <a:r>
              <a:rPr lang="en-US" altLang="zh-CN" sz="1600" dirty="0" err="1">
                <a:latin typeface="Cambria" panose="02040503050406030204" pitchFamily="18" charset="0"/>
                <a:ea typeface="Cambria" panose="02040503050406030204" pitchFamily="18" charset="0"/>
              </a:rPr>
              <a:t>Ea</a:t>
            </a:r>
            <a:r>
              <a:rPr lang="en-US" altLang="zh-CN" sz="1600" dirty="0">
                <a:latin typeface="Cambria" panose="02040503050406030204" pitchFamily="18" charset="0"/>
                <a:ea typeface="Cambria" panose="02040503050406030204" pitchFamily="18" charset="0"/>
              </a:rPr>
              <a:t> gate: 5479±20 keV</a:t>
            </a:r>
          </a:p>
          <a:p>
            <a:r>
              <a:rPr lang="en-US" sz="1600" dirty="0">
                <a:latin typeface="Cambria" panose="02040503050406030204" pitchFamily="18" charset="0"/>
                <a:ea typeface="Cambria" panose="02040503050406030204" pitchFamily="18" charset="0"/>
              </a:rPr>
              <a:t>Fit method: ML</a:t>
            </a:r>
          </a:p>
        </p:txBody>
      </p:sp>
      <p:sp>
        <p:nvSpPr>
          <p:cNvPr id="9" name="TextBox 8">
            <a:extLst>
              <a:ext uri="{FF2B5EF4-FFF2-40B4-BE49-F238E27FC236}">
                <a16:creationId xmlns:a16="http://schemas.microsoft.com/office/drawing/2014/main" id="{17B88607-27C0-4518-A587-61297FB6C04D}"/>
              </a:ext>
            </a:extLst>
          </p:cNvPr>
          <p:cNvSpPr txBox="1"/>
          <p:nvPr/>
        </p:nvSpPr>
        <p:spPr>
          <a:xfrm>
            <a:off x="755650" y="4357508"/>
            <a:ext cx="2083584" cy="1323439"/>
          </a:xfrm>
          <a:prstGeom prst="rect">
            <a:avLst/>
          </a:prstGeom>
          <a:noFill/>
        </p:spPr>
        <p:txBody>
          <a:bodyPr wrap="none" rtlCol="0">
            <a:spAutoFit/>
          </a:bodyPr>
          <a:lstStyle/>
          <a:p>
            <a:r>
              <a:rPr lang="en-US" altLang="zh-CN" sz="1600" dirty="0">
                <a:latin typeface="Cambria" panose="02040503050406030204" pitchFamily="18" charset="0"/>
                <a:ea typeface="Cambria" panose="02040503050406030204" pitchFamily="18" charset="0"/>
              </a:rPr>
              <a:t>MSD26_t</a:t>
            </a:r>
          </a:p>
          <a:p>
            <a:r>
              <a:rPr lang="en-US" altLang="zh-CN" sz="1600" dirty="0">
                <a:latin typeface="Cambria" panose="02040503050406030204" pitchFamily="18" charset="0"/>
                <a:ea typeface="Cambria" panose="02040503050406030204" pitchFamily="18" charset="0"/>
              </a:rPr>
              <a:t>Bin size: 10 ns</a:t>
            </a:r>
            <a:endParaRPr lang="en-US" sz="1600" dirty="0">
              <a:latin typeface="Cambria" panose="02040503050406030204" pitchFamily="18" charset="0"/>
              <a:ea typeface="Cambria" panose="02040503050406030204" pitchFamily="18" charset="0"/>
            </a:endParaRPr>
          </a:p>
          <a:p>
            <a:r>
              <a:rPr lang="en-US" sz="1600" dirty="0">
                <a:latin typeface="Cambria" panose="02040503050406030204" pitchFamily="18" charset="0"/>
                <a:ea typeface="Cambria" panose="02040503050406030204" pitchFamily="18" charset="0"/>
              </a:rPr>
              <a:t>Fit start: 150 ns</a:t>
            </a:r>
          </a:p>
          <a:p>
            <a:r>
              <a:rPr lang="en-US" altLang="zh-CN" sz="1600" dirty="0" err="1">
                <a:latin typeface="Cambria" panose="02040503050406030204" pitchFamily="18" charset="0"/>
                <a:ea typeface="Cambria" panose="02040503050406030204" pitchFamily="18" charset="0"/>
              </a:rPr>
              <a:t>Ea</a:t>
            </a:r>
            <a:r>
              <a:rPr lang="en-US" altLang="zh-CN" sz="1600" dirty="0">
                <a:latin typeface="Cambria" panose="02040503050406030204" pitchFamily="18" charset="0"/>
                <a:ea typeface="Cambria" panose="02040503050406030204" pitchFamily="18" charset="0"/>
              </a:rPr>
              <a:t> gate: 5479±20 keV</a:t>
            </a:r>
          </a:p>
          <a:p>
            <a:r>
              <a:rPr lang="en-US" sz="1600" dirty="0">
                <a:latin typeface="Cambria" panose="02040503050406030204" pitchFamily="18" charset="0"/>
                <a:ea typeface="Cambria" panose="02040503050406030204" pitchFamily="18" charset="0"/>
              </a:rPr>
              <a:t>Fit method: </a:t>
            </a:r>
            <a:r>
              <a:rPr lang="en-US" altLang="zh-CN" sz="1600" dirty="0">
                <a:latin typeface="Cambria" panose="02040503050406030204" pitchFamily="18" charset="0"/>
                <a:ea typeface="Cambria" panose="02040503050406030204" pitchFamily="18" charset="0"/>
              </a:rPr>
              <a:t>χ</a:t>
            </a:r>
            <a:r>
              <a:rPr lang="en-US" altLang="zh-CN" sz="1600" baseline="30000" dirty="0">
                <a:latin typeface="Cambria" panose="02040503050406030204" pitchFamily="18" charset="0"/>
                <a:ea typeface="Cambria" panose="02040503050406030204" pitchFamily="18" charset="0"/>
              </a:rPr>
              <a:t>2</a:t>
            </a:r>
            <a:r>
              <a:rPr lang="en-US" altLang="zh-CN" sz="1600" dirty="0">
                <a:latin typeface="Cambria" panose="02040503050406030204" pitchFamily="18" charset="0"/>
                <a:ea typeface="Cambria" panose="02040503050406030204" pitchFamily="18" charset="0"/>
              </a:rPr>
              <a:t> min</a:t>
            </a:r>
            <a:endParaRPr lang="en-US" sz="1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3034506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1FFF1612-725D-4998-A47A-446C63514C4D}"/>
              </a:ext>
            </a:extLst>
          </p:cNvPr>
          <p:cNvPicPr>
            <a:picLocks noChangeAspect="1"/>
          </p:cNvPicPr>
          <p:nvPr/>
        </p:nvPicPr>
        <p:blipFill>
          <a:blip r:embed="rId2"/>
          <a:stretch>
            <a:fillRect/>
          </a:stretch>
        </p:blipFill>
        <p:spPr>
          <a:xfrm>
            <a:off x="1" y="0"/>
            <a:ext cx="7757097" cy="3429000"/>
          </a:xfrm>
          <a:prstGeom prst="rect">
            <a:avLst/>
          </a:prstGeom>
        </p:spPr>
      </p:pic>
      <p:pic>
        <p:nvPicPr>
          <p:cNvPr id="11" name="Picture 10">
            <a:extLst>
              <a:ext uri="{FF2B5EF4-FFF2-40B4-BE49-F238E27FC236}">
                <a16:creationId xmlns:a16="http://schemas.microsoft.com/office/drawing/2014/main" id="{91BE697D-2111-4CCF-992F-AA40912E4C72}"/>
              </a:ext>
            </a:extLst>
          </p:cNvPr>
          <p:cNvPicPr>
            <a:picLocks noChangeAspect="1"/>
          </p:cNvPicPr>
          <p:nvPr/>
        </p:nvPicPr>
        <p:blipFill>
          <a:blip r:embed="rId3"/>
          <a:stretch>
            <a:fillRect/>
          </a:stretch>
        </p:blipFill>
        <p:spPr>
          <a:xfrm>
            <a:off x="0" y="3429000"/>
            <a:ext cx="7777508" cy="3429000"/>
          </a:xfrm>
          <a:prstGeom prst="rect">
            <a:avLst/>
          </a:prstGeom>
        </p:spPr>
      </p:pic>
      <p:sp>
        <p:nvSpPr>
          <p:cNvPr id="6" name="TextBox 5">
            <a:extLst>
              <a:ext uri="{FF2B5EF4-FFF2-40B4-BE49-F238E27FC236}">
                <a16:creationId xmlns:a16="http://schemas.microsoft.com/office/drawing/2014/main" id="{01A2D1F5-645F-495C-BC64-81182EA892DF}"/>
              </a:ext>
            </a:extLst>
          </p:cNvPr>
          <p:cNvSpPr txBox="1"/>
          <p:nvPr/>
        </p:nvSpPr>
        <p:spPr>
          <a:xfrm>
            <a:off x="755650" y="928508"/>
            <a:ext cx="2083584" cy="1323439"/>
          </a:xfrm>
          <a:prstGeom prst="rect">
            <a:avLst/>
          </a:prstGeom>
          <a:noFill/>
        </p:spPr>
        <p:txBody>
          <a:bodyPr wrap="none" rtlCol="0">
            <a:spAutoFit/>
          </a:bodyPr>
          <a:lstStyle/>
          <a:p>
            <a:r>
              <a:rPr lang="en-US" altLang="zh-CN" sz="1600" dirty="0">
                <a:latin typeface="Cambria" panose="02040503050406030204" pitchFamily="18" charset="0"/>
                <a:ea typeface="Cambria" panose="02040503050406030204" pitchFamily="18" charset="0"/>
              </a:rPr>
              <a:t>MSD26_t</a:t>
            </a:r>
          </a:p>
          <a:p>
            <a:r>
              <a:rPr lang="en-US" altLang="zh-CN" sz="1600" dirty="0">
                <a:latin typeface="Cambria" panose="02040503050406030204" pitchFamily="18" charset="0"/>
                <a:ea typeface="Cambria" panose="02040503050406030204" pitchFamily="18" charset="0"/>
              </a:rPr>
              <a:t>Bin size: 1 ns</a:t>
            </a:r>
            <a:endParaRPr lang="en-US" sz="1600" dirty="0">
              <a:latin typeface="Cambria" panose="02040503050406030204" pitchFamily="18" charset="0"/>
              <a:ea typeface="Cambria" panose="02040503050406030204" pitchFamily="18" charset="0"/>
            </a:endParaRPr>
          </a:p>
          <a:p>
            <a:r>
              <a:rPr lang="en-US" sz="1600" dirty="0">
                <a:latin typeface="Cambria" panose="02040503050406030204" pitchFamily="18" charset="0"/>
                <a:ea typeface="Cambria" panose="02040503050406030204" pitchFamily="18" charset="0"/>
              </a:rPr>
              <a:t>Fit start: 150 ns</a:t>
            </a:r>
          </a:p>
          <a:p>
            <a:r>
              <a:rPr lang="en-US" altLang="zh-CN" sz="1600" dirty="0" err="1">
                <a:latin typeface="Cambria" panose="02040503050406030204" pitchFamily="18" charset="0"/>
                <a:ea typeface="Cambria" panose="02040503050406030204" pitchFamily="18" charset="0"/>
              </a:rPr>
              <a:t>Ea</a:t>
            </a:r>
            <a:r>
              <a:rPr lang="en-US" altLang="zh-CN" sz="1600" dirty="0">
                <a:latin typeface="Cambria" panose="02040503050406030204" pitchFamily="18" charset="0"/>
                <a:ea typeface="Cambria" panose="02040503050406030204" pitchFamily="18" charset="0"/>
              </a:rPr>
              <a:t> gate: 5479±20 keV</a:t>
            </a:r>
          </a:p>
          <a:p>
            <a:r>
              <a:rPr lang="en-US" sz="1600" dirty="0">
                <a:latin typeface="Cambria" panose="02040503050406030204" pitchFamily="18" charset="0"/>
                <a:ea typeface="Cambria" panose="02040503050406030204" pitchFamily="18" charset="0"/>
              </a:rPr>
              <a:t>Fit method: ML</a:t>
            </a:r>
          </a:p>
        </p:txBody>
      </p:sp>
      <p:sp>
        <p:nvSpPr>
          <p:cNvPr id="7" name="TextBox 6">
            <a:extLst>
              <a:ext uri="{FF2B5EF4-FFF2-40B4-BE49-F238E27FC236}">
                <a16:creationId xmlns:a16="http://schemas.microsoft.com/office/drawing/2014/main" id="{2088880A-1991-48B8-A574-B4F5A23347E5}"/>
              </a:ext>
            </a:extLst>
          </p:cNvPr>
          <p:cNvSpPr txBox="1"/>
          <p:nvPr/>
        </p:nvSpPr>
        <p:spPr>
          <a:xfrm>
            <a:off x="755650" y="4357508"/>
            <a:ext cx="2083584" cy="1323439"/>
          </a:xfrm>
          <a:prstGeom prst="rect">
            <a:avLst/>
          </a:prstGeom>
          <a:noFill/>
        </p:spPr>
        <p:txBody>
          <a:bodyPr wrap="none" rtlCol="0">
            <a:spAutoFit/>
          </a:bodyPr>
          <a:lstStyle/>
          <a:p>
            <a:r>
              <a:rPr lang="en-US" altLang="zh-CN" sz="1600" dirty="0">
                <a:latin typeface="Cambria" panose="02040503050406030204" pitchFamily="18" charset="0"/>
                <a:ea typeface="Cambria" panose="02040503050406030204" pitchFamily="18" charset="0"/>
              </a:rPr>
              <a:t>MSD26_t</a:t>
            </a:r>
          </a:p>
          <a:p>
            <a:r>
              <a:rPr lang="en-US" altLang="zh-CN" sz="1600" dirty="0">
                <a:latin typeface="Cambria" panose="02040503050406030204" pitchFamily="18" charset="0"/>
                <a:ea typeface="Cambria" panose="02040503050406030204" pitchFamily="18" charset="0"/>
              </a:rPr>
              <a:t>Bin size: 1 ns</a:t>
            </a:r>
            <a:endParaRPr lang="en-US" sz="1600" dirty="0">
              <a:latin typeface="Cambria" panose="02040503050406030204" pitchFamily="18" charset="0"/>
              <a:ea typeface="Cambria" panose="02040503050406030204" pitchFamily="18" charset="0"/>
            </a:endParaRPr>
          </a:p>
          <a:p>
            <a:r>
              <a:rPr lang="en-US" sz="1600" dirty="0">
                <a:latin typeface="Cambria" panose="02040503050406030204" pitchFamily="18" charset="0"/>
                <a:ea typeface="Cambria" panose="02040503050406030204" pitchFamily="18" charset="0"/>
              </a:rPr>
              <a:t>Fit start: 150 ns</a:t>
            </a:r>
          </a:p>
          <a:p>
            <a:r>
              <a:rPr lang="en-US" altLang="zh-CN" sz="1600" dirty="0" err="1">
                <a:latin typeface="Cambria" panose="02040503050406030204" pitchFamily="18" charset="0"/>
                <a:ea typeface="Cambria" panose="02040503050406030204" pitchFamily="18" charset="0"/>
              </a:rPr>
              <a:t>Ea</a:t>
            </a:r>
            <a:r>
              <a:rPr lang="en-US" altLang="zh-CN" sz="1600" dirty="0">
                <a:latin typeface="Cambria" panose="02040503050406030204" pitchFamily="18" charset="0"/>
                <a:ea typeface="Cambria" panose="02040503050406030204" pitchFamily="18" charset="0"/>
              </a:rPr>
              <a:t> gate: 5479±20 keV</a:t>
            </a:r>
          </a:p>
          <a:p>
            <a:r>
              <a:rPr lang="en-US" sz="1600" dirty="0">
                <a:latin typeface="Cambria" panose="02040503050406030204" pitchFamily="18" charset="0"/>
                <a:ea typeface="Cambria" panose="02040503050406030204" pitchFamily="18" charset="0"/>
              </a:rPr>
              <a:t>Fit method: </a:t>
            </a:r>
            <a:r>
              <a:rPr lang="en-US" altLang="zh-CN" sz="1600" dirty="0">
                <a:latin typeface="Cambria" panose="02040503050406030204" pitchFamily="18" charset="0"/>
                <a:ea typeface="Cambria" panose="02040503050406030204" pitchFamily="18" charset="0"/>
              </a:rPr>
              <a:t>χ</a:t>
            </a:r>
            <a:r>
              <a:rPr lang="en-US" altLang="zh-CN" sz="1600" baseline="30000" dirty="0">
                <a:latin typeface="Cambria" panose="02040503050406030204" pitchFamily="18" charset="0"/>
                <a:ea typeface="Cambria" panose="02040503050406030204" pitchFamily="18" charset="0"/>
              </a:rPr>
              <a:t>2</a:t>
            </a:r>
            <a:r>
              <a:rPr lang="en-US" altLang="zh-CN" sz="1600" dirty="0">
                <a:latin typeface="Cambria" panose="02040503050406030204" pitchFamily="18" charset="0"/>
                <a:ea typeface="Cambria" panose="02040503050406030204" pitchFamily="18" charset="0"/>
              </a:rPr>
              <a:t> min</a:t>
            </a:r>
            <a:endParaRPr lang="en-US" sz="1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3687662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E561ED-0E3F-4814-BCDD-C8EA1DBC7B49}"/>
              </a:ext>
            </a:extLst>
          </p:cNvPr>
          <p:cNvPicPr>
            <a:picLocks noChangeAspect="1"/>
          </p:cNvPicPr>
          <p:nvPr/>
        </p:nvPicPr>
        <p:blipFill>
          <a:blip r:embed="rId3"/>
          <a:stretch>
            <a:fillRect/>
          </a:stretch>
        </p:blipFill>
        <p:spPr>
          <a:xfrm>
            <a:off x="0" y="0"/>
            <a:ext cx="7757097" cy="3429000"/>
          </a:xfrm>
          <a:prstGeom prst="rect">
            <a:avLst/>
          </a:prstGeom>
        </p:spPr>
      </p:pic>
      <p:pic>
        <p:nvPicPr>
          <p:cNvPr id="7" name="Picture 6">
            <a:extLst>
              <a:ext uri="{FF2B5EF4-FFF2-40B4-BE49-F238E27FC236}">
                <a16:creationId xmlns:a16="http://schemas.microsoft.com/office/drawing/2014/main" id="{45C06257-F971-4BDC-9C1C-FA413561C90F}"/>
              </a:ext>
            </a:extLst>
          </p:cNvPr>
          <p:cNvPicPr>
            <a:picLocks noChangeAspect="1"/>
          </p:cNvPicPr>
          <p:nvPr/>
        </p:nvPicPr>
        <p:blipFill>
          <a:blip r:embed="rId4"/>
          <a:stretch>
            <a:fillRect/>
          </a:stretch>
        </p:blipFill>
        <p:spPr>
          <a:xfrm>
            <a:off x="0" y="3429000"/>
            <a:ext cx="7777508" cy="3429000"/>
          </a:xfrm>
          <a:prstGeom prst="rect">
            <a:avLst/>
          </a:prstGeom>
        </p:spPr>
      </p:pic>
      <p:sp>
        <p:nvSpPr>
          <p:cNvPr id="8" name="TextBox 7">
            <a:extLst>
              <a:ext uri="{FF2B5EF4-FFF2-40B4-BE49-F238E27FC236}">
                <a16:creationId xmlns:a16="http://schemas.microsoft.com/office/drawing/2014/main" id="{A2D5120A-11E0-461E-B5FA-B3DCBBE7DE75}"/>
              </a:ext>
            </a:extLst>
          </p:cNvPr>
          <p:cNvSpPr txBox="1"/>
          <p:nvPr/>
        </p:nvSpPr>
        <p:spPr>
          <a:xfrm>
            <a:off x="708025" y="928508"/>
            <a:ext cx="2083584" cy="1323439"/>
          </a:xfrm>
          <a:prstGeom prst="rect">
            <a:avLst/>
          </a:prstGeom>
          <a:noFill/>
        </p:spPr>
        <p:txBody>
          <a:bodyPr wrap="none" rtlCol="0">
            <a:spAutoFit/>
          </a:bodyPr>
          <a:lstStyle/>
          <a:p>
            <a:r>
              <a:rPr lang="en-US" altLang="zh-CN" sz="1600" dirty="0">
                <a:latin typeface="Cambria" panose="02040503050406030204" pitchFamily="18" charset="0"/>
                <a:ea typeface="Cambria" panose="02040503050406030204" pitchFamily="18" charset="0"/>
              </a:rPr>
              <a:t>MSD26_t</a:t>
            </a:r>
          </a:p>
          <a:p>
            <a:r>
              <a:rPr lang="en-US" altLang="zh-CN" sz="1600" dirty="0">
                <a:latin typeface="Cambria" panose="02040503050406030204" pitchFamily="18" charset="0"/>
                <a:ea typeface="Cambria" panose="02040503050406030204" pitchFamily="18" charset="0"/>
              </a:rPr>
              <a:t>Bin size: 0.1 ns</a:t>
            </a:r>
            <a:endParaRPr lang="en-US" sz="1600" dirty="0">
              <a:latin typeface="Cambria" panose="02040503050406030204" pitchFamily="18" charset="0"/>
              <a:ea typeface="Cambria" panose="02040503050406030204" pitchFamily="18" charset="0"/>
            </a:endParaRPr>
          </a:p>
          <a:p>
            <a:r>
              <a:rPr lang="en-US" sz="1600" dirty="0">
                <a:latin typeface="Cambria" panose="02040503050406030204" pitchFamily="18" charset="0"/>
                <a:ea typeface="Cambria" panose="02040503050406030204" pitchFamily="18" charset="0"/>
              </a:rPr>
              <a:t>Fit start: 150 ns</a:t>
            </a:r>
          </a:p>
          <a:p>
            <a:r>
              <a:rPr lang="en-US" altLang="zh-CN" sz="1600" dirty="0" err="1">
                <a:latin typeface="Cambria" panose="02040503050406030204" pitchFamily="18" charset="0"/>
                <a:ea typeface="Cambria" panose="02040503050406030204" pitchFamily="18" charset="0"/>
              </a:rPr>
              <a:t>Ea</a:t>
            </a:r>
            <a:r>
              <a:rPr lang="en-US" altLang="zh-CN" sz="1600" dirty="0">
                <a:latin typeface="Cambria" panose="02040503050406030204" pitchFamily="18" charset="0"/>
                <a:ea typeface="Cambria" panose="02040503050406030204" pitchFamily="18" charset="0"/>
              </a:rPr>
              <a:t> gate: 5479±20 keV</a:t>
            </a:r>
          </a:p>
          <a:p>
            <a:r>
              <a:rPr lang="en-US" sz="1600" dirty="0">
                <a:latin typeface="Cambria" panose="02040503050406030204" pitchFamily="18" charset="0"/>
                <a:ea typeface="Cambria" panose="02040503050406030204" pitchFamily="18" charset="0"/>
              </a:rPr>
              <a:t>Fit method: ML</a:t>
            </a:r>
          </a:p>
        </p:txBody>
      </p:sp>
      <p:sp>
        <p:nvSpPr>
          <p:cNvPr id="9" name="TextBox 8">
            <a:extLst>
              <a:ext uri="{FF2B5EF4-FFF2-40B4-BE49-F238E27FC236}">
                <a16:creationId xmlns:a16="http://schemas.microsoft.com/office/drawing/2014/main" id="{D1442036-603E-4183-8832-8CC97D227701}"/>
              </a:ext>
            </a:extLst>
          </p:cNvPr>
          <p:cNvSpPr txBox="1"/>
          <p:nvPr/>
        </p:nvSpPr>
        <p:spPr>
          <a:xfrm>
            <a:off x="708025" y="4357508"/>
            <a:ext cx="2083584" cy="1323439"/>
          </a:xfrm>
          <a:prstGeom prst="rect">
            <a:avLst/>
          </a:prstGeom>
          <a:noFill/>
        </p:spPr>
        <p:txBody>
          <a:bodyPr wrap="none" rtlCol="0">
            <a:spAutoFit/>
          </a:bodyPr>
          <a:lstStyle/>
          <a:p>
            <a:r>
              <a:rPr lang="en-US" altLang="zh-CN" sz="1600" dirty="0">
                <a:latin typeface="Cambria" panose="02040503050406030204" pitchFamily="18" charset="0"/>
                <a:ea typeface="Cambria" panose="02040503050406030204" pitchFamily="18" charset="0"/>
              </a:rPr>
              <a:t>MSD26_t</a:t>
            </a:r>
          </a:p>
          <a:p>
            <a:r>
              <a:rPr lang="en-US" altLang="zh-CN" sz="1600" dirty="0">
                <a:latin typeface="Cambria" panose="02040503050406030204" pitchFamily="18" charset="0"/>
                <a:ea typeface="Cambria" panose="02040503050406030204" pitchFamily="18" charset="0"/>
              </a:rPr>
              <a:t>Bin size: 0.1 ns</a:t>
            </a:r>
            <a:endParaRPr lang="en-US" sz="1600" dirty="0">
              <a:latin typeface="Cambria" panose="02040503050406030204" pitchFamily="18" charset="0"/>
              <a:ea typeface="Cambria" panose="02040503050406030204" pitchFamily="18" charset="0"/>
            </a:endParaRPr>
          </a:p>
          <a:p>
            <a:r>
              <a:rPr lang="en-US" sz="1600" dirty="0">
                <a:latin typeface="Cambria" panose="02040503050406030204" pitchFamily="18" charset="0"/>
                <a:ea typeface="Cambria" panose="02040503050406030204" pitchFamily="18" charset="0"/>
              </a:rPr>
              <a:t>Fit start: 150 ns</a:t>
            </a:r>
          </a:p>
          <a:p>
            <a:r>
              <a:rPr lang="en-US" altLang="zh-CN" sz="1600" dirty="0" err="1">
                <a:latin typeface="Cambria" panose="02040503050406030204" pitchFamily="18" charset="0"/>
                <a:ea typeface="Cambria" panose="02040503050406030204" pitchFamily="18" charset="0"/>
              </a:rPr>
              <a:t>Ea</a:t>
            </a:r>
            <a:r>
              <a:rPr lang="en-US" altLang="zh-CN" sz="1600" dirty="0">
                <a:latin typeface="Cambria" panose="02040503050406030204" pitchFamily="18" charset="0"/>
                <a:ea typeface="Cambria" panose="02040503050406030204" pitchFamily="18" charset="0"/>
              </a:rPr>
              <a:t> gate: 5479±20 keV</a:t>
            </a:r>
          </a:p>
          <a:p>
            <a:r>
              <a:rPr lang="en-US" sz="1600" dirty="0">
                <a:latin typeface="Cambria" panose="02040503050406030204" pitchFamily="18" charset="0"/>
                <a:ea typeface="Cambria" panose="02040503050406030204" pitchFamily="18" charset="0"/>
              </a:rPr>
              <a:t>Fit method: </a:t>
            </a:r>
            <a:r>
              <a:rPr lang="en-US" altLang="zh-CN" sz="1600" dirty="0">
                <a:latin typeface="Cambria" panose="02040503050406030204" pitchFamily="18" charset="0"/>
                <a:ea typeface="Cambria" panose="02040503050406030204" pitchFamily="18" charset="0"/>
              </a:rPr>
              <a:t>χ</a:t>
            </a:r>
            <a:r>
              <a:rPr lang="en-US" altLang="zh-CN" sz="1600" baseline="30000" dirty="0">
                <a:latin typeface="Cambria" panose="02040503050406030204" pitchFamily="18" charset="0"/>
                <a:ea typeface="Cambria" panose="02040503050406030204" pitchFamily="18" charset="0"/>
              </a:rPr>
              <a:t>2</a:t>
            </a:r>
            <a:r>
              <a:rPr lang="en-US" altLang="zh-CN" sz="1600" dirty="0">
                <a:latin typeface="Cambria" panose="02040503050406030204" pitchFamily="18" charset="0"/>
                <a:ea typeface="Cambria" panose="02040503050406030204" pitchFamily="18" charset="0"/>
              </a:rPr>
              <a:t> min</a:t>
            </a:r>
            <a:endParaRPr lang="en-US" sz="1600" dirty="0">
              <a:latin typeface="Cambria" panose="02040503050406030204" pitchFamily="18" charset="0"/>
              <a:ea typeface="Cambria" panose="02040503050406030204" pitchFamily="18" charset="0"/>
            </a:endParaRPr>
          </a:p>
        </p:txBody>
      </p:sp>
      <p:sp>
        <p:nvSpPr>
          <p:cNvPr id="11" name="TextBox 10">
            <a:extLst>
              <a:ext uri="{FF2B5EF4-FFF2-40B4-BE49-F238E27FC236}">
                <a16:creationId xmlns:a16="http://schemas.microsoft.com/office/drawing/2014/main" id="{3A5AD146-4B9D-49CA-88F7-5947A2E6C602}"/>
              </a:ext>
            </a:extLst>
          </p:cNvPr>
          <p:cNvSpPr txBox="1"/>
          <p:nvPr/>
        </p:nvSpPr>
        <p:spPr>
          <a:xfrm>
            <a:off x="1914526" y="3495347"/>
            <a:ext cx="2952750" cy="738664"/>
          </a:xfrm>
          <a:prstGeom prst="rect">
            <a:avLst/>
          </a:prstGeom>
          <a:noFill/>
        </p:spPr>
        <p:txBody>
          <a:bodyPr wrap="square">
            <a:spAutoFit/>
          </a:bodyPr>
          <a:lstStyle/>
          <a:p>
            <a:pPr algn="just"/>
            <a:r>
              <a:rPr lang="en-US" altLang="zh-CN" sz="1400" dirty="0">
                <a:solidFill>
                  <a:srgbClr val="3333FF"/>
                </a:solidFill>
              </a:rPr>
              <a:t>When fitting a count spectrum, it is never advisable to use the Chi-square minimization method.</a:t>
            </a:r>
            <a:endParaRPr lang="en-US" sz="1400" dirty="0">
              <a:solidFill>
                <a:srgbClr val="3333FF"/>
              </a:solidFill>
            </a:endParaRPr>
          </a:p>
        </p:txBody>
      </p:sp>
    </p:spTree>
    <p:extLst>
      <p:ext uri="{BB962C8B-B14F-4D97-AF65-F5344CB8AC3E}">
        <p14:creationId xmlns:p14="http://schemas.microsoft.com/office/powerpoint/2010/main" val="20781004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1E31ACB-2505-4CA2-A3A8-E3DDECE97038}"/>
              </a:ext>
            </a:extLst>
          </p:cNvPr>
          <p:cNvPicPr>
            <a:picLocks noChangeAspect="1"/>
          </p:cNvPicPr>
          <p:nvPr/>
        </p:nvPicPr>
        <p:blipFill>
          <a:blip r:embed="rId2"/>
          <a:stretch>
            <a:fillRect/>
          </a:stretch>
        </p:blipFill>
        <p:spPr>
          <a:xfrm>
            <a:off x="0" y="3429000"/>
            <a:ext cx="7777508" cy="3429000"/>
          </a:xfrm>
          <a:prstGeom prst="rect">
            <a:avLst/>
          </a:prstGeom>
        </p:spPr>
      </p:pic>
      <p:pic>
        <p:nvPicPr>
          <p:cNvPr id="3" name="Picture 2">
            <a:extLst>
              <a:ext uri="{FF2B5EF4-FFF2-40B4-BE49-F238E27FC236}">
                <a16:creationId xmlns:a16="http://schemas.microsoft.com/office/drawing/2014/main" id="{C7B0EBD7-3C28-4BF5-9B1B-E3FA430252F1}"/>
              </a:ext>
            </a:extLst>
          </p:cNvPr>
          <p:cNvPicPr>
            <a:picLocks noChangeAspect="1"/>
          </p:cNvPicPr>
          <p:nvPr/>
        </p:nvPicPr>
        <p:blipFill>
          <a:blip r:embed="rId3"/>
          <a:stretch>
            <a:fillRect/>
          </a:stretch>
        </p:blipFill>
        <p:spPr>
          <a:xfrm>
            <a:off x="0" y="0"/>
            <a:ext cx="7757097" cy="3429000"/>
          </a:xfrm>
          <a:prstGeom prst="rect">
            <a:avLst/>
          </a:prstGeom>
        </p:spPr>
      </p:pic>
      <p:sp>
        <p:nvSpPr>
          <p:cNvPr id="8" name="TextBox 7">
            <a:extLst>
              <a:ext uri="{FF2B5EF4-FFF2-40B4-BE49-F238E27FC236}">
                <a16:creationId xmlns:a16="http://schemas.microsoft.com/office/drawing/2014/main" id="{E938EDA1-3E4D-4F1F-BF62-5958F535856C}"/>
              </a:ext>
            </a:extLst>
          </p:cNvPr>
          <p:cNvSpPr txBox="1"/>
          <p:nvPr/>
        </p:nvSpPr>
        <p:spPr>
          <a:xfrm>
            <a:off x="708025" y="928508"/>
            <a:ext cx="2083584" cy="1323439"/>
          </a:xfrm>
          <a:prstGeom prst="rect">
            <a:avLst/>
          </a:prstGeom>
          <a:noFill/>
        </p:spPr>
        <p:txBody>
          <a:bodyPr wrap="none" rtlCol="0">
            <a:spAutoFit/>
          </a:bodyPr>
          <a:lstStyle/>
          <a:p>
            <a:r>
              <a:rPr lang="en-US" altLang="zh-CN" sz="1600" dirty="0">
                <a:latin typeface="Cambria" panose="02040503050406030204" pitchFamily="18" charset="0"/>
                <a:ea typeface="Cambria" panose="02040503050406030204" pitchFamily="18" charset="0"/>
              </a:rPr>
              <a:t>MSD26_t</a:t>
            </a:r>
          </a:p>
          <a:p>
            <a:r>
              <a:rPr lang="en-US" altLang="zh-CN" sz="1600" dirty="0">
                <a:latin typeface="Cambria" panose="02040503050406030204" pitchFamily="18" charset="0"/>
                <a:ea typeface="Cambria" panose="02040503050406030204" pitchFamily="18" charset="0"/>
              </a:rPr>
              <a:t>Bin size: 0.1 ns</a:t>
            </a:r>
            <a:endParaRPr lang="en-US" sz="1600" dirty="0">
              <a:latin typeface="Cambria" panose="02040503050406030204" pitchFamily="18" charset="0"/>
              <a:ea typeface="Cambria" panose="02040503050406030204" pitchFamily="18" charset="0"/>
            </a:endParaRPr>
          </a:p>
          <a:p>
            <a:r>
              <a:rPr lang="en-US" sz="1600" dirty="0">
                <a:latin typeface="Cambria" panose="02040503050406030204" pitchFamily="18" charset="0"/>
                <a:ea typeface="Cambria" panose="02040503050406030204" pitchFamily="18" charset="0"/>
              </a:rPr>
              <a:t>Fit start: 150 ns</a:t>
            </a:r>
          </a:p>
          <a:p>
            <a:r>
              <a:rPr lang="en-US" altLang="zh-CN" sz="1600" dirty="0" err="1">
                <a:latin typeface="Cambria" panose="02040503050406030204" pitchFamily="18" charset="0"/>
                <a:ea typeface="Cambria" panose="02040503050406030204" pitchFamily="18" charset="0"/>
              </a:rPr>
              <a:t>Ea</a:t>
            </a:r>
            <a:r>
              <a:rPr lang="en-US" altLang="zh-CN" sz="1600" dirty="0">
                <a:latin typeface="Cambria" panose="02040503050406030204" pitchFamily="18" charset="0"/>
                <a:ea typeface="Cambria" panose="02040503050406030204" pitchFamily="18" charset="0"/>
              </a:rPr>
              <a:t> gate: 5479±20 keV</a:t>
            </a:r>
          </a:p>
          <a:p>
            <a:r>
              <a:rPr lang="en-US" sz="1600" dirty="0">
                <a:latin typeface="Cambria" panose="02040503050406030204" pitchFamily="18" charset="0"/>
                <a:ea typeface="Cambria" panose="02040503050406030204" pitchFamily="18" charset="0"/>
              </a:rPr>
              <a:t>Fit method: ML</a:t>
            </a:r>
          </a:p>
        </p:txBody>
      </p:sp>
      <p:sp>
        <p:nvSpPr>
          <p:cNvPr id="9" name="TextBox 8">
            <a:extLst>
              <a:ext uri="{FF2B5EF4-FFF2-40B4-BE49-F238E27FC236}">
                <a16:creationId xmlns:a16="http://schemas.microsoft.com/office/drawing/2014/main" id="{4E4DB8F5-13C4-4ECC-8458-17A528BB866B}"/>
              </a:ext>
            </a:extLst>
          </p:cNvPr>
          <p:cNvSpPr txBox="1"/>
          <p:nvPr/>
        </p:nvSpPr>
        <p:spPr>
          <a:xfrm>
            <a:off x="708025" y="4357508"/>
            <a:ext cx="2559740" cy="1323439"/>
          </a:xfrm>
          <a:prstGeom prst="rect">
            <a:avLst/>
          </a:prstGeom>
          <a:noFill/>
        </p:spPr>
        <p:txBody>
          <a:bodyPr wrap="none" rtlCol="0">
            <a:spAutoFit/>
          </a:bodyPr>
          <a:lstStyle/>
          <a:p>
            <a:r>
              <a:rPr lang="en-US" altLang="zh-CN" sz="1600" dirty="0">
                <a:latin typeface="Cambria" panose="02040503050406030204" pitchFamily="18" charset="0"/>
                <a:ea typeface="Cambria" panose="02040503050406030204" pitchFamily="18" charset="0"/>
              </a:rPr>
              <a:t>MSD26_t</a:t>
            </a:r>
          </a:p>
          <a:p>
            <a:r>
              <a:rPr lang="en-US" altLang="zh-CN" sz="1600" dirty="0">
                <a:latin typeface="Cambria" panose="02040503050406030204" pitchFamily="18" charset="0"/>
                <a:ea typeface="Cambria" panose="02040503050406030204" pitchFamily="18" charset="0"/>
              </a:rPr>
              <a:t>Bin size: 0.1 ns</a:t>
            </a:r>
            <a:endParaRPr lang="en-US" sz="1600" dirty="0">
              <a:latin typeface="Cambria" panose="02040503050406030204" pitchFamily="18" charset="0"/>
              <a:ea typeface="Cambria" panose="02040503050406030204" pitchFamily="18" charset="0"/>
            </a:endParaRPr>
          </a:p>
          <a:p>
            <a:r>
              <a:rPr lang="en-US" sz="1600" dirty="0">
                <a:latin typeface="Cambria" panose="02040503050406030204" pitchFamily="18" charset="0"/>
                <a:ea typeface="Cambria" panose="02040503050406030204" pitchFamily="18" charset="0"/>
              </a:rPr>
              <a:t>Fit start: 150 ns</a:t>
            </a:r>
          </a:p>
          <a:p>
            <a:r>
              <a:rPr lang="en-US" altLang="zh-CN" sz="1600" dirty="0" err="1">
                <a:latin typeface="Cambria" panose="02040503050406030204" pitchFamily="18" charset="0"/>
                <a:ea typeface="Cambria" panose="02040503050406030204" pitchFamily="18" charset="0"/>
              </a:rPr>
              <a:t>Ea</a:t>
            </a:r>
            <a:r>
              <a:rPr lang="en-US" altLang="zh-CN" sz="1600" dirty="0">
                <a:latin typeface="Cambria" panose="02040503050406030204" pitchFamily="18" charset="0"/>
                <a:ea typeface="Cambria" panose="02040503050406030204" pitchFamily="18" charset="0"/>
              </a:rPr>
              <a:t> gate: 5479±20 keV</a:t>
            </a:r>
          </a:p>
          <a:p>
            <a:r>
              <a:rPr lang="en-US" sz="1600" dirty="0">
                <a:solidFill>
                  <a:srgbClr val="00B0F0"/>
                </a:solidFill>
                <a:latin typeface="Cambria" panose="02040503050406030204" pitchFamily="18" charset="0"/>
                <a:ea typeface="Cambria" panose="02040503050406030204" pitchFamily="18" charset="0"/>
              </a:rPr>
              <a:t>Fit method: Pearson </a:t>
            </a:r>
            <a:r>
              <a:rPr lang="en-US" altLang="zh-CN" sz="1600" dirty="0">
                <a:solidFill>
                  <a:srgbClr val="00B0F0"/>
                </a:solidFill>
                <a:latin typeface="Cambria" panose="02040503050406030204" pitchFamily="18" charset="0"/>
                <a:ea typeface="Cambria" panose="02040503050406030204" pitchFamily="18" charset="0"/>
              </a:rPr>
              <a:t>χ</a:t>
            </a:r>
            <a:r>
              <a:rPr lang="en-US" altLang="zh-CN" sz="1600" baseline="30000" dirty="0">
                <a:solidFill>
                  <a:srgbClr val="00B0F0"/>
                </a:solidFill>
                <a:latin typeface="Cambria" panose="02040503050406030204" pitchFamily="18" charset="0"/>
                <a:ea typeface="Cambria" panose="02040503050406030204" pitchFamily="18" charset="0"/>
              </a:rPr>
              <a:t>2</a:t>
            </a:r>
            <a:r>
              <a:rPr lang="en-US" altLang="zh-CN" sz="1600" dirty="0">
                <a:solidFill>
                  <a:srgbClr val="00B0F0"/>
                </a:solidFill>
                <a:latin typeface="Cambria" panose="02040503050406030204" pitchFamily="18" charset="0"/>
                <a:ea typeface="Cambria" panose="02040503050406030204" pitchFamily="18" charset="0"/>
              </a:rPr>
              <a:t> min</a:t>
            </a:r>
            <a:endParaRPr lang="en-US" sz="1600" dirty="0">
              <a:solidFill>
                <a:srgbClr val="00B0F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037936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366737"/>
            <a:ext cx="9144000" cy="5987051"/>
          </a:xfrm>
          <a:prstGeom prst="rect">
            <a:avLst/>
          </a:prstGeom>
        </p:spPr>
      </p:pic>
    </p:spTree>
    <p:extLst>
      <p:ext uri="{BB962C8B-B14F-4D97-AF65-F5344CB8AC3E}">
        <p14:creationId xmlns:p14="http://schemas.microsoft.com/office/powerpoint/2010/main" val="8348927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385762" y="0"/>
            <a:ext cx="8601075" cy="6075849"/>
          </a:xfrm>
          <a:prstGeom prst="rect">
            <a:avLst/>
          </a:prstGeom>
        </p:spPr>
      </p:pic>
      <p:sp>
        <p:nvSpPr>
          <p:cNvPr id="3" name="矩形 2"/>
          <p:cNvSpPr/>
          <p:nvPr/>
        </p:nvSpPr>
        <p:spPr>
          <a:xfrm>
            <a:off x="0" y="5916441"/>
            <a:ext cx="9144000" cy="923330"/>
          </a:xfrm>
          <a:prstGeom prst="rect">
            <a:avLst/>
          </a:prstGeom>
        </p:spPr>
        <p:txBody>
          <a:bodyPr wrap="square">
            <a:spAutoFit/>
          </a:bodyPr>
          <a:lstStyle/>
          <a:p>
            <a:pPr algn="just"/>
            <a:r>
              <a:rPr lang="en-US" dirty="0" err="1">
                <a:solidFill>
                  <a:srgbClr val="222222"/>
                </a:solidFill>
                <a:latin typeface="Helvetica" panose="020B0604020202020204" pitchFamily="34" charset="0"/>
              </a:rPr>
              <a:t>MinFcnValue</a:t>
            </a:r>
            <a:r>
              <a:rPr lang="en-US" dirty="0">
                <a:solidFill>
                  <a:srgbClr val="222222"/>
                </a:solidFill>
                <a:latin typeface="Helvetica" panose="020B0604020202020204" pitchFamily="34" charset="0"/>
              </a:rPr>
              <a:t> returns </a:t>
            </a:r>
            <a:r>
              <a:rPr lang="en-US" altLang="zh-CN" dirty="0">
                <a:solidFill>
                  <a:srgbClr val="222222"/>
                </a:solidFill>
                <a:latin typeface="Helvetica" panose="020B0604020202020204" pitchFamily="34" charset="0"/>
              </a:rPr>
              <a:t>the negative</a:t>
            </a:r>
            <a:r>
              <a:rPr lang="en-US" dirty="0">
                <a:solidFill>
                  <a:srgbClr val="222222"/>
                </a:solidFill>
                <a:latin typeface="Helvetica" panose="020B0604020202020204" pitchFamily="34" charset="0"/>
              </a:rPr>
              <a:t> of the </a:t>
            </a:r>
            <a:r>
              <a:rPr lang="en-US" dirty="0" err="1">
                <a:solidFill>
                  <a:srgbClr val="222222"/>
                </a:solidFill>
                <a:latin typeface="Helvetica" panose="020B0604020202020204" pitchFamily="34" charset="0"/>
              </a:rPr>
              <a:t>LogLikelihood</a:t>
            </a:r>
            <a:r>
              <a:rPr lang="en-US" dirty="0">
                <a:solidFill>
                  <a:srgbClr val="222222"/>
                </a:solidFill>
                <a:latin typeface="Helvetica" panose="020B0604020202020204" pitchFamily="34" charset="0"/>
              </a:rPr>
              <a:t>. Multiplying it by 2 give you a the Chi2, but </a:t>
            </a:r>
            <a:r>
              <a:rPr lang="en-US" altLang="zh-CN" dirty="0">
                <a:solidFill>
                  <a:srgbClr val="222222"/>
                </a:solidFill>
                <a:latin typeface="Helvetica" panose="020B0604020202020204" pitchFamily="34" charset="0"/>
              </a:rPr>
              <a:t>this doesn't need to be close to 1.</a:t>
            </a:r>
            <a:r>
              <a:rPr lang="en-US" dirty="0">
                <a:solidFill>
                  <a:srgbClr val="222222"/>
                </a:solidFill>
                <a:latin typeface="Helvetica" panose="020B0604020202020204" pitchFamily="34" charset="0"/>
              </a:rPr>
              <a:t> From the statistical point of view this so-called "Chi2" is valid only for histogram with large statistics.</a:t>
            </a:r>
            <a:endParaRPr lang="en-US" dirty="0"/>
          </a:p>
        </p:txBody>
      </p:sp>
    </p:spTree>
    <p:extLst>
      <p:ext uri="{BB962C8B-B14F-4D97-AF65-F5344CB8AC3E}">
        <p14:creationId xmlns:p14="http://schemas.microsoft.com/office/powerpoint/2010/main" val="27550976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2466108" y="3326173"/>
            <a:ext cx="6649279" cy="3531827"/>
          </a:xfrm>
          <a:prstGeom prst="rect">
            <a:avLst/>
          </a:prstGeom>
        </p:spPr>
      </p:pic>
      <p:sp>
        <p:nvSpPr>
          <p:cNvPr id="3" name="矩形 2"/>
          <p:cNvSpPr/>
          <p:nvPr/>
        </p:nvSpPr>
        <p:spPr>
          <a:xfrm>
            <a:off x="0" y="0"/>
            <a:ext cx="9144000" cy="2031325"/>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Empty bins are excluded in the fit when using the Chi-square fit method. When fitting an histogram representing counts (</a:t>
            </a:r>
            <a:r>
              <a:rPr lang="en-US" dirty="0" err="1">
                <a:latin typeface="Times New Roman" panose="02020603050405020304" pitchFamily="18" charset="0"/>
                <a:cs typeface="Times New Roman" panose="02020603050405020304" pitchFamily="18" charset="0"/>
              </a:rPr>
              <a:t>i.e</a:t>
            </a:r>
            <a:r>
              <a:rPr lang="en-US" dirty="0">
                <a:latin typeface="Times New Roman" panose="02020603050405020304" pitchFamily="18" charset="0"/>
                <a:cs typeface="Times New Roman" panose="02020603050405020304" pitchFamily="18" charset="0"/>
              </a:rPr>
              <a:t> with Poisson statistics) it is recommended to use the Log-Likelihood method (option ‘L’ or “WL”), particularly in case of low statistics.</a:t>
            </a:r>
          </a:p>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Notice, the different behavior for the empty bins, they are excluded from the chi2 fit while are used in the likelihood fit. If you have many empty bins, the chi2 will not then be a meaningful goodness-of-fit test.</a:t>
            </a:r>
          </a:p>
        </p:txBody>
      </p:sp>
      <p:pic>
        <p:nvPicPr>
          <p:cNvPr id="4" name="图片 3"/>
          <p:cNvPicPr>
            <a:picLocks noChangeAspect="1"/>
          </p:cNvPicPr>
          <p:nvPr/>
        </p:nvPicPr>
        <p:blipFill>
          <a:blip r:embed="rId3"/>
          <a:stretch>
            <a:fillRect/>
          </a:stretch>
        </p:blipFill>
        <p:spPr>
          <a:xfrm>
            <a:off x="0" y="2951446"/>
            <a:ext cx="5430982" cy="2141411"/>
          </a:xfrm>
          <a:prstGeom prst="rect">
            <a:avLst/>
          </a:prstGeom>
        </p:spPr>
      </p:pic>
      <p:sp>
        <p:nvSpPr>
          <p:cNvPr id="8" name="TextBox 7">
            <a:extLst>
              <a:ext uri="{FF2B5EF4-FFF2-40B4-BE49-F238E27FC236}">
                <a16:creationId xmlns:a16="http://schemas.microsoft.com/office/drawing/2014/main" id="{3CE54FAF-D6FA-42F9-A64D-B17457CDF505}"/>
              </a:ext>
            </a:extLst>
          </p:cNvPr>
          <p:cNvSpPr txBox="1"/>
          <p:nvPr/>
        </p:nvSpPr>
        <p:spPr>
          <a:xfrm>
            <a:off x="0" y="2108376"/>
            <a:ext cx="9144000" cy="923330"/>
          </a:xfrm>
          <a:prstGeom prst="rect">
            <a:avLst/>
          </a:prstGeom>
          <a:noFill/>
        </p:spPr>
        <p:txBody>
          <a:bodyPr wrap="square">
            <a:spAutoFit/>
          </a:bodyPr>
          <a:lstStyle/>
          <a:p>
            <a:pPr algn="just"/>
            <a:r>
              <a:rPr lang="zh-CN" altLang="en-US" dirty="0">
                <a:latin typeface="Times New Roman" panose="02020603050405020304" pitchFamily="18" charset="0"/>
                <a:cs typeface="Times New Roman" panose="02020603050405020304" pitchFamily="18" charset="0"/>
              </a:rPr>
              <a:t>Empty bins are excluded in the fit when using the Chi-square fit method. When fitting an histogram representing counts (that is with </a:t>
            </a:r>
            <a:r>
              <a:rPr lang="zh-CN" altLang="en-US" b="1" dirty="0">
                <a:latin typeface="Times New Roman" panose="02020603050405020304" pitchFamily="18" charset="0"/>
                <a:cs typeface="Times New Roman" panose="02020603050405020304" pitchFamily="18" charset="0"/>
              </a:rPr>
              <a:t>Poisson statistics</a:t>
            </a:r>
            <a:r>
              <a:rPr lang="zh-CN" altLang="en-US" dirty="0">
                <a:latin typeface="Times New Roman" panose="02020603050405020304" pitchFamily="18" charset="0"/>
                <a:cs typeface="Times New Roman" panose="02020603050405020304" pitchFamily="18" charset="0"/>
              </a:rPr>
              <a:t>) it is recommended to use the </a:t>
            </a:r>
            <a:r>
              <a:rPr lang="zh-CN" altLang="en-US" b="1" dirty="0">
                <a:latin typeface="Times New Roman" panose="02020603050405020304" pitchFamily="18" charset="0"/>
                <a:cs typeface="Times New Roman" panose="02020603050405020304" pitchFamily="18" charset="0"/>
              </a:rPr>
              <a:t>Log-Likelihood method </a:t>
            </a:r>
            <a:r>
              <a:rPr lang="zh-CN" altLang="en-US" dirty="0">
                <a:latin typeface="Times New Roman" panose="02020603050405020304" pitchFamily="18" charset="0"/>
                <a:cs typeface="Times New Roman" panose="02020603050405020304" pitchFamily="18" charset="0"/>
              </a:rPr>
              <a:t>(option L or WL), particularly in case of low statistics.</a:t>
            </a:r>
          </a:p>
        </p:txBody>
      </p:sp>
    </p:spTree>
    <p:extLst>
      <p:ext uri="{BB962C8B-B14F-4D97-AF65-F5344CB8AC3E}">
        <p14:creationId xmlns:p14="http://schemas.microsoft.com/office/powerpoint/2010/main" val="924635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C158520-DE46-4890-A6A3-44E1715B82E3}"/>
              </a:ext>
            </a:extLst>
          </p:cNvPr>
          <p:cNvPicPr>
            <a:picLocks noChangeAspect="1"/>
          </p:cNvPicPr>
          <p:nvPr/>
        </p:nvPicPr>
        <p:blipFill>
          <a:blip r:embed="rId2"/>
          <a:stretch>
            <a:fillRect/>
          </a:stretch>
        </p:blipFill>
        <p:spPr>
          <a:xfrm>
            <a:off x="28575" y="3740084"/>
            <a:ext cx="4572000" cy="3104767"/>
          </a:xfrm>
          <a:prstGeom prst="rect">
            <a:avLst/>
          </a:prstGeom>
        </p:spPr>
      </p:pic>
      <p:pic>
        <p:nvPicPr>
          <p:cNvPr id="3" name="Picture 2">
            <a:extLst>
              <a:ext uri="{FF2B5EF4-FFF2-40B4-BE49-F238E27FC236}">
                <a16:creationId xmlns:a16="http://schemas.microsoft.com/office/drawing/2014/main" id="{20EED381-DCA1-4E94-A795-FB477A886678}"/>
              </a:ext>
            </a:extLst>
          </p:cNvPr>
          <p:cNvPicPr>
            <a:picLocks noChangeAspect="1"/>
          </p:cNvPicPr>
          <p:nvPr/>
        </p:nvPicPr>
        <p:blipFill>
          <a:blip r:embed="rId3"/>
          <a:stretch>
            <a:fillRect/>
          </a:stretch>
        </p:blipFill>
        <p:spPr>
          <a:xfrm>
            <a:off x="4572000" y="3740083"/>
            <a:ext cx="4572000" cy="3104768"/>
          </a:xfrm>
          <a:prstGeom prst="rect">
            <a:avLst/>
          </a:prstGeom>
        </p:spPr>
      </p:pic>
      <p:sp>
        <p:nvSpPr>
          <p:cNvPr id="5" name="TextBox 4">
            <a:extLst>
              <a:ext uri="{FF2B5EF4-FFF2-40B4-BE49-F238E27FC236}">
                <a16:creationId xmlns:a16="http://schemas.microsoft.com/office/drawing/2014/main" id="{BC8DFEDA-DDC9-44C1-9615-5F757A02F13E}"/>
              </a:ext>
            </a:extLst>
          </p:cNvPr>
          <p:cNvSpPr txBox="1"/>
          <p:nvPr/>
        </p:nvSpPr>
        <p:spPr>
          <a:xfrm>
            <a:off x="28575" y="106556"/>
            <a:ext cx="4572000" cy="2031325"/>
          </a:xfrm>
          <a:prstGeom prst="rect">
            <a:avLst/>
          </a:prstGeom>
          <a:noFill/>
        </p:spPr>
        <p:txBody>
          <a:bodyPr wrap="square">
            <a:spAutoFit/>
          </a:bodyPr>
          <a:lstStyle/>
          <a:p>
            <a:r>
              <a:rPr lang="en-US" altLang="zh-CN" sz="1800" dirty="0">
                <a:latin typeface="Arial" panose="020B0604020202020204" pitchFamily="34" charset="0"/>
              </a:rPr>
              <a:t>TH1F *h2=</a:t>
            </a:r>
            <a:r>
              <a:rPr lang="en-US" altLang="zh-CN" sz="1800" dirty="0">
                <a:solidFill>
                  <a:srgbClr val="0000FF"/>
                </a:solidFill>
                <a:latin typeface="Arial" panose="020B0604020202020204" pitchFamily="34" charset="0"/>
              </a:rPr>
              <a:t>new</a:t>
            </a:r>
            <a:r>
              <a:rPr lang="en-US" altLang="zh-CN" sz="1800" dirty="0">
                <a:solidFill>
                  <a:prstClr val="black"/>
                </a:solidFill>
                <a:latin typeface="Arial" panose="020B0604020202020204" pitchFamily="34" charset="0"/>
              </a:rPr>
              <a:t> TH1F(</a:t>
            </a:r>
            <a:r>
              <a:rPr lang="en-US" altLang="zh-CN" sz="1800" dirty="0">
                <a:solidFill>
                  <a:srgbClr val="A31515"/>
                </a:solidFill>
                <a:latin typeface="Arial" panose="020B0604020202020204" pitchFamily="34" charset="0"/>
              </a:rPr>
              <a:t>"h2"</a:t>
            </a:r>
            <a:r>
              <a:rPr lang="en-US" altLang="zh-CN" sz="1800" dirty="0">
                <a:solidFill>
                  <a:prstClr val="black"/>
                </a:solidFill>
                <a:latin typeface="Arial" panose="020B0604020202020204" pitchFamily="34" charset="0"/>
              </a:rPr>
              <a:t>,</a:t>
            </a:r>
            <a:r>
              <a:rPr lang="en-US" altLang="zh-CN" sz="1800" dirty="0">
                <a:solidFill>
                  <a:srgbClr val="A31515"/>
                </a:solidFill>
                <a:latin typeface="Arial" panose="020B0604020202020204" pitchFamily="34" charset="0"/>
              </a:rPr>
              <a:t>"h2"</a:t>
            </a:r>
            <a:r>
              <a:rPr lang="en-US" altLang="zh-CN" sz="1800" dirty="0">
                <a:solidFill>
                  <a:prstClr val="black"/>
                </a:solidFill>
                <a:latin typeface="Arial" panose="020B0604020202020204" pitchFamily="34" charset="0"/>
              </a:rPr>
              <a:t>,16, -8,8);</a:t>
            </a:r>
          </a:p>
          <a:p>
            <a:r>
              <a:rPr lang="en-US" altLang="zh-CN" sz="1800" dirty="0">
                <a:solidFill>
                  <a:srgbClr val="0000FF"/>
                </a:solidFill>
                <a:latin typeface="Arial" panose="020B0604020202020204" pitchFamily="34" charset="0"/>
              </a:rPr>
              <a:t>for</a:t>
            </a:r>
            <a:r>
              <a:rPr lang="en-US" altLang="zh-CN" sz="1800" dirty="0">
                <a:solidFill>
                  <a:prstClr val="black"/>
                </a:solidFill>
                <a:latin typeface="Arial" panose="020B0604020202020204" pitchFamily="34" charset="0"/>
              </a:rPr>
              <a:t> (</a:t>
            </a:r>
            <a:r>
              <a:rPr lang="en-US" altLang="zh-CN" sz="1800" dirty="0">
                <a:solidFill>
                  <a:srgbClr val="0000FF"/>
                </a:solidFill>
                <a:latin typeface="Arial" panose="020B0604020202020204" pitchFamily="34" charset="0"/>
              </a:rPr>
              <a:t>int</a:t>
            </a:r>
            <a:r>
              <a:rPr lang="en-US" altLang="zh-CN" sz="1800" dirty="0">
                <a:solidFill>
                  <a:prstClr val="black"/>
                </a:solidFill>
                <a:latin typeface="Arial" panose="020B0604020202020204" pitchFamily="34" charset="0"/>
              </a:rPr>
              <a:t> </a:t>
            </a:r>
            <a:r>
              <a:rPr lang="en-US" altLang="zh-CN" sz="1800" dirty="0" err="1">
                <a:solidFill>
                  <a:prstClr val="black"/>
                </a:solidFill>
                <a:latin typeface="Arial" panose="020B0604020202020204" pitchFamily="34" charset="0"/>
              </a:rPr>
              <a:t>i</a:t>
            </a:r>
            <a:r>
              <a:rPr lang="en-US" altLang="zh-CN" sz="1800" dirty="0">
                <a:solidFill>
                  <a:prstClr val="black"/>
                </a:solidFill>
                <a:latin typeface="Arial" panose="020B0604020202020204" pitchFamily="34" charset="0"/>
              </a:rPr>
              <a:t>=0;i&lt;100;i++){</a:t>
            </a:r>
          </a:p>
          <a:p>
            <a:r>
              <a:rPr lang="en-US" altLang="zh-CN" sz="1800" dirty="0">
                <a:solidFill>
                  <a:srgbClr val="0000FF"/>
                </a:solidFill>
                <a:latin typeface="Arial" panose="020B0604020202020204" pitchFamily="34" charset="0"/>
              </a:rPr>
              <a:t>float</a:t>
            </a:r>
            <a:r>
              <a:rPr lang="en-US" altLang="zh-CN" sz="1800" dirty="0">
                <a:solidFill>
                  <a:prstClr val="black"/>
                </a:solidFill>
                <a:latin typeface="Arial" panose="020B0604020202020204" pitchFamily="34" charset="0"/>
              </a:rPr>
              <a:t> </a:t>
            </a:r>
            <a:r>
              <a:rPr lang="en-US" altLang="zh-CN" sz="1800" dirty="0" err="1">
                <a:solidFill>
                  <a:prstClr val="black"/>
                </a:solidFill>
                <a:latin typeface="Arial" panose="020B0604020202020204" pitchFamily="34" charset="0"/>
              </a:rPr>
              <a:t>myvalue</a:t>
            </a:r>
            <a:r>
              <a:rPr lang="en-US" altLang="zh-CN" sz="1800" dirty="0">
                <a:solidFill>
                  <a:prstClr val="black"/>
                </a:solidFill>
                <a:latin typeface="Arial" panose="020B0604020202020204" pitchFamily="34" charset="0"/>
              </a:rPr>
              <a:t> = </a:t>
            </a:r>
            <a:r>
              <a:rPr lang="en-US" altLang="zh-CN" sz="1800" dirty="0" err="1">
                <a:solidFill>
                  <a:prstClr val="black"/>
                </a:solidFill>
                <a:latin typeface="Arial" panose="020B0604020202020204" pitchFamily="34" charset="0"/>
              </a:rPr>
              <a:t>gRandom</a:t>
            </a:r>
            <a:r>
              <a:rPr lang="en-US" altLang="zh-CN" sz="1800" dirty="0">
                <a:solidFill>
                  <a:prstClr val="black"/>
                </a:solidFill>
                <a:latin typeface="Arial" panose="020B0604020202020204" pitchFamily="34" charset="0"/>
              </a:rPr>
              <a:t>-&gt;</a:t>
            </a:r>
            <a:r>
              <a:rPr lang="en-US" altLang="zh-CN" sz="1800" dirty="0" err="1">
                <a:solidFill>
                  <a:prstClr val="black"/>
                </a:solidFill>
                <a:latin typeface="Arial" panose="020B0604020202020204" pitchFamily="34" charset="0"/>
              </a:rPr>
              <a:t>Gaus</a:t>
            </a:r>
            <a:r>
              <a:rPr lang="en-US" altLang="zh-CN" sz="1800" dirty="0">
                <a:solidFill>
                  <a:prstClr val="black"/>
                </a:solidFill>
                <a:latin typeface="Arial" panose="020B0604020202020204" pitchFamily="34" charset="0"/>
              </a:rPr>
              <a:t>(0,3);</a:t>
            </a:r>
          </a:p>
          <a:p>
            <a:r>
              <a:rPr lang="en-US" altLang="zh-CN" sz="1800" dirty="0">
                <a:solidFill>
                  <a:prstClr val="black"/>
                </a:solidFill>
                <a:latin typeface="Arial" panose="020B0604020202020204" pitchFamily="34" charset="0"/>
              </a:rPr>
              <a:t>h2-&gt;Fill(</a:t>
            </a:r>
            <a:r>
              <a:rPr lang="en-US" altLang="zh-CN" sz="1800" dirty="0" err="1">
                <a:solidFill>
                  <a:prstClr val="black"/>
                </a:solidFill>
                <a:latin typeface="Arial" panose="020B0604020202020204" pitchFamily="34" charset="0"/>
              </a:rPr>
              <a:t>myvalue</a:t>
            </a:r>
            <a:r>
              <a:rPr lang="en-US" altLang="zh-CN" sz="1800" dirty="0">
                <a:solidFill>
                  <a:prstClr val="black"/>
                </a:solidFill>
                <a:latin typeface="Arial" panose="020B0604020202020204" pitchFamily="34" charset="0"/>
              </a:rPr>
              <a:t>);</a:t>
            </a:r>
            <a:r>
              <a:rPr lang="en-US" altLang="zh-CN" sz="1800" dirty="0">
                <a:solidFill>
                  <a:srgbClr val="008000"/>
                </a:solidFill>
                <a:latin typeface="Arial" panose="020B0604020202020204" pitchFamily="34" charset="0"/>
              </a:rPr>
              <a:t>//Add one x-value at a time</a:t>
            </a:r>
            <a:endParaRPr lang="en-US" altLang="zh-CN" sz="1800" dirty="0">
              <a:solidFill>
                <a:prstClr val="black"/>
              </a:solidFill>
              <a:latin typeface="Arial" panose="020B0604020202020204" pitchFamily="34" charset="0"/>
            </a:endParaRPr>
          </a:p>
          <a:p>
            <a:r>
              <a:rPr lang="en-US" altLang="zh-CN" sz="1800" dirty="0">
                <a:solidFill>
                  <a:prstClr val="black"/>
                </a:solidFill>
                <a:latin typeface="Arial" panose="020B0604020202020204" pitchFamily="34" charset="0"/>
              </a:rPr>
              <a:t>}</a:t>
            </a:r>
          </a:p>
          <a:p>
            <a:r>
              <a:rPr lang="en-US" altLang="zh-CN" sz="1800" dirty="0">
                <a:solidFill>
                  <a:prstClr val="black"/>
                </a:solidFill>
                <a:latin typeface="Arial" panose="020B0604020202020204" pitchFamily="34" charset="0"/>
              </a:rPr>
              <a:t>h2-&gt;Draw();</a:t>
            </a:r>
          </a:p>
        </p:txBody>
      </p:sp>
    </p:spTree>
    <p:extLst>
      <p:ext uri="{BB962C8B-B14F-4D97-AF65-F5344CB8AC3E}">
        <p14:creationId xmlns:p14="http://schemas.microsoft.com/office/powerpoint/2010/main" val="37487815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3B1F703-DBBE-4750-A8D5-3FC2A7D34493}"/>
              </a:ext>
            </a:extLst>
          </p:cNvPr>
          <p:cNvPicPr>
            <a:picLocks noChangeAspect="1"/>
          </p:cNvPicPr>
          <p:nvPr/>
        </p:nvPicPr>
        <p:blipFill>
          <a:blip r:embed="rId3"/>
          <a:stretch>
            <a:fillRect/>
          </a:stretch>
        </p:blipFill>
        <p:spPr>
          <a:xfrm>
            <a:off x="0" y="14"/>
            <a:ext cx="4572000" cy="3104767"/>
          </a:xfrm>
          <a:prstGeom prst="rect">
            <a:avLst/>
          </a:prstGeom>
        </p:spPr>
      </p:pic>
      <p:sp>
        <p:nvSpPr>
          <p:cNvPr id="10" name="TextBox 9">
            <a:extLst>
              <a:ext uri="{FF2B5EF4-FFF2-40B4-BE49-F238E27FC236}">
                <a16:creationId xmlns:a16="http://schemas.microsoft.com/office/drawing/2014/main" id="{C4BFE53C-D90E-4E47-BC8F-F996DCC25CDC}"/>
              </a:ext>
            </a:extLst>
          </p:cNvPr>
          <p:cNvSpPr txBox="1"/>
          <p:nvPr/>
        </p:nvSpPr>
        <p:spPr>
          <a:xfrm>
            <a:off x="862147" y="3014568"/>
            <a:ext cx="2847703" cy="369332"/>
          </a:xfrm>
          <a:prstGeom prst="rect">
            <a:avLst/>
          </a:prstGeom>
          <a:noFill/>
        </p:spPr>
        <p:txBody>
          <a:bodyPr wrap="square">
            <a:spAutoFit/>
          </a:bodyPr>
          <a:lstStyle/>
          <a:p>
            <a:endParaRPr lang="en-US" altLang="zh-CN" sz="1800" dirty="0">
              <a:latin typeface="Times New Roman" panose="02020603050405020304" pitchFamily="18" charset="0"/>
              <a:cs typeface="Times New Roman" panose="02020603050405020304" pitchFamily="18" charset="0"/>
            </a:endParaRPr>
          </a:p>
        </p:txBody>
      </p:sp>
      <p:pic>
        <p:nvPicPr>
          <p:cNvPr id="13" name="Picture 12">
            <a:extLst>
              <a:ext uri="{FF2B5EF4-FFF2-40B4-BE49-F238E27FC236}">
                <a16:creationId xmlns:a16="http://schemas.microsoft.com/office/drawing/2014/main" id="{129D541F-5662-4AFD-B0C3-7204E23EB15A}"/>
              </a:ext>
            </a:extLst>
          </p:cNvPr>
          <p:cNvPicPr>
            <a:picLocks noChangeAspect="1"/>
          </p:cNvPicPr>
          <p:nvPr/>
        </p:nvPicPr>
        <p:blipFill>
          <a:blip r:embed="rId4"/>
          <a:stretch>
            <a:fillRect/>
          </a:stretch>
        </p:blipFill>
        <p:spPr>
          <a:xfrm>
            <a:off x="4572000" y="0"/>
            <a:ext cx="4571999" cy="3104767"/>
          </a:xfrm>
          <a:prstGeom prst="rect">
            <a:avLst/>
          </a:prstGeom>
        </p:spPr>
      </p:pic>
      <p:pic>
        <p:nvPicPr>
          <p:cNvPr id="15" name="Picture 14">
            <a:extLst>
              <a:ext uri="{FF2B5EF4-FFF2-40B4-BE49-F238E27FC236}">
                <a16:creationId xmlns:a16="http://schemas.microsoft.com/office/drawing/2014/main" id="{76C333CA-8E91-4D4C-B9B9-0D2D80A5794C}"/>
              </a:ext>
            </a:extLst>
          </p:cNvPr>
          <p:cNvPicPr>
            <a:picLocks noChangeAspect="1"/>
          </p:cNvPicPr>
          <p:nvPr/>
        </p:nvPicPr>
        <p:blipFill>
          <a:blip r:embed="rId5"/>
          <a:stretch>
            <a:fillRect/>
          </a:stretch>
        </p:blipFill>
        <p:spPr>
          <a:xfrm>
            <a:off x="4572001" y="3383886"/>
            <a:ext cx="4571999" cy="3104767"/>
          </a:xfrm>
          <a:prstGeom prst="rect">
            <a:avLst/>
          </a:prstGeom>
        </p:spPr>
      </p:pic>
      <p:pic>
        <p:nvPicPr>
          <p:cNvPr id="17" name="Picture 16">
            <a:extLst>
              <a:ext uri="{FF2B5EF4-FFF2-40B4-BE49-F238E27FC236}">
                <a16:creationId xmlns:a16="http://schemas.microsoft.com/office/drawing/2014/main" id="{08A71F8E-3188-4DC3-900B-5B135BA5B170}"/>
              </a:ext>
            </a:extLst>
          </p:cNvPr>
          <p:cNvPicPr>
            <a:picLocks noChangeAspect="1"/>
          </p:cNvPicPr>
          <p:nvPr/>
        </p:nvPicPr>
        <p:blipFill>
          <a:blip r:embed="rId6"/>
          <a:stretch>
            <a:fillRect/>
          </a:stretch>
        </p:blipFill>
        <p:spPr>
          <a:xfrm>
            <a:off x="0" y="3383872"/>
            <a:ext cx="4572000" cy="3104768"/>
          </a:xfrm>
          <a:prstGeom prst="rect">
            <a:avLst/>
          </a:prstGeom>
        </p:spPr>
      </p:pic>
      <p:sp>
        <p:nvSpPr>
          <p:cNvPr id="20" name="TextBox 19">
            <a:extLst>
              <a:ext uri="{FF2B5EF4-FFF2-40B4-BE49-F238E27FC236}">
                <a16:creationId xmlns:a16="http://schemas.microsoft.com/office/drawing/2014/main" id="{498DFB37-330C-4134-B585-0149C2AAABB5}"/>
              </a:ext>
            </a:extLst>
          </p:cNvPr>
          <p:cNvSpPr txBox="1"/>
          <p:nvPr/>
        </p:nvSpPr>
        <p:spPr>
          <a:xfrm>
            <a:off x="555655" y="272084"/>
            <a:ext cx="1443216" cy="646331"/>
          </a:xfrm>
          <a:prstGeom prst="rect">
            <a:avLst/>
          </a:prstGeom>
          <a:noFill/>
        </p:spPr>
        <p:txBody>
          <a:bodyPr wrap="none" rtlCol="0">
            <a:spAutoFit/>
          </a:bodyPr>
          <a:lstStyle/>
          <a:p>
            <a:r>
              <a:rPr lang="en-US" altLang="zh-CN" dirty="0"/>
              <a:t>Normal error</a:t>
            </a:r>
          </a:p>
          <a:p>
            <a:r>
              <a:rPr lang="en-US" altLang="zh-CN" dirty="0"/>
              <a:t>Chi-square fit</a:t>
            </a:r>
            <a:endParaRPr lang="zh-CN" altLang="en-US" dirty="0"/>
          </a:p>
        </p:txBody>
      </p:sp>
      <p:sp>
        <p:nvSpPr>
          <p:cNvPr id="21" name="TextBox 20">
            <a:extLst>
              <a:ext uri="{FF2B5EF4-FFF2-40B4-BE49-F238E27FC236}">
                <a16:creationId xmlns:a16="http://schemas.microsoft.com/office/drawing/2014/main" id="{3A0640E8-E5B8-4EFA-A4DA-C4AFCAD3AB96}"/>
              </a:ext>
            </a:extLst>
          </p:cNvPr>
          <p:cNvSpPr txBox="1"/>
          <p:nvPr/>
        </p:nvSpPr>
        <p:spPr>
          <a:xfrm>
            <a:off x="5153223" y="272084"/>
            <a:ext cx="1443216" cy="646331"/>
          </a:xfrm>
          <a:prstGeom prst="rect">
            <a:avLst/>
          </a:prstGeom>
          <a:noFill/>
        </p:spPr>
        <p:txBody>
          <a:bodyPr wrap="none" rtlCol="0">
            <a:spAutoFit/>
          </a:bodyPr>
          <a:lstStyle/>
          <a:p>
            <a:r>
              <a:rPr lang="en-US" altLang="zh-CN" dirty="0"/>
              <a:t>Poisson error</a:t>
            </a:r>
          </a:p>
          <a:p>
            <a:r>
              <a:rPr lang="en-US" altLang="zh-CN" dirty="0"/>
              <a:t>Chi-square fit</a:t>
            </a:r>
            <a:endParaRPr lang="zh-CN" altLang="en-US" dirty="0"/>
          </a:p>
        </p:txBody>
      </p:sp>
      <p:sp>
        <p:nvSpPr>
          <p:cNvPr id="22" name="TextBox 21">
            <a:extLst>
              <a:ext uri="{FF2B5EF4-FFF2-40B4-BE49-F238E27FC236}">
                <a16:creationId xmlns:a16="http://schemas.microsoft.com/office/drawing/2014/main" id="{CB9C5B13-3E0C-4FB4-9251-B2E6570E8581}"/>
              </a:ext>
            </a:extLst>
          </p:cNvPr>
          <p:cNvSpPr txBox="1"/>
          <p:nvPr/>
        </p:nvSpPr>
        <p:spPr>
          <a:xfrm>
            <a:off x="555655" y="3655970"/>
            <a:ext cx="1410451" cy="646331"/>
          </a:xfrm>
          <a:prstGeom prst="rect">
            <a:avLst/>
          </a:prstGeom>
          <a:noFill/>
        </p:spPr>
        <p:txBody>
          <a:bodyPr wrap="none" rtlCol="0">
            <a:spAutoFit/>
          </a:bodyPr>
          <a:lstStyle/>
          <a:p>
            <a:r>
              <a:rPr lang="en-US" altLang="zh-CN" dirty="0"/>
              <a:t>Normal error</a:t>
            </a:r>
          </a:p>
          <a:p>
            <a:r>
              <a:rPr lang="en-US" altLang="zh-CN" dirty="0"/>
              <a:t>Likelihood fit</a:t>
            </a:r>
            <a:endParaRPr lang="zh-CN" altLang="en-US" dirty="0"/>
          </a:p>
        </p:txBody>
      </p:sp>
      <p:sp>
        <p:nvSpPr>
          <p:cNvPr id="23" name="TextBox 22">
            <a:extLst>
              <a:ext uri="{FF2B5EF4-FFF2-40B4-BE49-F238E27FC236}">
                <a16:creationId xmlns:a16="http://schemas.microsoft.com/office/drawing/2014/main" id="{AB292B33-1BB9-46AA-B0AA-7CA842DF1948}"/>
              </a:ext>
            </a:extLst>
          </p:cNvPr>
          <p:cNvSpPr txBox="1"/>
          <p:nvPr/>
        </p:nvSpPr>
        <p:spPr>
          <a:xfrm>
            <a:off x="5153223" y="3655970"/>
            <a:ext cx="1423467" cy="646331"/>
          </a:xfrm>
          <a:prstGeom prst="rect">
            <a:avLst/>
          </a:prstGeom>
          <a:noFill/>
        </p:spPr>
        <p:txBody>
          <a:bodyPr wrap="none" rtlCol="0">
            <a:spAutoFit/>
          </a:bodyPr>
          <a:lstStyle/>
          <a:p>
            <a:r>
              <a:rPr lang="en-US" altLang="zh-CN" dirty="0"/>
              <a:t>Poisson error</a:t>
            </a:r>
          </a:p>
          <a:p>
            <a:r>
              <a:rPr lang="en-US" altLang="zh-CN" dirty="0"/>
              <a:t>Likelihood fit</a:t>
            </a:r>
            <a:endParaRPr lang="zh-CN" altLang="en-US" dirty="0"/>
          </a:p>
        </p:txBody>
      </p:sp>
      <p:sp>
        <p:nvSpPr>
          <p:cNvPr id="24" name="TextBox 23">
            <a:extLst>
              <a:ext uri="{FF2B5EF4-FFF2-40B4-BE49-F238E27FC236}">
                <a16:creationId xmlns:a16="http://schemas.microsoft.com/office/drawing/2014/main" id="{F11815F9-E9F0-4CDD-83FE-F550880AC090}"/>
              </a:ext>
            </a:extLst>
          </p:cNvPr>
          <p:cNvSpPr txBox="1"/>
          <p:nvPr/>
        </p:nvSpPr>
        <p:spPr>
          <a:xfrm>
            <a:off x="3100917" y="1322625"/>
            <a:ext cx="898708" cy="276999"/>
          </a:xfrm>
          <a:prstGeom prst="rect">
            <a:avLst/>
          </a:prstGeom>
          <a:noFill/>
        </p:spPr>
        <p:txBody>
          <a:bodyPr wrap="none" rtlCol="0">
            <a:spAutoFit/>
          </a:bodyPr>
          <a:lstStyle/>
          <a:p>
            <a:r>
              <a:rPr lang="en-US" altLang="zh-CN" sz="1200" dirty="0"/>
              <a:t>Prob = 0.58</a:t>
            </a:r>
            <a:endParaRPr lang="zh-CN" altLang="en-US" sz="1200" dirty="0"/>
          </a:p>
        </p:txBody>
      </p:sp>
      <p:sp>
        <p:nvSpPr>
          <p:cNvPr id="25" name="TextBox 24">
            <a:extLst>
              <a:ext uri="{FF2B5EF4-FFF2-40B4-BE49-F238E27FC236}">
                <a16:creationId xmlns:a16="http://schemas.microsoft.com/office/drawing/2014/main" id="{3A32B03F-6513-4B8A-8591-2BE079BFAC36}"/>
              </a:ext>
            </a:extLst>
          </p:cNvPr>
          <p:cNvSpPr txBox="1"/>
          <p:nvPr/>
        </p:nvSpPr>
        <p:spPr>
          <a:xfrm>
            <a:off x="3100917" y="4713359"/>
            <a:ext cx="898708" cy="276999"/>
          </a:xfrm>
          <a:prstGeom prst="rect">
            <a:avLst/>
          </a:prstGeom>
          <a:noFill/>
        </p:spPr>
        <p:txBody>
          <a:bodyPr wrap="none" rtlCol="0">
            <a:spAutoFit/>
          </a:bodyPr>
          <a:lstStyle/>
          <a:p>
            <a:r>
              <a:rPr lang="en-US" altLang="zh-CN" sz="1200" dirty="0"/>
              <a:t>Prob = 0.27</a:t>
            </a:r>
            <a:endParaRPr lang="zh-CN" altLang="en-US" sz="1200" dirty="0"/>
          </a:p>
        </p:txBody>
      </p:sp>
      <p:sp>
        <p:nvSpPr>
          <p:cNvPr id="26" name="TextBox 25">
            <a:extLst>
              <a:ext uri="{FF2B5EF4-FFF2-40B4-BE49-F238E27FC236}">
                <a16:creationId xmlns:a16="http://schemas.microsoft.com/office/drawing/2014/main" id="{472AA58E-691D-4CF7-AF3A-264D456212FF}"/>
              </a:ext>
            </a:extLst>
          </p:cNvPr>
          <p:cNvSpPr txBox="1"/>
          <p:nvPr/>
        </p:nvSpPr>
        <p:spPr>
          <a:xfrm>
            <a:off x="7672917" y="1322625"/>
            <a:ext cx="898708" cy="276999"/>
          </a:xfrm>
          <a:prstGeom prst="rect">
            <a:avLst/>
          </a:prstGeom>
          <a:noFill/>
        </p:spPr>
        <p:txBody>
          <a:bodyPr wrap="none" rtlCol="0">
            <a:spAutoFit/>
          </a:bodyPr>
          <a:lstStyle/>
          <a:p>
            <a:r>
              <a:rPr lang="en-US" altLang="zh-CN" sz="1200" dirty="0"/>
              <a:t>Prob = 0.58</a:t>
            </a:r>
            <a:endParaRPr lang="zh-CN" altLang="en-US" sz="1200" dirty="0"/>
          </a:p>
        </p:txBody>
      </p:sp>
      <p:sp>
        <p:nvSpPr>
          <p:cNvPr id="27" name="TextBox 26">
            <a:extLst>
              <a:ext uri="{FF2B5EF4-FFF2-40B4-BE49-F238E27FC236}">
                <a16:creationId xmlns:a16="http://schemas.microsoft.com/office/drawing/2014/main" id="{6A5C5FA2-0696-4894-A67B-660A1FEEBC3F}"/>
              </a:ext>
            </a:extLst>
          </p:cNvPr>
          <p:cNvSpPr txBox="1"/>
          <p:nvPr/>
        </p:nvSpPr>
        <p:spPr>
          <a:xfrm>
            <a:off x="7672917" y="4713359"/>
            <a:ext cx="898708" cy="276999"/>
          </a:xfrm>
          <a:prstGeom prst="rect">
            <a:avLst/>
          </a:prstGeom>
          <a:noFill/>
        </p:spPr>
        <p:txBody>
          <a:bodyPr wrap="none" rtlCol="0">
            <a:spAutoFit/>
          </a:bodyPr>
          <a:lstStyle/>
          <a:p>
            <a:r>
              <a:rPr lang="en-US" altLang="zh-CN" sz="1200" dirty="0"/>
              <a:t>Prob = 0.27</a:t>
            </a:r>
            <a:endParaRPr lang="zh-CN" altLang="en-US" sz="1200" dirty="0"/>
          </a:p>
        </p:txBody>
      </p:sp>
    </p:spTree>
    <p:extLst>
      <p:ext uri="{BB962C8B-B14F-4D97-AF65-F5344CB8AC3E}">
        <p14:creationId xmlns:p14="http://schemas.microsoft.com/office/powerpoint/2010/main" val="19619046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文本框 1"/>
              <p:cNvSpPr txBox="1"/>
              <p:nvPr/>
            </p:nvSpPr>
            <p:spPr>
              <a:xfrm>
                <a:off x="131826" y="106018"/>
                <a:ext cx="2705741" cy="62497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ea typeface="Cambria Math" panose="02040503050406030204" pitchFamily="18" charset="0"/>
                            </a:rPr>
                            <m:t>𝜎</m:t>
                          </m:r>
                          <m:rad>
                            <m:radPr>
                              <m:degHide m:val="on"/>
                              <m:ctrlPr>
                                <a:rPr lang="en-US" i="1">
                                  <a:latin typeface="Cambria Math" panose="02040503050406030204" pitchFamily="18" charset="0"/>
                                </a:rPr>
                              </m:ctrlPr>
                            </m:radPr>
                            <m:deg/>
                            <m:e>
                              <m:r>
                                <a:rPr lang="en-US" i="1">
                                  <a:latin typeface="Cambria Math" panose="02040503050406030204" pitchFamily="18" charset="0"/>
                                </a:rPr>
                                <m:t>2</m:t>
                              </m:r>
                              <m:r>
                                <a:rPr lang="en-US" i="1">
                                  <a:latin typeface="Cambria Math" panose="02040503050406030204" pitchFamily="18" charset="0"/>
                                  <a:ea typeface="Cambria Math" panose="02040503050406030204" pitchFamily="18" charset="0"/>
                                </a:rPr>
                                <m:t>𝜋</m:t>
                              </m:r>
                            </m:e>
                          </m:rad>
                        </m:den>
                      </m:f>
                      <m:r>
                        <m:rPr>
                          <m:sty m:val="p"/>
                        </m:rPr>
                        <a:rPr lang="en-US" altLang="zh-CN" i="1">
                          <a:latin typeface="Cambria Math" panose="02040503050406030204" pitchFamily="18" charset="0"/>
                        </a:rPr>
                        <m:t>exp</m:t>
                      </m:r>
                      <m:d>
                        <m:dPr>
                          <m:begChr m:val="["/>
                          <m:endChr m:val="]"/>
                          <m:ctrlPr>
                            <a:rPr lang="en-US" altLang="zh-CN" i="1">
                              <a:latin typeface="Cambria Math" panose="02040503050406030204" pitchFamily="18" charset="0"/>
                            </a:rPr>
                          </m:ctrlPr>
                        </m:dPr>
                        <m:e>
                          <m:r>
                            <a:rPr lang="en-US" altLang="zh-CN" i="1">
                              <a:latin typeface="Cambria Math" panose="02040503050406030204" pitchFamily="18" charset="0"/>
                              <a:ea typeface="Cambria Math" panose="02040503050406030204" pitchFamily="18" charset="0"/>
                            </a:rPr>
                            <m:t>−</m:t>
                          </m:r>
                          <m:f>
                            <m:fPr>
                              <m:ctrlPr>
                                <a:rPr lang="en-US" altLang="zh-CN" i="1">
                                  <a:latin typeface="Cambria Math" panose="02040503050406030204" pitchFamily="18" charset="0"/>
                                </a:rPr>
                              </m:ctrlPr>
                            </m:fPr>
                            <m:num>
                              <m:sSup>
                                <m:sSupPr>
                                  <m:ctrlPr>
                                    <a:rPr lang="en-US" altLang="zh-CN" i="1">
                                      <a:latin typeface="Cambria Math" panose="02040503050406030204" pitchFamily="18" charset="0"/>
                                    </a:rPr>
                                  </m:ctrlPr>
                                </m:sSupPr>
                                <m:e>
                                  <m:d>
                                    <m:dPr>
                                      <m:ctrlPr>
                                        <a:rPr lang="en-US" altLang="zh-CN" i="1">
                                          <a:latin typeface="Cambria Math" panose="02040503050406030204" pitchFamily="18" charset="0"/>
                                        </a:rPr>
                                      </m:ctrlPr>
                                    </m:dPr>
                                    <m:e>
                                      <m:r>
                                        <a:rPr lang="en-US" altLang="zh-CN" i="1">
                                          <a:latin typeface="Cambria Math" panose="02040503050406030204" pitchFamily="18" charset="0"/>
                                        </a:rPr>
                                        <m:t>𝑥</m:t>
                                      </m:r>
                                      <m:r>
                                        <a:rPr lang="en-US" altLang="zh-CN" i="1">
                                          <a:latin typeface="Cambria Math" panose="02040503050406030204" pitchFamily="18" charset="0"/>
                                          <a:ea typeface="Cambria Math" panose="02040503050406030204" pitchFamily="18" charset="0"/>
                                        </a:rPr>
                                        <m:t>−</m:t>
                                      </m:r>
                                      <m:r>
                                        <a:rPr lang="zh-CN" altLang="en-US" i="1">
                                          <a:latin typeface="Cambria Math" panose="02040503050406030204" pitchFamily="18" charset="0"/>
                                          <a:ea typeface="Cambria Math" panose="02040503050406030204" pitchFamily="18" charset="0"/>
                                        </a:rPr>
                                        <m:t>𝜇</m:t>
                                      </m:r>
                                    </m:e>
                                  </m:d>
                                </m:e>
                                <m:sup>
                                  <m:r>
                                    <a:rPr lang="en-US" altLang="zh-CN" i="1">
                                      <a:latin typeface="Cambria Math" panose="02040503050406030204" pitchFamily="18" charset="0"/>
                                    </a:rPr>
                                    <m:t>2</m:t>
                                  </m:r>
                                </m:sup>
                              </m:sSup>
                            </m:num>
                            <m:den>
                              <m:r>
                                <a:rPr lang="en-US" altLang="zh-CN" i="1">
                                  <a:latin typeface="Cambria Math" panose="02040503050406030204" pitchFamily="18" charset="0"/>
                                </a:rPr>
                                <m:t>2</m:t>
                              </m:r>
                              <m:sSup>
                                <m:sSupPr>
                                  <m:ctrlPr>
                                    <a:rPr lang="en-US" altLang="zh-CN" i="1">
                                      <a:latin typeface="Cambria Math" panose="02040503050406030204" pitchFamily="18" charset="0"/>
                                    </a:rPr>
                                  </m:ctrlPr>
                                </m:sSupPr>
                                <m:e>
                                  <m:r>
                                    <a:rPr lang="zh-CN" altLang="en-US" i="1">
                                      <a:latin typeface="Cambria Math" panose="02040503050406030204" pitchFamily="18" charset="0"/>
                                    </a:rPr>
                                    <m:t>𝜎</m:t>
                                  </m:r>
                                </m:e>
                                <m:sup>
                                  <m:r>
                                    <a:rPr lang="en-US" altLang="zh-CN" i="1">
                                      <a:latin typeface="Cambria Math" panose="02040503050406030204" pitchFamily="18" charset="0"/>
                                    </a:rPr>
                                    <m:t>2</m:t>
                                  </m:r>
                                </m:sup>
                              </m:sSup>
                            </m:den>
                          </m:f>
                        </m:e>
                      </m:d>
                    </m:oMath>
                  </m:oMathPara>
                </a14:m>
                <a:endParaRPr lang="en-US" dirty="0"/>
              </a:p>
            </p:txBody>
          </p:sp>
        </mc:Choice>
        <mc:Fallback xmlns="">
          <p:sp>
            <p:nvSpPr>
              <p:cNvPr id="2" name="文本框 1"/>
              <p:cNvSpPr txBox="1">
                <a:spLocks noRot="1" noChangeAspect="1" noMove="1" noResize="1" noEditPoints="1" noAdjustHandles="1" noChangeArrowheads="1" noChangeShapeType="1" noTextEdit="1"/>
              </p:cNvSpPr>
              <p:nvPr/>
            </p:nvSpPr>
            <p:spPr>
              <a:xfrm>
                <a:off x="131826" y="106018"/>
                <a:ext cx="2705741" cy="624979"/>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文本框 2"/>
              <p:cNvSpPr txBox="1"/>
              <p:nvPr/>
            </p:nvSpPr>
            <p:spPr>
              <a:xfrm>
                <a:off x="0" y="730997"/>
                <a:ext cx="9144000" cy="1332096"/>
              </a:xfrm>
              <a:prstGeom prst="rect">
                <a:avLst/>
              </a:prstGeom>
              <a:noFill/>
            </p:spPr>
            <p:txBody>
              <a:bodyPr wrap="square" rtlCol="0">
                <a:spAutoFit/>
              </a:bodyPr>
              <a:lstStyle/>
              <a:p>
                <a:r>
                  <a:rPr lang="en-US" altLang="zh-CN" dirty="0"/>
                  <a:t>The parameter μ is the mean of the distribution.</a:t>
                </a:r>
              </a:p>
              <a:p>
                <a:r>
                  <a:rPr lang="en-US" altLang="zh-CN" dirty="0"/>
                  <a:t>At x=μ, y has its maximum value of </a:t>
                </a:r>
                <a14:m>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ea typeface="Cambria Math" panose="02040503050406030204" pitchFamily="18" charset="0"/>
                          </a:rPr>
                          <m:t>𝜎</m:t>
                        </m:r>
                        <m:rad>
                          <m:radPr>
                            <m:degHide m:val="on"/>
                            <m:ctrlPr>
                              <a:rPr lang="en-US" i="1">
                                <a:latin typeface="Cambria Math" panose="02040503050406030204" pitchFamily="18" charset="0"/>
                              </a:rPr>
                            </m:ctrlPr>
                          </m:radPr>
                          <m:deg/>
                          <m:e>
                            <m:r>
                              <a:rPr lang="en-US" i="1">
                                <a:latin typeface="Cambria Math" panose="02040503050406030204" pitchFamily="18" charset="0"/>
                              </a:rPr>
                              <m:t>2</m:t>
                            </m:r>
                            <m:r>
                              <a:rPr lang="en-US" i="1">
                                <a:latin typeface="Cambria Math" panose="02040503050406030204" pitchFamily="18" charset="0"/>
                                <a:ea typeface="Cambria Math" panose="02040503050406030204" pitchFamily="18" charset="0"/>
                              </a:rPr>
                              <m:t>𝜋</m:t>
                            </m:r>
                          </m:e>
                        </m:rad>
                      </m:den>
                    </m:f>
                  </m:oMath>
                </a14:m>
                <a:r>
                  <a:rPr lang="en-US" altLang="zh-CN" dirty="0"/>
                  <a:t>.</a:t>
                </a:r>
              </a:p>
              <a:p>
                <a:r>
                  <a:rPr lang="en-US" dirty="0"/>
                  <a:t>The parameter </a:t>
                </a:r>
                <a:r>
                  <a:rPr lang="en-US" altLang="zh-CN" dirty="0"/>
                  <a:t>σ characterizes the width of the distribution</a:t>
                </a:r>
              </a:p>
              <a:p>
                <a:r>
                  <a:rPr lang="en-US" dirty="0"/>
                  <a:t>The area under the curve is 1.</a:t>
                </a:r>
              </a:p>
            </p:txBody>
          </p:sp>
        </mc:Choice>
        <mc:Fallback xmlns="">
          <p:sp>
            <p:nvSpPr>
              <p:cNvPr id="3" name="文本框 2"/>
              <p:cNvSpPr txBox="1">
                <a:spLocks noRot="1" noChangeAspect="1" noMove="1" noResize="1" noEditPoints="1" noAdjustHandles="1" noChangeArrowheads="1" noChangeShapeType="1" noTextEdit="1"/>
              </p:cNvSpPr>
              <p:nvPr/>
            </p:nvSpPr>
            <p:spPr>
              <a:xfrm>
                <a:off x="0" y="730997"/>
                <a:ext cx="9144000" cy="1332096"/>
              </a:xfrm>
              <a:prstGeom prst="rect">
                <a:avLst/>
              </a:prstGeom>
              <a:blipFill rotWithShape="0">
                <a:blip r:embed="rId3"/>
                <a:stretch>
                  <a:fillRect l="-533" t="-2752" b="-6881"/>
                </a:stretch>
              </a:blipFill>
            </p:spPr>
            <p:txBody>
              <a:bodyPr/>
              <a:lstStyle/>
              <a:p>
                <a:r>
                  <a:rPr lang="en-US">
                    <a:noFill/>
                  </a:rPr>
                  <a:t> </a:t>
                </a:r>
              </a:p>
            </p:txBody>
          </p:sp>
        </mc:Fallback>
      </mc:AlternateContent>
      <p:pic>
        <p:nvPicPr>
          <p:cNvPr id="4" name="图片 3"/>
          <p:cNvPicPr>
            <a:picLocks noChangeAspect="1"/>
          </p:cNvPicPr>
          <p:nvPr/>
        </p:nvPicPr>
        <p:blipFill>
          <a:blip r:embed="rId4"/>
          <a:stretch>
            <a:fillRect/>
          </a:stretch>
        </p:blipFill>
        <p:spPr>
          <a:xfrm>
            <a:off x="0" y="2206881"/>
            <a:ext cx="4680000" cy="2179273"/>
          </a:xfrm>
          <a:prstGeom prst="rect">
            <a:avLst/>
          </a:prstGeom>
        </p:spPr>
      </p:pic>
    </p:spTree>
    <p:extLst>
      <p:ext uri="{BB962C8B-B14F-4D97-AF65-F5344CB8AC3E}">
        <p14:creationId xmlns:p14="http://schemas.microsoft.com/office/powerpoint/2010/main" val="8116789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2508129" y="3471168"/>
            <a:ext cx="6635871" cy="3386832"/>
          </a:xfrm>
          <a:prstGeom prst="rect">
            <a:avLst/>
          </a:prstGeom>
        </p:spPr>
      </p:pic>
      <p:pic>
        <p:nvPicPr>
          <p:cNvPr id="5" name="图片 4"/>
          <p:cNvPicPr>
            <a:picLocks noChangeAspect="1"/>
          </p:cNvPicPr>
          <p:nvPr/>
        </p:nvPicPr>
        <p:blipFill>
          <a:blip r:embed="rId3"/>
          <a:stretch>
            <a:fillRect/>
          </a:stretch>
        </p:blipFill>
        <p:spPr>
          <a:xfrm>
            <a:off x="2508129" y="0"/>
            <a:ext cx="6635870" cy="3357563"/>
          </a:xfrm>
          <a:prstGeom prst="rect">
            <a:avLst/>
          </a:prstGeom>
        </p:spPr>
      </p:pic>
      <mc:AlternateContent xmlns:mc="http://schemas.openxmlformats.org/markup-compatibility/2006" xmlns:a14="http://schemas.microsoft.com/office/drawing/2010/main">
        <mc:Choice Requires="a14">
          <p:sp>
            <p:nvSpPr>
              <p:cNvPr id="6" name="文本框 5"/>
              <p:cNvSpPr txBox="1"/>
              <p:nvPr/>
            </p:nvSpPr>
            <p:spPr>
              <a:xfrm>
                <a:off x="0" y="42168"/>
                <a:ext cx="4614863" cy="3139321"/>
              </a:xfrm>
              <a:prstGeom prst="rect">
                <a:avLst/>
              </a:prstGeom>
              <a:noFill/>
            </p:spPr>
            <p:txBody>
              <a:bodyPr wrap="square" rtlCol="0">
                <a:spAutoFit/>
              </a:bodyPr>
              <a:lstStyle/>
              <a:p>
                <a:r>
                  <a:rPr lang="en-US" dirty="0" err="1"/>
                  <a:t>hpgtot</a:t>
                </a:r>
                <a:r>
                  <a:rPr lang="en-US" dirty="0"/>
                  <a:t>-&gt;Sumw2(</a:t>
                </a:r>
                <a:r>
                  <a:rPr lang="en-US" dirty="0" err="1"/>
                  <a:t>kFALSE</a:t>
                </a:r>
                <a:r>
                  <a:rPr lang="en-US" dirty="0"/>
                  <a:t>);</a:t>
                </a:r>
              </a:p>
              <a:p>
                <a:r>
                  <a:rPr lang="en-US" dirty="0" err="1"/>
                  <a:t>hpgtot</a:t>
                </a:r>
                <a:r>
                  <a:rPr lang="en-US" dirty="0"/>
                  <a:t>-&gt;</a:t>
                </a:r>
                <a:r>
                  <a:rPr lang="en-US" dirty="0" err="1"/>
                  <a:t>SetBinErrorOption</a:t>
                </a:r>
                <a:r>
                  <a:rPr lang="en-US" dirty="0"/>
                  <a:t>(TH1::</a:t>
                </a:r>
                <a:r>
                  <a:rPr lang="en-US" dirty="0" err="1"/>
                  <a:t>kNormal</a:t>
                </a:r>
                <a:r>
                  <a:rPr lang="en-US" dirty="0"/>
                  <a:t>);</a:t>
                </a:r>
              </a:p>
              <a:p>
                <a:r>
                  <a:rPr lang="en-US" dirty="0" err="1"/>
                  <a:t>hpgtot</a:t>
                </a:r>
                <a:r>
                  <a:rPr lang="en-US" dirty="0"/>
                  <a:t>-&gt;Draw("E1");</a:t>
                </a:r>
              </a:p>
              <a:p>
                <a:r>
                  <a:rPr lang="en-US" dirty="0" err="1"/>
                  <a:t>hpgtot</a:t>
                </a:r>
                <a:r>
                  <a:rPr lang="en-US" dirty="0"/>
                  <a:t>-&gt;</a:t>
                </a:r>
                <a:r>
                  <a:rPr lang="en-US" dirty="0" err="1"/>
                  <a:t>GetBinError</a:t>
                </a:r>
                <a:r>
                  <a:rPr lang="en-US" dirty="0"/>
                  <a:t>(8654);</a:t>
                </a:r>
              </a:p>
              <a:p>
                <a:r>
                  <a:rPr lang="en-US" dirty="0"/>
                  <a:t>1.414</a:t>
                </a:r>
              </a:p>
              <a:p>
                <a:r>
                  <a:rPr lang="en-US" dirty="0" err="1"/>
                  <a:t>hpgtot</a:t>
                </a:r>
                <a:r>
                  <a:rPr lang="en-US" dirty="0"/>
                  <a:t>-&gt;</a:t>
                </a:r>
                <a:r>
                  <a:rPr lang="en-US" dirty="0" err="1"/>
                  <a:t>GetBinErrorUp</a:t>
                </a:r>
                <a:r>
                  <a:rPr lang="en-US" dirty="0"/>
                  <a:t>(8654);</a:t>
                </a:r>
              </a:p>
              <a:p>
                <a:r>
                  <a:rPr lang="en-US" dirty="0"/>
                  <a:t>1.414</a:t>
                </a:r>
              </a:p>
              <a:p>
                <a:r>
                  <a:rPr lang="en-US" dirty="0" err="1"/>
                  <a:t>hpgtot</a:t>
                </a:r>
                <a:r>
                  <a:rPr lang="en-US" dirty="0"/>
                  <a:t>-&gt;</a:t>
                </a:r>
                <a:r>
                  <a:rPr lang="en-US" dirty="0" err="1"/>
                  <a:t>GetBinErrorLow</a:t>
                </a:r>
                <a:r>
                  <a:rPr lang="en-US" dirty="0"/>
                  <a:t>(8654);</a:t>
                </a:r>
              </a:p>
              <a:p>
                <a:r>
                  <a:rPr lang="en-US" dirty="0"/>
                  <a:t>1.414</a:t>
                </a:r>
              </a:p>
              <a:p>
                <a:endParaRPr lang="en-US" dirty="0"/>
              </a:p>
              <a:p>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2</m:t>
                      </m:r>
                      <m:r>
                        <a:rPr lang="en-US" i="1">
                          <a:latin typeface="Cambria Math" panose="02040503050406030204" pitchFamily="18" charset="0"/>
                          <a:ea typeface="Cambria Math" panose="02040503050406030204" pitchFamily="18" charset="0"/>
                        </a:rPr>
                        <m:t>±1.41</m:t>
                      </m:r>
                    </m:oMath>
                  </m:oMathPara>
                </a14:m>
                <a:endParaRPr lang="en-US" dirty="0"/>
              </a:p>
            </p:txBody>
          </p:sp>
        </mc:Choice>
        <mc:Fallback xmlns="">
          <p:sp>
            <p:nvSpPr>
              <p:cNvPr id="6" name="文本框 5"/>
              <p:cNvSpPr txBox="1">
                <a:spLocks noRot="1" noChangeAspect="1" noMove="1" noResize="1" noEditPoints="1" noAdjustHandles="1" noChangeArrowheads="1" noChangeShapeType="1" noTextEdit="1"/>
              </p:cNvSpPr>
              <p:nvPr/>
            </p:nvSpPr>
            <p:spPr>
              <a:xfrm>
                <a:off x="0" y="42168"/>
                <a:ext cx="4614863" cy="3139321"/>
              </a:xfrm>
              <a:prstGeom prst="rect">
                <a:avLst/>
              </a:prstGeom>
              <a:blipFill rotWithShape="0">
                <a:blip r:embed="rId4"/>
                <a:stretch>
                  <a:fillRect l="-1057" t="-116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0" y="3392587"/>
                <a:ext cx="9144001" cy="3423245"/>
              </a:xfrm>
              <a:prstGeom prst="rect">
                <a:avLst/>
              </a:prstGeom>
            </p:spPr>
            <p:txBody>
              <a:bodyPr wrap="square">
                <a:spAutoFit/>
              </a:bodyPr>
              <a:lstStyle/>
              <a:p>
                <a:r>
                  <a:rPr lang="en-US" dirty="0"/>
                  <a:t>hpgtot-&gt;Sumw2(</a:t>
                </a:r>
                <a:r>
                  <a:rPr lang="en-US" dirty="0" err="1"/>
                  <a:t>kFALSE</a:t>
                </a:r>
                <a:r>
                  <a:rPr lang="en-US" dirty="0"/>
                  <a:t>); the default value is TRUE. You have to set it to FALSE then you are allowed to invoke Poisson Error.</a:t>
                </a:r>
              </a:p>
              <a:p>
                <a:r>
                  <a:rPr lang="en-US" dirty="0" err="1"/>
                  <a:t>hpgtot</a:t>
                </a:r>
                <a:r>
                  <a:rPr lang="en-US" dirty="0"/>
                  <a:t>-&gt;</a:t>
                </a:r>
                <a:r>
                  <a:rPr lang="en-US" dirty="0" err="1"/>
                  <a:t>SetBinErrorOption</a:t>
                </a:r>
                <a:r>
                  <a:rPr lang="en-US" dirty="0"/>
                  <a:t>(TH1::</a:t>
                </a:r>
                <a:r>
                  <a:rPr lang="en-US" dirty="0" err="1"/>
                  <a:t>kPoisson</a:t>
                </a:r>
                <a:r>
                  <a:rPr lang="en-US" dirty="0"/>
                  <a:t>);</a:t>
                </a:r>
              </a:p>
              <a:p>
                <a:r>
                  <a:rPr lang="en-US" dirty="0" err="1"/>
                  <a:t>hpgtot</a:t>
                </a:r>
                <a:r>
                  <a:rPr lang="en-US" dirty="0"/>
                  <a:t>-&gt;Draw("E1");</a:t>
                </a:r>
              </a:p>
              <a:p>
                <a:r>
                  <a:rPr lang="en-US" dirty="0" err="1"/>
                  <a:t>hpgtot</a:t>
                </a:r>
                <a:r>
                  <a:rPr lang="en-US" dirty="0"/>
                  <a:t>-&gt;</a:t>
                </a:r>
                <a:r>
                  <a:rPr lang="en-US" dirty="0" err="1"/>
                  <a:t>GetBinError</a:t>
                </a:r>
                <a:r>
                  <a:rPr lang="en-US" dirty="0"/>
                  <a:t>(8654);</a:t>
                </a:r>
              </a:p>
              <a:p>
                <a:r>
                  <a:rPr lang="en-US" dirty="0"/>
                  <a:t>1.414</a:t>
                </a:r>
              </a:p>
              <a:p>
                <a:r>
                  <a:rPr lang="en-US" dirty="0" err="1"/>
                  <a:t>hpgtot</a:t>
                </a:r>
                <a:r>
                  <a:rPr lang="en-US" dirty="0"/>
                  <a:t>-&gt;</a:t>
                </a:r>
                <a:r>
                  <a:rPr lang="en-US" dirty="0" err="1"/>
                  <a:t>GetBinErrorUp</a:t>
                </a:r>
                <a:r>
                  <a:rPr lang="en-US" dirty="0"/>
                  <a:t>(8654);</a:t>
                </a:r>
              </a:p>
              <a:p>
                <a:r>
                  <a:rPr lang="en-US" dirty="0"/>
                  <a:t>2.64</a:t>
                </a:r>
              </a:p>
              <a:p>
                <a:r>
                  <a:rPr lang="en-US" dirty="0" err="1"/>
                  <a:t>hpgtot</a:t>
                </a:r>
                <a:r>
                  <a:rPr lang="en-US" dirty="0"/>
                  <a:t>-&gt;</a:t>
                </a:r>
                <a:r>
                  <a:rPr lang="en-US" dirty="0" err="1"/>
                  <a:t>GetBinErrorLow</a:t>
                </a:r>
                <a:r>
                  <a:rPr lang="en-US" dirty="0"/>
                  <a:t>(8654);</a:t>
                </a:r>
              </a:p>
              <a:p>
                <a:r>
                  <a:rPr lang="en-US" dirty="0"/>
                  <a:t>1.29</a:t>
                </a:r>
              </a:p>
              <a:p>
                <a:endParaRPr lang="en-US" dirty="0"/>
              </a:p>
              <a:p>
                <a:pPr algn="just"/>
                <a14:m>
                  <m:oMathPara xmlns:m="http://schemas.openxmlformats.org/officeDocument/2006/math">
                    <m:oMathParaPr>
                      <m:jc m:val="left"/>
                    </m:oMathParaPr>
                    <m:oMath xmlns:m="http://schemas.openxmlformats.org/officeDocument/2006/math">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2</m:t>
                          </m:r>
                        </m:e>
                        <m:sub>
                          <m:r>
                            <a:rPr lang="en-US" altLang="zh-CN" i="1" smtClean="0">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rPr>
                            <m:t>1.29</m:t>
                          </m:r>
                        </m:sub>
                        <m:sup>
                          <m:r>
                            <a:rPr lang="en-US" altLang="zh-CN" i="1">
                              <a:latin typeface="Cambria Math" panose="02040503050406030204" pitchFamily="18" charset="0"/>
                            </a:rPr>
                            <m:t>+</m:t>
                          </m:r>
                          <m:r>
                            <a:rPr lang="en-US" altLang="zh-CN" b="0" i="1" smtClean="0">
                              <a:latin typeface="Cambria Math" panose="02040503050406030204" pitchFamily="18" charset="0"/>
                            </a:rPr>
                            <m:t>2.64</m:t>
                          </m:r>
                        </m:sup>
                      </m:sSubSup>
                    </m:oMath>
                  </m:oMathPara>
                </a14:m>
                <a:endParaRPr lang="en-US" dirty="0"/>
              </a:p>
            </p:txBody>
          </p:sp>
        </mc:Choice>
        <mc:Fallback xmlns="">
          <p:sp>
            <p:nvSpPr>
              <p:cNvPr id="7" name="矩形 6"/>
              <p:cNvSpPr>
                <a:spLocks noRot="1" noChangeAspect="1" noMove="1" noResize="1" noEditPoints="1" noAdjustHandles="1" noChangeArrowheads="1" noChangeShapeType="1" noTextEdit="1"/>
              </p:cNvSpPr>
              <p:nvPr/>
            </p:nvSpPr>
            <p:spPr>
              <a:xfrm>
                <a:off x="0" y="3392587"/>
                <a:ext cx="9144001" cy="3423245"/>
              </a:xfrm>
              <a:prstGeom prst="rect">
                <a:avLst/>
              </a:prstGeom>
              <a:blipFill>
                <a:blip r:embed="rId5"/>
                <a:stretch>
                  <a:fillRect l="-533" t="-107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4289922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4734202" y="-2"/>
            <a:ext cx="4384032" cy="3152562"/>
          </a:xfrm>
          <a:prstGeom prst="rect">
            <a:avLst/>
          </a:prstGeom>
        </p:spPr>
      </p:pic>
      <p:pic>
        <p:nvPicPr>
          <p:cNvPr id="2" name="图片 1"/>
          <p:cNvPicPr>
            <a:picLocks noChangeAspect="1"/>
          </p:cNvPicPr>
          <p:nvPr/>
        </p:nvPicPr>
        <p:blipFill>
          <a:blip r:embed="rId3"/>
          <a:stretch>
            <a:fillRect/>
          </a:stretch>
        </p:blipFill>
        <p:spPr>
          <a:xfrm>
            <a:off x="0" y="-1"/>
            <a:ext cx="4760270" cy="3420000"/>
          </a:xfrm>
          <a:prstGeom prst="rect">
            <a:avLst/>
          </a:prstGeom>
        </p:spPr>
      </p:pic>
      <p:pic>
        <p:nvPicPr>
          <p:cNvPr id="4" name="图片 3"/>
          <p:cNvPicPr>
            <a:picLocks noChangeAspect="1"/>
          </p:cNvPicPr>
          <p:nvPr/>
        </p:nvPicPr>
        <p:blipFill>
          <a:blip r:embed="rId4"/>
          <a:stretch>
            <a:fillRect/>
          </a:stretch>
        </p:blipFill>
        <p:spPr>
          <a:xfrm>
            <a:off x="1" y="3420000"/>
            <a:ext cx="4734201" cy="3420000"/>
          </a:xfrm>
          <a:prstGeom prst="rect">
            <a:avLst/>
          </a:prstGeom>
        </p:spPr>
      </p:pic>
      <p:sp>
        <p:nvSpPr>
          <p:cNvPr id="6" name="矩形 5"/>
          <p:cNvSpPr/>
          <p:nvPr/>
        </p:nvSpPr>
        <p:spPr>
          <a:xfrm>
            <a:off x="4612578" y="4502697"/>
            <a:ext cx="4517134" cy="2308324"/>
          </a:xfrm>
          <a:prstGeom prst="rect">
            <a:avLst/>
          </a:prstGeom>
        </p:spPr>
        <p:txBody>
          <a:bodyPr wrap="none">
            <a:spAutoFit/>
          </a:bodyPr>
          <a:lstStyle/>
          <a:p>
            <a:r>
              <a:rPr lang="en-US" dirty="0"/>
              <a:t>TH1F *</a:t>
            </a:r>
            <a:r>
              <a:rPr lang="en-US" dirty="0" err="1"/>
              <a:t>hp</a:t>
            </a:r>
            <a:r>
              <a:rPr lang="en-US" dirty="0"/>
              <a:t>=new TH1F("hp","hp",1000,0,1000);</a:t>
            </a:r>
          </a:p>
          <a:p>
            <a:r>
              <a:rPr lang="en-US" dirty="0"/>
              <a:t>TH1F *</a:t>
            </a:r>
            <a:r>
              <a:rPr lang="en-US" dirty="0" err="1"/>
              <a:t>hn</a:t>
            </a:r>
            <a:r>
              <a:rPr lang="en-US" dirty="0"/>
              <a:t>=new TH1F("hn","hn",1000,0,1000);</a:t>
            </a:r>
          </a:p>
          <a:p>
            <a:r>
              <a:rPr lang="en-US" dirty="0"/>
              <a:t>for(</a:t>
            </a:r>
            <a:r>
              <a:rPr lang="en-US" dirty="0" err="1"/>
              <a:t>int</a:t>
            </a:r>
            <a:r>
              <a:rPr lang="en-US" dirty="0"/>
              <a:t> </a:t>
            </a:r>
            <a:r>
              <a:rPr lang="en-US" dirty="0" err="1"/>
              <a:t>i</a:t>
            </a:r>
            <a:r>
              <a:rPr lang="en-US" dirty="0"/>
              <a:t>=1;i&lt;1001;i++){</a:t>
            </a:r>
            <a:r>
              <a:rPr lang="en-US" dirty="0" err="1"/>
              <a:t>hp</a:t>
            </a:r>
            <a:r>
              <a:rPr lang="en-US" dirty="0"/>
              <a:t>-&gt;</a:t>
            </a:r>
            <a:r>
              <a:rPr lang="en-US" dirty="0" err="1"/>
              <a:t>SetBinContent</a:t>
            </a:r>
            <a:r>
              <a:rPr lang="en-US" dirty="0"/>
              <a:t>(</a:t>
            </a:r>
            <a:r>
              <a:rPr lang="en-US" dirty="0" err="1"/>
              <a:t>i,i</a:t>
            </a:r>
            <a:r>
              <a:rPr lang="en-US" dirty="0"/>
              <a:t>);}</a:t>
            </a:r>
          </a:p>
          <a:p>
            <a:r>
              <a:rPr lang="en-US" dirty="0"/>
              <a:t>for(</a:t>
            </a:r>
            <a:r>
              <a:rPr lang="en-US" dirty="0" err="1"/>
              <a:t>int</a:t>
            </a:r>
            <a:r>
              <a:rPr lang="en-US" dirty="0"/>
              <a:t> </a:t>
            </a:r>
            <a:r>
              <a:rPr lang="en-US" dirty="0" err="1"/>
              <a:t>i</a:t>
            </a:r>
            <a:r>
              <a:rPr lang="en-US" dirty="0"/>
              <a:t>=1;i&lt;1001;i++){</a:t>
            </a:r>
            <a:r>
              <a:rPr lang="en-US" dirty="0" err="1"/>
              <a:t>hn</a:t>
            </a:r>
            <a:r>
              <a:rPr lang="en-US" dirty="0"/>
              <a:t>-&gt;</a:t>
            </a:r>
            <a:r>
              <a:rPr lang="en-US" dirty="0" err="1"/>
              <a:t>SetBinContent</a:t>
            </a:r>
            <a:r>
              <a:rPr lang="en-US" dirty="0"/>
              <a:t>(</a:t>
            </a:r>
            <a:r>
              <a:rPr lang="en-US" dirty="0" err="1"/>
              <a:t>i,i</a:t>
            </a:r>
            <a:r>
              <a:rPr lang="en-US" dirty="0"/>
              <a:t>);}</a:t>
            </a:r>
          </a:p>
          <a:p>
            <a:r>
              <a:rPr lang="en-US" dirty="0" err="1"/>
              <a:t>hp</a:t>
            </a:r>
            <a:r>
              <a:rPr lang="en-US" dirty="0"/>
              <a:t>-&gt;</a:t>
            </a:r>
            <a:r>
              <a:rPr lang="en-US" dirty="0" err="1"/>
              <a:t>SetBinErrorOption</a:t>
            </a:r>
            <a:r>
              <a:rPr lang="en-US" dirty="0"/>
              <a:t>(TH1::</a:t>
            </a:r>
            <a:r>
              <a:rPr lang="en-US" dirty="0" err="1"/>
              <a:t>kPoisson</a:t>
            </a:r>
            <a:r>
              <a:rPr lang="en-US" dirty="0"/>
              <a:t>);</a:t>
            </a:r>
          </a:p>
          <a:p>
            <a:r>
              <a:rPr lang="en-US" dirty="0" err="1"/>
              <a:t>hn</a:t>
            </a:r>
            <a:r>
              <a:rPr lang="en-US" dirty="0"/>
              <a:t>-&gt;</a:t>
            </a:r>
            <a:r>
              <a:rPr lang="en-US" dirty="0" err="1"/>
              <a:t>SetBinErrorOption</a:t>
            </a:r>
            <a:r>
              <a:rPr lang="en-US" dirty="0"/>
              <a:t>(TH1::</a:t>
            </a:r>
            <a:r>
              <a:rPr lang="en-US" dirty="0" err="1"/>
              <a:t>kNormal</a:t>
            </a:r>
            <a:r>
              <a:rPr lang="en-US" dirty="0"/>
              <a:t>);</a:t>
            </a:r>
          </a:p>
          <a:p>
            <a:r>
              <a:rPr lang="en-US" dirty="0" err="1"/>
              <a:t>hp</a:t>
            </a:r>
            <a:r>
              <a:rPr lang="en-US" dirty="0"/>
              <a:t>-&gt;Draw("E1");</a:t>
            </a:r>
          </a:p>
          <a:p>
            <a:r>
              <a:rPr lang="en-US" dirty="0" err="1"/>
              <a:t>hn</a:t>
            </a:r>
            <a:r>
              <a:rPr lang="en-US" dirty="0"/>
              <a:t>-&gt;Draw("E1 </a:t>
            </a:r>
            <a:r>
              <a:rPr lang="en-US" dirty="0" err="1"/>
              <a:t>sames</a:t>
            </a:r>
            <a:r>
              <a:rPr lang="en-US" dirty="0"/>
              <a:t>");</a:t>
            </a:r>
          </a:p>
        </p:txBody>
      </p:sp>
      <p:sp>
        <p:nvSpPr>
          <p:cNvPr id="3" name="矩形 2"/>
          <p:cNvSpPr/>
          <p:nvPr/>
        </p:nvSpPr>
        <p:spPr>
          <a:xfrm>
            <a:off x="1156183" y="3462863"/>
            <a:ext cx="7962051" cy="954107"/>
          </a:xfrm>
          <a:prstGeom prst="rect">
            <a:avLst/>
          </a:prstGeom>
        </p:spPr>
        <p:txBody>
          <a:bodyPr wrap="none">
            <a:spAutoFit/>
          </a:bodyPr>
          <a:lstStyle/>
          <a:p>
            <a:r>
              <a:rPr lang="en-US" sz="1400" dirty="0">
                <a:latin typeface="Times New Roman" panose="02020603050405020304" pitchFamily="18" charset="0"/>
                <a:ea typeface="Tahoma" panose="020B0604030504040204" pitchFamily="34" charset="0"/>
                <a:cs typeface="Times New Roman" panose="02020603050405020304" pitchFamily="18" charset="0"/>
              </a:rPr>
              <a:t>TH1F *he=new TH1F("he","he",1000,0,1000);</a:t>
            </a:r>
          </a:p>
          <a:p>
            <a:r>
              <a:rPr lang="en-US" sz="1400" dirty="0">
                <a:latin typeface="Times New Roman" panose="02020603050405020304" pitchFamily="18" charset="0"/>
                <a:ea typeface="Tahoma" panose="020B0604030504040204" pitchFamily="34" charset="0"/>
                <a:cs typeface="Times New Roman" panose="02020603050405020304" pitchFamily="18" charset="0"/>
              </a:rPr>
              <a:t>for(</a:t>
            </a:r>
            <a:r>
              <a:rPr lang="en-US" sz="1400" dirty="0" err="1">
                <a:latin typeface="Times New Roman" panose="02020603050405020304" pitchFamily="18" charset="0"/>
                <a:ea typeface="Tahoma" panose="020B0604030504040204" pitchFamily="34" charset="0"/>
                <a:cs typeface="Times New Roman" panose="02020603050405020304" pitchFamily="18" charset="0"/>
              </a:rPr>
              <a:t>int</a:t>
            </a:r>
            <a:r>
              <a:rPr lang="en-US" sz="1400" dirty="0">
                <a:latin typeface="Times New Roman" panose="02020603050405020304" pitchFamily="18" charset="0"/>
                <a:ea typeface="Tahoma" panose="020B0604030504040204" pitchFamily="34" charset="0"/>
                <a:cs typeface="Times New Roman" panose="02020603050405020304" pitchFamily="18" charset="0"/>
              </a:rPr>
              <a:t> </a:t>
            </a:r>
            <a:r>
              <a:rPr lang="en-US" sz="1400" dirty="0" err="1">
                <a:latin typeface="Times New Roman" panose="02020603050405020304" pitchFamily="18" charset="0"/>
                <a:ea typeface="Tahoma" panose="020B0604030504040204" pitchFamily="34" charset="0"/>
                <a:cs typeface="Times New Roman" panose="02020603050405020304" pitchFamily="18" charset="0"/>
              </a:rPr>
              <a:t>i</a:t>
            </a:r>
            <a:r>
              <a:rPr lang="en-US" sz="1400" dirty="0">
                <a:latin typeface="Times New Roman" panose="02020603050405020304" pitchFamily="18" charset="0"/>
                <a:ea typeface="Tahoma" panose="020B0604030504040204" pitchFamily="34" charset="0"/>
                <a:cs typeface="Times New Roman" panose="02020603050405020304" pitchFamily="18" charset="0"/>
              </a:rPr>
              <a:t>=1;i&lt;=1000;i++){he-&gt;</a:t>
            </a:r>
            <a:r>
              <a:rPr lang="en-US" sz="1400" dirty="0" err="1">
                <a:latin typeface="Times New Roman" panose="02020603050405020304" pitchFamily="18" charset="0"/>
                <a:ea typeface="Tahoma" panose="020B0604030504040204" pitchFamily="34" charset="0"/>
                <a:cs typeface="Times New Roman" panose="02020603050405020304" pitchFamily="18" charset="0"/>
              </a:rPr>
              <a:t>SetBinContent</a:t>
            </a:r>
            <a:r>
              <a:rPr lang="en-US" sz="1400" dirty="0">
                <a:latin typeface="Times New Roman" panose="02020603050405020304" pitchFamily="18" charset="0"/>
                <a:ea typeface="Tahoma" panose="020B0604030504040204" pitchFamily="34" charset="0"/>
                <a:cs typeface="Times New Roman" panose="02020603050405020304" pitchFamily="18" charset="0"/>
              </a:rPr>
              <a:t>(</a:t>
            </a:r>
            <a:r>
              <a:rPr lang="en-US" sz="1400" dirty="0" err="1">
                <a:latin typeface="Times New Roman" panose="02020603050405020304" pitchFamily="18" charset="0"/>
                <a:ea typeface="Tahoma" panose="020B0604030504040204" pitchFamily="34" charset="0"/>
                <a:cs typeface="Times New Roman" panose="02020603050405020304" pitchFamily="18" charset="0"/>
              </a:rPr>
              <a:t>i,hp</a:t>
            </a:r>
            <a:r>
              <a:rPr lang="en-US" sz="1400" dirty="0">
                <a:latin typeface="Times New Roman" panose="02020603050405020304" pitchFamily="18" charset="0"/>
                <a:ea typeface="Tahoma" panose="020B0604030504040204" pitchFamily="34" charset="0"/>
                <a:cs typeface="Times New Roman" panose="02020603050405020304" pitchFamily="18" charset="0"/>
              </a:rPr>
              <a:t>-&gt;</a:t>
            </a:r>
            <a:r>
              <a:rPr lang="en-US" sz="1400" dirty="0" err="1">
                <a:latin typeface="Times New Roman" panose="02020603050405020304" pitchFamily="18" charset="0"/>
                <a:ea typeface="Tahoma" panose="020B0604030504040204" pitchFamily="34" charset="0"/>
                <a:cs typeface="Times New Roman" panose="02020603050405020304" pitchFamily="18" charset="0"/>
              </a:rPr>
              <a:t>GetBinErrorUp</a:t>
            </a:r>
            <a:r>
              <a:rPr lang="en-US" sz="1400" dirty="0">
                <a:latin typeface="Times New Roman" panose="02020603050405020304" pitchFamily="18" charset="0"/>
                <a:ea typeface="Tahoma" panose="020B0604030504040204" pitchFamily="34" charset="0"/>
                <a:cs typeface="Times New Roman" panose="02020603050405020304" pitchFamily="18" charset="0"/>
              </a:rPr>
              <a:t>(</a:t>
            </a:r>
            <a:r>
              <a:rPr lang="en-US" sz="1400" dirty="0" err="1">
                <a:latin typeface="Times New Roman" panose="02020603050405020304" pitchFamily="18" charset="0"/>
                <a:ea typeface="Tahoma" panose="020B0604030504040204" pitchFamily="34" charset="0"/>
                <a:cs typeface="Times New Roman" panose="02020603050405020304" pitchFamily="18" charset="0"/>
              </a:rPr>
              <a:t>i</a:t>
            </a:r>
            <a:r>
              <a:rPr lang="en-US" sz="1400" dirty="0">
                <a:latin typeface="Times New Roman" panose="02020603050405020304" pitchFamily="18" charset="0"/>
                <a:ea typeface="Tahoma" panose="020B0604030504040204" pitchFamily="34" charset="0"/>
                <a:cs typeface="Times New Roman" panose="02020603050405020304" pitchFamily="18" charset="0"/>
              </a:rPr>
              <a:t>)/</a:t>
            </a:r>
            <a:r>
              <a:rPr lang="en-US" sz="1400" dirty="0" err="1">
                <a:latin typeface="Times New Roman" panose="02020603050405020304" pitchFamily="18" charset="0"/>
                <a:ea typeface="Tahoma" panose="020B0604030504040204" pitchFamily="34" charset="0"/>
                <a:cs typeface="Times New Roman" panose="02020603050405020304" pitchFamily="18" charset="0"/>
              </a:rPr>
              <a:t>hp</a:t>
            </a:r>
            <a:r>
              <a:rPr lang="en-US" sz="1400" dirty="0">
                <a:latin typeface="Times New Roman" panose="02020603050405020304" pitchFamily="18" charset="0"/>
                <a:ea typeface="Tahoma" panose="020B0604030504040204" pitchFamily="34" charset="0"/>
                <a:cs typeface="Times New Roman" panose="02020603050405020304" pitchFamily="18" charset="0"/>
              </a:rPr>
              <a:t>-&gt;</a:t>
            </a:r>
            <a:r>
              <a:rPr lang="en-US" sz="1400" dirty="0" err="1">
                <a:latin typeface="Times New Roman" panose="02020603050405020304" pitchFamily="18" charset="0"/>
                <a:ea typeface="Tahoma" panose="020B0604030504040204" pitchFamily="34" charset="0"/>
                <a:cs typeface="Times New Roman" panose="02020603050405020304" pitchFamily="18" charset="0"/>
              </a:rPr>
              <a:t>GetBinErrorLow</a:t>
            </a:r>
            <a:r>
              <a:rPr lang="en-US" sz="1400" dirty="0">
                <a:latin typeface="Times New Roman" panose="02020603050405020304" pitchFamily="18" charset="0"/>
                <a:ea typeface="Tahoma" panose="020B0604030504040204" pitchFamily="34" charset="0"/>
                <a:cs typeface="Times New Roman" panose="02020603050405020304" pitchFamily="18" charset="0"/>
              </a:rPr>
              <a:t>(</a:t>
            </a:r>
            <a:r>
              <a:rPr lang="en-US" sz="1400" dirty="0" err="1">
                <a:latin typeface="Times New Roman" panose="02020603050405020304" pitchFamily="18" charset="0"/>
                <a:ea typeface="Tahoma" panose="020B0604030504040204" pitchFamily="34" charset="0"/>
                <a:cs typeface="Times New Roman" panose="02020603050405020304" pitchFamily="18" charset="0"/>
              </a:rPr>
              <a:t>i</a:t>
            </a:r>
            <a:r>
              <a:rPr lang="en-US" sz="1400" dirty="0">
                <a:latin typeface="Times New Roman" panose="02020603050405020304" pitchFamily="18" charset="0"/>
                <a:ea typeface="Tahoma" panose="020B0604030504040204" pitchFamily="34" charset="0"/>
                <a:cs typeface="Times New Roman" panose="02020603050405020304" pitchFamily="18" charset="0"/>
              </a:rPr>
              <a:t>);}Upper-right</a:t>
            </a:r>
          </a:p>
          <a:p>
            <a:r>
              <a:rPr lang="en-US" sz="1400" dirty="0">
                <a:latin typeface="Times New Roman" panose="02020603050405020304" pitchFamily="18" charset="0"/>
                <a:ea typeface="Tahoma" panose="020B0604030504040204" pitchFamily="34" charset="0"/>
                <a:cs typeface="Times New Roman" panose="02020603050405020304" pitchFamily="18" charset="0"/>
              </a:rPr>
              <a:t>for(</a:t>
            </a:r>
            <a:r>
              <a:rPr lang="en-US" sz="1400" dirty="0" err="1">
                <a:latin typeface="Times New Roman" panose="02020603050405020304" pitchFamily="18" charset="0"/>
                <a:ea typeface="Tahoma" panose="020B0604030504040204" pitchFamily="34" charset="0"/>
                <a:cs typeface="Times New Roman" panose="02020603050405020304" pitchFamily="18" charset="0"/>
              </a:rPr>
              <a:t>int</a:t>
            </a:r>
            <a:r>
              <a:rPr lang="en-US" sz="1400" dirty="0">
                <a:latin typeface="Times New Roman" panose="02020603050405020304" pitchFamily="18" charset="0"/>
                <a:ea typeface="Tahoma" panose="020B0604030504040204" pitchFamily="34" charset="0"/>
                <a:cs typeface="Times New Roman" panose="02020603050405020304" pitchFamily="18" charset="0"/>
              </a:rPr>
              <a:t> </a:t>
            </a:r>
            <a:r>
              <a:rPr lang="en-US" sz="1400" dirty="0" err="1">
                <a:latin typeface="Times New Roman" panose="02020603050405020304" pitchFamily="18" charset="0"/>
                <a:ea typeface="Tahoma" panose="020B0604030504040204" pitchFamily="34" charset="0"/>
                <a:cs typeface="Times New Roman" panose="02020603050405020304" pitchFamily="18" charset="0"/>
              </a:rPr>
              <a:t>i</a:t>
            </a:r>
            <a:r>
              <a:rPr lang="en-US" sz="1400" dirty="0">
                <a:latin typeface="Times New Roman" panose="02020603050405020304" pitchFamily="18" charset="0"/>
                <a:ea typeface="Tahoma" panose="020B0604030504040204" pitchFamily="34" charset="0"/>
                <a:cs typeface="Times New Roman" panose="02020603050405020304" pitchFamily="18" charset="0"/>
              </a:rPr>
              <a:t>=1;i&lt;=1000;i++){he-&gt;</a:t>
            </a:r>
            <a:r>
              <a:rPr lang="en-US" sz="1400" dirty="0" err="1">
                <a:latin typeface="Times New Roman" panose="02020603050405020304" pitchFamily="18" charset="0"/>
                <a:ea typeface="Tahoma" panose="020B0604030504040204" pitchFamily="34" charset="0"/>
                <a:cs typeface="Times New Roman" panose="02020603050405020304" pitchFamily="18" charset="0"/>
              </a:rPr>
              <a:t>SetBinContent</a:t>
            </a:r>
            <a:r>
              <a:rPr lang="en-US" sz="1400" dirty="0">
                <a:latin typeface="Times New Roman" panose="02020603050405020304" pitchFamily="18" charset="0"/>
                <a:ea typeface="Tahoma" panose="020B0604030504040204" pitchFamily="34" charset="0"/>
                <a:cs typeface="Times New Roman" panose="02020603050405020304" pitchFamily="18" charset="0"/>
              </a:rPr>
              <a:t>(</a:t>
            </a:r>
            <a:r>
              <a:rPr lang="en-US" sz="1400" dirty="0" err="1">
                <a:latin typeface="Times New Roman" panose="02020603050405020304" pitchFamily="18" charset="0"/>
                <a:ea typeface="Tahoma" panose="020B0604030504040204" pitchFamily="34" charset="0"/>
                <a:cs typeface="Times New Roman" panose="02020603050405020304" pitchFamily="18" charset="0"/>
              </a:rPr>
              <a:t>i,hp</a:t>
            </a:r>
            <a:r>
              <a:rPr lang="en-US" sz="1400" dirty="0">
                <a:latin typeface="Times New Roman" panose="02020603050405020304" pitchFamily="18" charset="0"/>
                <a:ea typeface="Tahoma" panose="020B0604030504040204" pitchFamily="34" charset="0"/>
                <a:cs typeface="Times New Roman" panose="02020603050405020304" pitchFamily="18" charset="0"/>
              </a:rPr>
              <a:t>-&gt;</a:t>
            </a:r>
            <a:r>
              <a:rPr lang="en-US" sz="1400" dirty="0" err="1">
                <a:latin typeface="Times New Roman" panose="02020603050405020304" pitchFamily="18" charset="0"/>
                <a:ea typeface="Tahoma" panose="020B0604030504040204" pitchFamily="34" charset="0"/>
                <a:cs typeface="Times New Roman" panose="02020603050405020304" pitchFamily="18" charset="0"/>
              </a:rPr>
              <a:t>GetBinErrorUp</a:t>
            </a:r>
            <a:r>
              <a:rPr lang="en-US" sz="1400" dirty="0">
                <a:latin typeface="Times New Roman" panose="02020603050405020304" pitchFamily="18" charset="0"/>
                <a:ea typeface="Tahoma" panose="020B0604030504040204" pitchFamily="34" charset="0"/>
                <a:cs typeface="Times New Roman" panose="02020603050405020304" pitchFamily="18" charset="0"/>
              </a:rPr>
              <a:t>(</a:t>
            </a:r>
            <a:r>
              <a:rPr lang="en-US" sz="1400" dirty="0" err="1">
                <a:latin typeface="Times New Roman" panose="02020603050405020304" pitchFamily="18" charset="0"/>
                <a:ea typeface="Tahoma" panose="020B0604030504040204" pitchFamily="34" charset="0"/>
                <a:cs typeface="Times New Roman" panose="02020603050405020304" pitchFamily="18" charset="0"/>
              </a:rPr>
              <a:t>i</a:t>
            </a:r>
            <a:r>
              <a:rPr lang="en-US" sz="1400" dirty="0">
                <a:latin typeface="Times New Roman" panose="02020603050405020304" pitchFamily="18" charset="0"/>
                <a:ea typeface="Tahoma" panose="020B0604030504040204" pitchFamily="34" charset="0"/>
                <a:cs typeface="Times New Roman" panose="02020603050405020304" pitchFamily="18" charset="0"/>
              </a:rPr>
              <a:t>)/</a:t>
            </a:r>
            <a:r>
              <a:rPr lang="en-US" sz="1400" dirty="0" err="1">
                <a:latin typeface="Times New Roman" panose="02020603050405020304" pitchFamily="18" charset="0"/>
                <a:ea typeface="Tahoma" panose="020B0604030504040204" pitchFamily="34" charset="0"/>
                <a:cs typeface="Times New Roman" panose="02020603050405020304" pitchFamily="18" charset="0"/>
              </a:rPr>
              <a:t>hn</a:t>
            </a:r>
            <a:r>
              <a:rPr lang="en-US" sz="1400" dirty="0">
                <a:latin typeface="Times New Roman" panose="02020603050405020304" pitchFamily="18" charset="0"/>
                <a:ea typeface="Tahoma" panose="020B0604030504040204" pitchFamily="34" charset="0"/>
                <a:cs typeface="Times New Roman" panose="02020603050405020304" pitchFamily="18" charset="0"/>
              </a:rPr>
              <a:t>-&gt;</a:t>
            </a:r>
            <a:r>
              <a:rPr lang="en-US" sz="1400" dirty="0" err="1">
                <a:latin typeface="Times New Roman" panose="02020603050405020304" pitchFamily="18" charset="0"/>
                <a:ea typeface="Tahoma" panose="020B0604030504040204" pitchFamily="34" charset="0"/>
                <a:cs typeface="Times New Roman" panose="02020603050405020304" pitchFamily="18" charset="0"/>
              </a:rPr>
              <a:t>GetBinError</a:t>
            </a:r>
            <a:r>
              <a:rPr lang="en-US" sz="1400" dirty="0">
                <a:latin typeface="Times New Roman" panose="02020603050405020304" pitchFamily="18" charset="0"/>
                <a:ea typeface="Tahoma" panose="020B0604030504040204" pitchFamily="34" charset="0"/>
                <a:cs typeface="Times New Roman" panose="02020603050405020304" pitchFamily="18" charset="0"/>
              </a:rPr>
              <a:t>(</a:t>
            </a:r>
            <a:r>
              <a:rPr lang="en-US" sz="1400" dirty="0" err="1">
                <a:latin typeface="Times New Roman" panose="02020603050405020304" pitchFamily="18" charset="0"/>
                <a:ea typeface="Tahoma" panose="020B0604030504040204" pitchFamily="34" charset="0"/>
                <a:cs typeface="Times New Roman" panose="02020603050405020304" pitchFamily="18" charset="0"/>
              </a:rPr>
              <a:t>i</a:t>
            </a:r>
            <a:r>
              <a:rPr lang="en-US" sz="1400" dirty="0">
                <a:latin typeface="Times New Roman" panose="02020603050405020304" pitchFamily="18" charset="0"/>
                <a:ea typeface="Tahoma" panose="020B0604030504040204" pitchFamily="34" charset="0"/>
                <a:cs typeface="Times New Roman" panose="02020603050405020304" pitchFamily="18" charset="0"/>
              </a:rPr>
              <a:t>);} Lower-left</a:t>
            </a:r>
          </a:p>
          <a:p>
            <a:r>
              <a:rPr lang="en-US" sz="1400" dirty="0">
                <a:latin typeface="Times New Roman" panose="02020603050405020304" pitchFamily="18" charset="0"/>
                <a:ea typeface="Tahoma" panose="020B0604030504040204" pitchFamily="34" charset="0"/>
                <a:cs typeface="Times New Roman" panose="02020603050405020304" pitchFamily="18" charset="0"/>
              </a:rPr>
              <a:t>for(</a:t>
            </a:r>
            <a:r>
              <a:rPr lang="en-US" sz="1400" dirty="0" err="1">
                <a:latin typeface="Times New Roman" panose="02020603050405020304" pitchFamily="18" charset="0"/>
                <a:ea typeface="Tahoma" panose="020B0604030504040204" pitchFamily="34" charset="0"/>
                <a:cs typeface="Times New Roman" panose="02020603050405020304" pitchFamily="18" charset="0"/>
              </a:rPr>
              <a:t>int</a:t>
            </a:r>
            <a:r>
              <a:rPr lang="en-US" sz="1400" dirty="0">
                <a:latin typeface="Times New Roman" panose="02020603050405020304" pitchFamily="18" charset="0"/>
                <a:ea typeface="Tahoma" panose="020B0604030504040204" pitchFamily="34" charset="0"/>
                <a:cs typeface="Times New Roman" panose="02020603050405020304" pitchFamily="18" charset="0"/>
              </a:rPr>
              <a:t> </a:t>
            </a:r>
            <a:r>
              <a:rPr lang="en-US" sz="1400" dirty="0" err="1">
                <a:latin typeface="Times New Roman" panose="02020603050405020304" pitchFamily="18" charset="0"/>
                <a:ea typeface="Tahoma" panose="020B0604030504040204" pitchFamily="34" charset="0"/>
                <a:cs typeface="Times New Roman" panose="02020603050405020304" pitchFamily="18" charset="0"/>
              </a:rPr>
              <a:t>i</a:t>
            </a:r>
            <a:r>
              <a:rPr lang="en-US" sz="1400" dirty="0">
                <a:latin typeface="Times New Roman" panose="02020603050405020304" pitchFamily="18" charset="0"/>
                <a:ea typeface="Tahoma" panose="020B0604030504040204" pitchFamily="34" charset="0"/>
                <a:cs typeface="Times New Roman" panose="02020603050405020304" pitchFamily="18" charset="0"/>
              </a:rPr>
              <a:t>=1;i&lt;=1000;i++){he-&gt;</a:t>
            </a:r>
            <a:r>
              <a:rPr lang="en-US" sz="1400" dirty="0" err="1">
                <a:latin typeface="Times New Roman" panose="02020603050405020304" pitchFamily="18" charset="0"/>
                <a:ea typeface="Tahoma" panose="020B0604030504040204" pitchFamily="34" charset="0"/>
                <a:cs typeface="Times New Roman" panose="02020603050405020304" pitchFamily="18" charset="0"/>
              </a:rPr>
              <a:t>SetBinContent</a:t>
            </a:r>
            <a:r>
              <a:rPr lang="en-US" sz="1400" dirty="0">
                <a:latin typeface="Times New Roman" panose="02020603050405020304" pitchFamily="18" charset="0"/>
                <a:ea typeface="Tahoma" panose="020B0604030504040204" pitchFamily="34" charset="0"/>
                <a:cs typeface="Times New Roman" panose="02020603050405020304" pitchFamily="18" charset="0"/>
              </a:rPr>
              <a:t>(</a:t>
            </a:r>
            <a:r>
              <a:rPr lang="en-US" sz="1400" dirty="0" err="1">
                <a:latin typeface="Times New Roman" panose="02020603050405020304" pitchFamily="18" charset="0"/>
                <a:ea typeface="Tahoma" panose="020B0604030504040204" pitchFamily="34" charset="0"/>
                <a:cs typeface="Times New Roman" panose="02020603050405020304" pitchFamily="18" charset="0"/>
              </a:rPr>
              <a:t>i,hp</a:t>
            </a:r>
            <a:r>
              <a:rPr lang="en-US" sz="1400" dirty="0">
                <a:latin typeface="Times New Roman" panose="02020603050405020304" pitchFamily="18" charset="0"/>
                <a:ea typeface="Tahoma" panose="020B0604030504040204" pitchFamily="34" charset="0"/>
                <a:cs typeface="Times New Roman" panose="02020603050405020304" pitchFamily="18" charset="0"/>
              </a:rPr>
              <a:t>-&gt;</a:t>
            </a:r>
            <a:r>
              <a:rPr lang="en-US" sz="1400" dirty="0" err="1">
                <a:latin typeface="Times New Roman" panose="02020603050405020304" pitchFamily="18" charset="0"/>
                <a:ea typeface="Tahoma" panose="020B0604030504040204" pitchFamily="34" charset="0"/>
                <a:cs typeface="Times New Roman" panose="02020603050405020304" pitchFamily="18" charset="0"/>
              </a:rPr>
              <a:t>GetBinErrorLow</a:t>
            </a:r>
            <a:r>
              <a:rPr lang="en-US" sz="1400" dirty="0">
                <a:latin typeface="Times New Roman" panose="02020603050405020304" pitchFamily="18" charset="0"/>
                <a:ea typeface="Tahoma" panose="020B0604030504040204" pitchFamily="34" charset="0"/>
                <a:cs typeface="Times New Roman" panose="02020603050405020304" pitchFamily="18" charset="0"/>
              </a:rPr>
              <a:t>(</a:t>
            </a:r>
            <a:r>
              <a:rPr lang="en-US" sz="1400" dirty="0" err="1">
                <a:latin typeface="Times New Roman" panose="02020603050405020304" pitchFamily="18" charset="0"/>
                <a:ea typeface="Tahoma" panose="020B0604030504040204" pitchFamily="34" charset="0"/>
                <a:cs typeface="Times New Roman" panose="02020603050405020304" pitchFamily="18" charset="0"/>
              </a:rPr>
              <a:t>i</a:t>
            </a:r>
            <a:r>
              <a:rPr lang="en-US" sz="1400" dirty="0">
                <a:latin typeface="Times New Roman" panose="02020603050405020304" pitchFamily="18" charset="0"/>
                <a:ea typeface="Tahoma" panose="020B0604030504040204" pitchFamily="34" charset="0"/>
                <a:cs typeface="Times New Roman" panose="02020603050405020304" pitchFamily="18" charset="0"/>
              </a:rPr>
              <a:t>)/</a:t>
            </a:r>
            <a:r>
              <a:rPr lang="en-US" sz="1400" dirty="0" err="1">
                <a:latin typeface="Times New Roman" panose="02020603050405020304" pitchFamily="18" charset="0"/>
                <a:ea typeface="Tahoma" panose="020B0604030504040204" pitchFamily="34" charset="0"/>
                <a:cs typeface="Times New Roman" panose="02020603050405020304" pitchFamily="18" charset="0"/>
              </a:rPr>
              <a:t>hn</a:t>
            </a:r>
            <a:r>
              <a:rPr lang="en-US" sz="1400" dirty="0">
                <a:latin typeface="Times New Roman" panose="02020603050405020304" pitchFamily="18" charset="0"/>
                <a:ea typeface="Tahoma" panose="020B0604030504040204" pitchFamily="34" charset="0"/>
                <a:cs typeface="Times New Roman" panose="02020603050405020304" pitchFamily="18" charset="0"/>
              </a:rPr>
              <a:t>-&gt;</a:t>
            </a:r>
            <a:r>
              <a:rPr lang="en-US" sz="1400" dirty="0" err="1">
                <a:latin typeface="Times New Roman" panose="02020603050405020304" pitchFamily="18" charset="0"/>
                <a:ea typeface="Tahoma" panose="020B0604030504040204" pitchFamily="34" charset="0"/>
                <a:cs typeface="Times New Roman" panose="02020603050405020304" pitchFamily="18" charset="0"/>
              </a:rPr>
              <a:t>GetBinError</a:t>
            </a:r>
            <a:r>
              <a:rPr lang="en-US" sz="1400" dirty="0">
                <a:latin typeface="Times New Roman" panose="02020603050405020304" pitchFamily="18" charset="0"/>
                <a:ea typeface="Tahoma" panose="020B0604030504040204" pitchFamily="34" charset="0"/>
                <a:cs typeface="Times New Roman" panose="02020603050405020304" pitchFamily="18" charset="0"/>
              </a:rPr>
              <a:t>(</a:t>
            </a:r>
            <a:r>
              <a:rPr lang="en-US" sz="1400" dirty="0" err="1">
                <a:latin typeface="Times New Roman" panose="02020603050405020304" pitchFamily="18" charset="0"/>
                <a:ea typeface="Tahoma" panose="020B0604030504040204" pitchFamily="34" charset="0"/>
                <a:cs typeface="Times New Roman" panose="02020603050405020304" pitchFamily="18" charset="0"/>
              </a:rPr>
              <a:t>i</a:t>
            </a:r>
            <a:r>
              <a:rPr lang="en-US" sz="1400" dirty="0">
                <a:latin typeface="Times New Roman" panose="02020603050405020304" pitchFamily="18" charset="0"/>
                <a:ea typeface="Tahoma" panose="020B0604030504040204" pitchFamily="34" charset="0"/>
                <a:cs typeface="Times New Roman" panose="02020603050405020304" pitchFamily="18" charset="0"/>
              </a:rPr>
              <a:t>);} Upper-right</a:t>
            </a:r>
          </a:p>
        </p:txBody>
      </p:sp>
    </p:spTree>
    <p:extLst>
      <p:ext uri="{BB962C8B-B14F-4D97-AF65-F5344CB8AC3E}">
        <p14:creationId xmlns:p14="http://schemas.microsoft.com/office/powerpoint/2010/main" val="35527510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3764284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067770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4180328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75674894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a:stretch>
            <a:fillRect/>
          </a:stretch>
        </p:blipFill>
        <p:spPr>
          <a:xfrm>
            <a:off x="45168" y="114300"/>
            <a:ext cx="9055968" cy="6172200"/>
          </a:xfrm>
          <a:prstGeom prst="rect">
            <a:avLst/>
          </a:prstGeom>
        </p:spPr>
      </p:pic>
    </p:spTree>
    <p:extLst>
      <p:ext uri="{BB962C8B-B14F-4D97-AF65-F5344CB8AC3E}">
        <p14:creationId xmlns:p14="http://schemas.microsoft.com/office/powerpoint/2010/main" val="36486632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a:stretch>
            <a:fillRect/>
          </a:stretch>
        </p:blipFill>
        <p:spPr>
          <a:xfrm>
            <a:off x="400049" y="142875"/>
            <a:ext cx="8386763" cy="5027718"/>
          </a:xfrm>
          <a:prstGeom prst="rect">
            <a:avLst/>
          </a:prstGeom>
        </p:spPr>
      </p:pic>
    </p:spTree>
    <p:extLst>
      <p:ext uri="{BB962C8B-B14F-4D97-AF65-F5344CB8AC3E}">
        <p14:creationId xmlns:p14="http://schemas.microsoft.com/office/powerpoint/2010/main" val="347650069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a:stretch>
            <a:fillRect/>
          </a:stretch>
        </p:blipFill>
        <p:spPr>
          <a:xfrm>
            <a:off x="400049" y="200025"/>
            <a:ext cx="8229600" cy="6402520"/>
          </a:xfrm>
          <a:prstGeom prst="rect">
            <a:avLst/>
          </a:prstGeom>
        </p:spPr>
      </p:pic>
    </p:spTree>
    <p:extLst>
      <p:ext uri="{BB962C8B-B14F-4D97-AF65-F5344CB8AC3E}">
        <p14:creationId xmlns:p14="http://schemas.microsoft.com/office/powerpoint/2010/main" val="9913066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a:stretch>
            <a:fillRect/>
          </a:stretch>
        </p:blipFill>
        <p:spPr>
          <a:xfrm>
            <a:off x="71434" y="0"/>
            <a:ext cx="8972550" cy="3955561"/>
          </a:xfrm>
          <a:prstGeom prst="rect">
            <a:avLst/>
          </a:prstGeom>
        </p:spPr>
      </p:pic>
      <p:pic>
        <p:nvPicPr>
          <p:cNvPr id="3" name="图片 2"/>
          <p:cNvPicPr/>
          <p:nvPr/>
        </p:nvPicPr>
        <p:blipFill>
          <a:blip r:embed="rId3"/>
          <a:stretch>
            <a:fillRect/>
          </a:stretch>
        </p:blipFill>
        <p:spPr>
          <a:xfrm>
            <a:off x="642934" y="3955561"/>
            <a:ext cx="7429504" cy="2854209"/>
          </a:xfrm>
          <a:prstGeom prst="rect">
            <a:avLst/>
          </a:prstGeom>
        </p:spPr>
      </p:pic>
    </p:spTree>
    <p:extLst>
      <p:ext uri="{BB962C8B-B14F-4D97-AF65-F5344CB8AC3E}">
        <p14:creationId xmlns:p14="http://schemas.microsoft.com/office/powerpoint/2010/main" val="1184588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4801314"/>
          </a:xfrm>
          <a:prstGeom prst="rect">
            <a:avLst/>
          </a:prstGeom>
        </p:spPr>
        <p:txBody>
          <a:bodyPr wrap="square">
            <a:spAutoFit/>
          </a:bodyPr>
          <a:lstStyle/>
          <a:p>
            <a:r>
              <a:rPr lang="en-US" dirty="0">
                <a:solidFill>
                  <a:srgbClr val="000000"/>
                </a:solidFill>
                <a:latin typeface="Roboto" pitchFamily="2" charset="0"/>
              </a:rPr>
              <a:t>TF1::</a:t>
            </a:r>
            <a:r>
              <a:rPr lang="en-US" dirty="0" err="1">
                <a:solidFill>
                  <a:srgbClr val="000000"/>
                </a:solidFill>
                <a:latin typeface="Roboto" pitchFamily="2" charset="0"/>
              </a:rPr>
              <a:t>GetProb</a:t>
            </a:r>
            <a:r>
              <a:rPr lang="en-US" dirty="0">
                <a:solidFill>
                  <a:srgbClr val="000000"/>
                </a:solidFill>
                <a:latin typeface="Roboto" pitchFamily="2" charset="0"/>
              </a:rPr>
              <a:t>()</a:t>
            </a:r>
          </a:p>
          <a:p>
            <a:r>
              <a:rPr lang="en-US" dirty="0">
                <a:solidFill>
                  <a:srgbClr val="000000"/>
                </a:solidFill>
                <a:latin typeface="Roboto" pitchFamily="2" charset="0"/>
              </a:rPr>
              <a:t>Computation of the probability for a certain Chi-squared (chi2) and number of degrees of freedom (</a:t>
            </a:r>
            <a:r>
              <a:rPr lang="en-US" dirty="0" err="1">
                <a:solidFill>
                  <a:srgbClr val="000000"/>
                </a:solidFill>
                <a:latin typeface="Roboto" pitchFamily="2" charset="0"/>
              </a:rPr>
              <a:t>ndf</a:t>
            </a:r>
            <a:r>
              <a:rPr lang="en-US" dirty="0">
                <a:solidFill>
                  <a:srgbClr val="000000"/>
                </a:solidFill>
                <a:latin typeface="Roboto" pitchFamily="2" charset="0"/>
              </a:rPr>
              <a:t>).</a:t>
            </a:r>
          </a:p>
          <a:p>
            <a:r>
              <a:rPr lang="en-US" dirty="0">
                <a:solidFill>
                  <a:srgbClr val="000000"/>
                </a:solidFill>
                <a:latin typeface="Roboto" pitchFamily="2" charset="0"/>
              </a:rPr>
              <a:t>Calculations are based on the incomplete gamma function P(</a:t>
            </a:r>
            <a:r>
              <a:rPr lang="en-US" dirty="0" err="1">
                <a:solidFill>
                  <a:srgbClr val="000000"/>
                </a:solidFill>
                <a:latin typeface="Roboto" pitchFamily="2" charset="0"/>
              </a:rPr>
              <a:t>a,x</a:t>
            </a:r>
            <a:r>
              <a:rPr lang="en-US" dirty="0">
                <a:solidFill>
                  <a:srgbClr val="000000"/>
                </a:solidFill>
                <a:latin typeface="Roboto" pitchFamily="2" charset="0"/>
              </a:rPr>
              <a:t>), where a=</a:t>
            </a:r>
            <a:r>
              <a:rPr lang="en-US" dirty="0" err="1">
                <a:solidFill>
                  <a:srgbClr val="000000"/>
                </a:solidFill>
                <a:latin typeface="Roboto" pitchFamily="2" charset="0"/>
              </a:rPr>
              <a:t>ndf</a:t>
            </a:r>
            <a:r>
              <a:rPr lang="en-US" dirty="0">
                <a:solidFill>
                  <a:srgbClr val="000000"/>
                </a:solidFill>
                <a:latin typeface="Roboto" pitchFamily="2" charset="0"/>
              </a:rPr>
              <a:t>/2 and x=chi2/2.</a:t>
            </a:r>
          </a:p>
          <a:p>
            <a:r>
              <a:rPr lang="en-US" dirty="0">
                <a:solidFill>
                  <a:srgbClr val="000000"/>
                </a:solidFill>
                <a:latin typeface="Roboto" pitchFamily="2" charset="0"/>
              </a:rPr>
              <a:t>P(</a:t>
            </a:r>
            <a:r>
              <a:rPr lang="en-US" dirty="0" err="1">
                <a:solidFill>
                  <a:srgbClr val="000000"/>
                </a:solidFill>
                <a:latin typeface="Roboto" pitchFamily="2" charset="0"/>
              </a:rPr>
              <a:t>a,x</a:t>
            </a:r>
            <a:r>
              <a:rPr lang="en-US" dirty="0">
                <a:solidFill>
                  <a:srgbClr val="000000"/>
                </a:solidFill>
                <a:latin typeface="Roboto" pitchFamily="2" charset="0"/>
              </a:rPr>
              <a:t>) represents the probability that the observed Chi-squared for a correct model should be less than the value chi2.</a:t>
            </a:r>
          </a:p>
          <a:p>
            <a:r>
              <a:rPr lang="en-US" dirty="0">
                <a:solidFill>
                  <a:srgbClr val="000000"/>
                </a:solidFill>
                <a:latin typeface="Roboto" pitchFamily="2" charset="0"/>
              </a:rPr>
              <a:t>The returned probability corresponds to 1-P(</a:t>
            </a:r>
            <a:r>
              <a:rPr lang="en-US" dirty="0" err="1">
                <a:solidFill>
                  <a:srgbClr val="000000"/>
                </a:solidFill>
                <a:latin typeface="Roboto" pitchFamily="2" charset="0"/>
              </a:rPr>
              <a:t>a,x</a:t>
            </a:r>
            <a:r>
              <a:rPr lang="en-US" dirty="0">
                <a:solidFill>
                  <a:srgbClr val="000000"/>
                </a:solidFill>
                <a:latin typeface="Roboto" pitchFamily="2" charset="0"/>
              </a:rPr>
              <a:t>), which denotes the probability that an observed Chi-squared exceeds the value chi2 by chance, even for a correct model.</a:t>
            </a:r>
          </a:p>
          <a:p>
            <a:endParaRPr lang="en-US" dirty="0">
              <a:solidFill>
                <a:srgbClr val="000000"/>
              </a:solidFill>
              <a:latin typeface="Roboto" pitchFamily="2" charset="0"/>
            </a:endParaRPr>
          </a:p>
          <a:p>
            <a:r>
              <a:rPr lang="en-US" dirty="0">
                <a:solidFill>
                  <a:srgbClr val="000000"/>
                </a:solidFill>
                <a:latin typeface="Roboto" pitchFamily="2" charset="0"/>
              </a:rPr>
              <a:t>pol1-&gt;</a:t>
            </a:r>
            <a:r>
              <a:rPr lang="en-US" dirty="0" err="1">
                <a:solidFill>
                  <a:srgbClr val="000000"/>
                </a:solidFill>
                <a:latin typeface="Roboto" pitchFamily="2" charset="0"/>
              </a:rPr>
              <a:t>GetProb</a:t>
            </a:r>
            <a:r>
              <a:rPr lang="en-US" dirty="0">
                <a:solidFill>
                  <a:srgbClr val="000000"/>
                </a:solidFill>
                <a:latin typeface="Roboto" pitchFamily="2" charset="0"/>
              </a:rPr>
              <a:t>();//This probability is not the “probability that your fit is good.” If you did many fake experiments (draw many random samples of data points from the assumed distribution (your fit function)), this is the percentage of experiments that would give χ2 values ≥ to the one you got in this experiment.</a:t>
            </a:r>
          </a:p>
          <a:p>
            <a:endParaRPr lang="en-US" b="0" i="0" dirty="0">
              <a:solidFill>
                <a:srgbClr val="000000"/>
              </a:solidFill>
              <a:effectLst/>
              <a:latin typeface="Roboto" pitchFamily="2" charset="0"/>
            </a:endParaRPr>
          </a:p>
          <a:p>
            <a:r>
              <a:rPr lang="en-US" dirty="0" err="1">
                <a:solidFill>
                  <a:srgbClr val="000000"/>
                </a:solidFill>
                <a:latin typeface="Roboto" pitchFamily="2" charset="0"/>
              </a:rPr>
              <a:t>TMath</a:t>
            </a:r>
            <a:r>
              <a:rPr lang="en-US" dirty="0">
                <a:solidFill>
                  <a:srgbClr val="000000"/>
                </a:solidFill>
                <a:latin typeface="Roboto" pitchFamily="2" charset="0"/>
              </a:rPr>
              <a:t>::</a:t>
            </a:r>
            <a:r>
              <a:rPr lang="en-US" dirty="0" err="1">
                <a:solidFill>
                  <a:srgbClr val="000000"/>
                </a:solidFill>
                <a:latin typeface="Roboto" pitchFamily="2" charset="0"/>
              </a:rPr>
              <a:t>Prob</a:t>
            </a:r>
            <a:r>
              <a:rPr lang="en-US" dirty="0">
                <a:solidFill>
                  <a:srgbClr val="000000"/>
                </a:solidFill>
                <a:latin typeface="Roboto" pitchFamily="2" charset="0"/>
              </a:rPr>
              <a:t>(66.7495,97);//=0.992</a:t>
            </a:r>
            <a:endParaRPr lang="en-US" altLang="zh-CN" dirty="0">
              <a:solidFill>
                <a:srgbClr val="000000"/>
              </a:solidFill>
              <a:latin typeface="Roboto" pitchFamily="2" charset="0"/>
            </a:endParaRPr>
          </a:p>
          <a:p>
            <a:r>
              <a:rPr lang="fr-FR" dirty="0">
                <a:solidFill>
                  <a:srgbClr val="000000"/>
                </a:solidFill>
                <a:latin typeface="Roboto" pitchFamily="2" charset="0"/>
              </a:rPr>
              <a:t>Double_t Prob(Double_t chi2, Int_t ndf);</a:t>
            </a:r>
            <a:endParaRPr lang="en-US" b="0" i="0" dirty="0">
              <a:solidFill>
                <a:srgbClr val="000000"/>
              </a:solidFill>
              <a:effectLst/>
              <a:latin typeface="Roboto" pitchFamily="2" charset="0"/>
            </a:endParaRPr>
          </a:p>
        </p:txBody>
      </p:sp>
    </p:spTree>
    <p:extLst>
      <p:ext uri="{BB962C8B-B14F-4D97-AF65-F5344CB8AC3E}">
        <p14:creationId xmlns:p14="http://schemas.microsoft.com/office/powerpoint/2010/main" val="17316340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a:stretch>
            <a:fillRect/>
          </a:stretch>
        </p:blipFill>
        <p:spPr>
          <a:xfrm>
            <a:off x="19250" y="19250"/>
            <a:ext cx="9108000" cy="6840000"/>
          </a:xfrm>
          <a:prstGeom prst="rect">
            <a:avLst/>
          </a:prstGeom>
        </p:spPr>
      </p:pic>
      <mc:AlternateContent xmlns:mc="http://schemas.openxmlformats.org/markup-compatibility/2006" xmlns:a14="http://schemas.microsoft.com/office/drawing/2010/main">
        <mc:Choice Requires="a14">
          <p:sp>
            <p:nvSpPr>
              <p:cNvPr id="3" name="文本框 2"/>
              <p:cNvSpPr txBox="1"/>
              <p:nvPr/>
            </p:nvSpPr>
            <p:spPr>
              <a:xfrm>
                <a:off x="6246794" y="3545125"/>
                <a:ext cx="2040555" cy="756233"/>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nary>
                        <m:naryPr>
                          <m:chr m:val="∑"/>
                          <m:ctrlPr>
                            <a:rPr lang="en-US"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altLang="zh-CN" b="0" i="1" smtClean="0">
                              <a:latin typeface="Cambria Math" panose="02040503050406030204" pitchFamily="18" charset="0"/>
                            </a:rPr>
                            <m:t>𝑚</m:t>
                          </m:r>
                        </m:sup>
                        <m:e>
                          <m:sSup>
                            <m:sSupPr>
                              <m:ctrlPr>
                                <a:rPr lang="en-US" i="1" smtClean="0">
                                  <a:latin typeface="Cambria Math" panose="02040503050406030204" pitchFamily="18" charset="0"/>
                                </a:rPr>
                              </m:ctrlPr>
                            </m:sSupPr>
                            <m:e>
                              <m:d>
                                <m:dPr>
                                  <m:ctrlPr>
                                    <a:rPr lang="en-US" i="1" smtClean="0">
                                      <a:latin typeface="Cambria Math" panose="02040503050406030204" pitchFamily="18" charset="0"/>
                                    </a:rPr>
                                  </m:ctrlPr>
                                </m:dPr>
                                <m:e>
                                  <m:f>
                                    <m:fPr>
                                      <m:ctrlPr>
                                        <a:rPr lang="en-US" i="1" smtClean="0">
                                          <a:latin typeface="Cambria Math" panose="02040503050406030204" pitchFamily="18" charset="0"/>
                                        </a:rPr>
                                      </m:ctrlPr>
                                    </m:fPr>
                                    <m:num>
                                      <m:sSub>
                                        <m:sSubPr>
                                          <m:ctrlPr>
                                            <a:rPr lang="en-US"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𝜈</m:t>
                                          </m:r>
                                        </m:e>
                                        <m:sub>
                                          <m:r>
                                            <a:rPr lang="en-US" b="0" i="1" smtClean="0">
                                              <a:latin typeface="Cambria Math" panose="02040503050406030204" pitchFamily="18" charset="0"/>
                                            </a:rPr>
                                            <m:t>𝑖</m:t>
                                          </m:r>
                                        </m:sub>
                                      </m:sSub>
                                    </m:num>
                                    <m:den>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𝜎</m:t>
                                          </m:r>
                                        </m:e>
                                        <m:sub>
                                          <m:sSub>
                                            <m:sSubPr>
                                              <m:ctrlPr>
                                                <a:rPr lang="en-US"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𝑖</m:t>
                                              </m:r>
                                            </m:sub>
                                          </m:sSub>
                                        </m:sub>
                                      </m:sSub>
                                    </m:den>
                                  </m:f>
                                </m:e>
                              </m:d>
                            </m:e>
                            <m:sup>
                              <m:r>
                                <a:rPr lang="en-US" b="0" i="1" smtClean="0">
                                  <a:latin typeface="Cambria Math" panose="02040503050406030204" pitchFamily="18" charset="0"/>
                                </a:rPr>
                                <m:t>2</m:t>
                              </m:r>
                            </m:sup>
                          </m:sSup>
                        </m:e>
                      </m:nary>
                    </m:oMath>
                  </m:oMathPara>
                </a14:m>
                <a:endParaRPr lang="en-US" dirty="0"/>
              </a:p>
            </p:txBody>
          </p:sp>
        </mc:Choice>
        <mc:Fallback xmlns="">
          <p:sp>
            <p:nvSpPr>
              <p:cNvPr id="3" name="文本框 2"/>
              <p:cNvSpPr txBox="1">
                <a:spLocks noRot="1" noChangeAspect="1" noMove="1" noResize="1" noEditPoints="1" noAdjustHandles="1" noChangeArrowheads="1" noChangeShapeType="1" noTextEdit="1"/>
              </p:cNvSpPr>
              <p:nvPr/>
            </p:nvSpPr>
            <p:spPr>
              <a:xfrm>
                <a:off x="6246794" y="3545125"/>
                <a:ext cx="2040555" cy="756233"/>
              </a:xfrm>
              <a:prstGeom prst="rect">
                <a:avLst/>
              </a:prstGeo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571635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p:nvPr/>
        </p:nvPicPr>
        <p:blipFill>
          <a:blip r:embed="rId3"/>
          <a:stretch>
            <a:fillRect/>
          </a:stretch>
        </p:blipFill>
        <p:spPr>
          <a:xfrm>
            <a:off x="0" y="0"/>
            <a:ext cx="9144000" cy="1035474"/>
          </a:xfrm>
          <a:prstGeom prst="rect">
            <a:avLst/>
          </a:prstGeom>
        </p:spPr>
      </p:pic>
      <mc:AlternateContent xmlns:mc="http://schemas.openxmlformats.org/markup-compatibility/2006" xmlns:a14="http://schemas.microsoft.com/office/drawing/2010/main">
        <mc:Choice Requires="a14">
          <p:sp>
            <p:nvSpPr>
              <p:cNvPr id="2" name="矩形 1"/>
              <p:cNvSpPr/>
              <p:nvPr/>
            </p:nvSpPr>
            <p:spPr>
              <a:xfrm>
                <a:off x="0" y="1035474"/>
                <a:ext cx="9144000" cy="2366930"/>
              </a:xfrm>
              <a:prstGeom prst="rect">
                <a:avLst/>
              </a:prstGeom>
            </p:spPr>
            <p:txBody>
              <a:bodyPr wrap="square">
                <a:spAutoFit/>
              </a:bodyPr>
              <a:lstStyle/>
              <a:p>
                <a:r>
                  <a:rPr lang="en-US" altLang="zh-CN" dirty="0">
                    <a:solidFill>
                      <a:srgbClr val="000000"/>
                    </a:solidFill>
                    <a:latin typeface="Times New Roman" panose="02020603050405020304" pitchFamily="18" charset="0"/>
                    <a:cs typeface="Times New Roman" panose="02020603050405020304" pitchFamily="18" charset="0"/>
                  </a:rPr>
                  <a:t>The log l</a:t>
                </a:r>
                <a:r>
                  <a:rPr lang="en-US" dirty="0">
                    <a:solidFill>
                      <a:srgbClr val="000000"/>
                    </a:solidFill>
                    <a:latin typeface="Times New Roman" panose="02020603050405020304" pitchFamily="18" charset="0"/>
                    <a:cs typeface="Times New Roman" panose="02020603050405020304" pitchFamily="18" charset="0"/>
                  </a:rPr>
                  <a:t>ikelihood </a:t>
                </a:r>
                <a:r>
                  <a:rPr lang="en-US" altLang="zh-CN" dirty="0">
                    <a:solidFill>
                      <a:srgbClr val="000000"/>
                    </a:solidFill>
                    <a:latin typeface="Times New Roman" panose="02020603050405020304" pitchFamily="18" charset="0"/>
                    <a:cs typeface="Times New Roman" panose="02020603050405020304" pitchFamily="18" charset="0"/>
                  </a:rPr>
                  <a:t>r</a:t>
                </a:r>
                <a:r>
                  <a:rPr lang="en-US" dirty="0">
                    <a:solidFill>
                      <a:srgbClr val="000000"/>
                    </a:solidFill>
                    <a:latin typeface="Times New Roman" panose="02020603050405020304" pitchFamily="18" charset="0"/>
                    <a:cs typeface="Times New Roman" panose="02020603050405020304" pitchFamily="18" charset="0"/>
                  </a:rPr>
                  <a:t>atio of the Poisson distribution is used to estimate goodness-of-fit.</a:t>
                </a:r>
              </a:p>
              <a:p>
                <a:endParaRPr lang="en-US" dirty="0">
                  <a:solidFill>
                    <a:srgbClr val="000000"/>
                  </a:solidFill>
                  <a:latin typeface="Times New Roman" panose="02020603050405020304" pitchFamily="18" charset="0"/>
                  <a:cs typeface="Times New Roman" panose="02020603050405020304" pitchFamily="18" charset="0"/>
                </a:endParaRPr>
              </a:p>
              <a:p>
                <a:endParaRPr lang="en-US" dirty="0">
                  <a:solidFill>
                    <a:srgbClr val="000000"/>
                  </a:solidFill>
                  <a:latin typeface="Times New Roman" panose="02020603050405020304" pitchFamily="18" charset="0"/>
                  <a:cs typeface="Times New Roman" panose="02020603050405020304" pitchFamily="18" charset="0"/>
                </a:endParaRPr>
              </a:p>
              <a:p>
                <a:endParaRPr lang="en-US" dirty="0">
                  <a:solidFill>
                    <a:srgbClr val="000000"/>
                  </a:solidFill>
                  <a:latin typeface="Times New Roman" panose="02020603050405020304" pitchFamily="18" charset="0"/>
                  <a:cs typeface="Times New Roman" panose="02020603050405020304" pitchFamily="18" charset="0"/>
                </a:endParaRPr>
              </a:p>
              <a:p>
                <a:r>
                  <a:rPr lang="en-US" dirty="0">
                    <a:solidFill>
                      <a:srgbClr val="000000"/>
                    </a:solidFill>
                    <a:latin typeface="Times New Roman" panose="02020603050405020304" pitchFamily="18" charset="0"/>
                    <a:cs typeface="Times New Roman" panose="02020603050405020304" pitchFamily="18" charset="0"/>
                  </a:rPr>
                  <a:t>The quantity is -2 times the log likelihood ratio of a binned fit to a Poisson distribution where </a:t>
                </a:r>
                <a14:m>
                  <m:oMath xmlns:m="http://schemas.openxmlformats.org/officeDocument/2006/math">
                    <m:sSubSup>
                      <m:sSubSupPr>
                        <m:ctrlPr>
                          <a:rPr lang="en-US" i="1" smtClean="0">
                            <a:solidFill>
                              <a:srgbClr val="000000"/>
                            </a:solidFill>
                            <a:latin typeface="Cambria Math" panose="02040503050406030204" pitchFamily="18" charset="0"/>
                          </a:rPr>
                        </m:ctrlPr>
                      </m:sSubSupPr>
                      <m:e>
                        <m:r>
                          <a:rPr lang="en-US" b="0" i="1" smtClean="0">
                            <a:solidFill>
                              <a:srgbClr val="000000"/>
                            </a:solidFill>
                            <a:latin typeface="Cambria Math" panose="02040503050406030204" pitchFamily="18" charset="0"/>
                          </a:rPr>
                          <m:t>𝑁</m:t>
                        </m:r>
                      </m:e>
                      <m:sub>
                        <m:r>
                          <a:rPr lang="en-US" b="0" i="1" smtClean="0">
                            <a:solidFill>
                              <a:srgbClr val="000000"/>
                            </a:solidFill>
                            <a:latin typeface="Cambria Math" panose="02040503050406030204" pitchFamily="18" charset="0"/>
                          </a:rPr>
                          <m:t>𝑖</m:t>
                        </m:r>
                      </m:sub>
                      <m:sup>
                        <m:r>
                          <m:rPr>
                            <m:sty m:val="p"/>
                          </m:rPr>
                          <a:rPr lang="en-US" altLang="zh-CN" i="1">
                            <a:solidFill>
                              <a:srgbClr val="000000"/>
                            </a:solidFill>
                            <a:latin typeface="Cambria Math" panose="02040503050406030204" pitchFamily="18" charset="0"/>
                          </a:rPr>
                          <m:t>obs</m:t>
                        </m:r>
                      </m:sup>
                    </m:sSubSup>
                  </m:oMath>
                </a14:m>
                <a:r>
                  <a:rPr 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and </a:t>
                </a:r>
                <a14:m>
                  <m:oMath xmlns:m="http://schemas.openxmlformats.org/officeDocument/2006/math">
                    <m:sSubSup>
                      <m:sSubSupPr>
                        <m:ctrlPr>
                          <a:rPr lang="en-US" i="1">
                            <a:solidFill>
                              <a:srgbClr val="000000"/>
                            </a:solidFill>
                            <a:latin typeface="Cambria Math" panose="02040503050406030204" pitchFamily="18" charset="0"/>
                          </a:rPr>
                        </m:ctrlPr>
                      </m:sSubSupPr>
                      <m:e>
                        <m:r>
                          <a:rPr lang="en-US" i="1">
                            <a:solidFill>
                              <a:srgbClr val="000000"/>
                            </a:solidFill>
                            <a:latin typeface="Cambria Math" panose="02040503050406030204" pitchFamily="18" charset="0"/>
                          </a:rPr>
                          <m:t>𝑁</m:t>
                        </m:r>
                      </m:e>
                      <m:sub>
                        <m:r>
                          <a:rPr lang="en-US" i="1">
                            <a:solidFill>
                              <a:srgbClr val="000000"/>
                            </a:solidFill>
                            <a:latin typeface="Cambria Math" panose="02040503050406030204" pitchFamily="18" charset="0"/>
                          </a:rPr>
                          <m:t>𝑖</m:t>
                        </m:r>
                      </m:sub>
                      <m:sup>
                        <m:r>
                          <m:rPr>
                            <m:sty m:val="p"/>
                          </m:rPr>
                          <a:rPr lang="en-US" altLang="zh-CN" i="1">
                            <a:solidFill>
                              <a:srgbClr val="000000"/>
                            </a:solidFill>
                            <a:latin typeface="Cambria Math" panose="02040503050406030204" pitchFamily="18" charset="0"/>
                          </a:rPr>
                          <m:t>obs</m:t>
                        </m:r>
                      </m:sup>
                    </m:sSubSup>
                  </m:oMath>
                </a14:m>
                <a:r>
                  <a:rPr 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are the observed and theoretical contents of the </a:t>
                </a:r>
                <a:r>
                  <a:rPr lang="en-US" altLang="zh-CN" i="1" dirty="0" err="1">
                    <a:latin typeface="Times New Roman" panose="02020603050405020304" pitchFamily="18" charset="0"/>
                    <a:cs typeface="Times New Roman" panose="02020603050405020304" pitchFamily="18" charset="0"/>
                  </a:rPr>
                  <a:t>i</a:t>
                </a:r>
                <a:r>
                  <a:rPr lang="en-US" altLang="zh-CN" dirty="0" err="1">
                    <a:latin typeface="Times New Roman" panose="02020603050405020304" pitchFamily="18" charset="0"/>
                    <a:cs typeface="Times New Roman" panose="02020603050405020304" pitchFamily="18" charset="0"/>
                  </a:rPr>
                  <a:t>th</a:t>
                </a:r>
                <a:r>
                  <a:rPr lang="en-US" altLang="zh-CN" dirty="0">
                    <a:latin typeface="Times New Roman" panose="02020603050405020304" pitchFamily="18" charset="0"/>
                    <a:cs typeface="Times New Roman" panose="02020603050405020304" pitchFamily="18" charset="0"/>
                  </a:rPr>
                  <a:t> bin.</a:t>
                </a:r>
              </a:p>
              <a:p>
                <a:r>
                  <a:rPr lang="en-US" dirty="0">
                    <a:latin typeface="Times New Roman" panose="02020603050405020304" pitchFamily="18" charset="0"/>
                    <a:cs typeface="Times New Roman" panose="02020603050405020304" pitchFamily="18" charset="0"/>
                  </a:rPr>
                  <a:t>If all the </a:t>
                </a:r>
                <a14:m>
                  <m:oMath xmlns:m="http://schemas.openxmlformats.org/officeDocument/2006/math">
                    <m:sSubSup>
                      <m:sSubSupPr>
                        <m:ctrlPr>
                          <a:rPr lang="en-US" i="1">
                            <a:solidFill>
                              <a:srgbClr val="000000"/>
                            </a:solidFill>
                            <a:latin typeface="Cambria Math" panose="02040503050406030204" pitchFamily="18" charset="0"/>
                          </a:rPr>
                        </m:ctrlPr>
                      </m:sSubSupPr>
                      <m:e>
                        <m:r>
                          <a:rPr lang="en-US" i="1">
                            <a:solidFill>
                              <a:srgbClr val="000000"/>
                            </a:solidFill>
                            <a:latin typeface="Cambria Math" panose="02040503050406030204" pitchFamily="18" charset="0"/>
                          </a:rPr>
                          <m:t>𝑁</m:t>
                        </m:r>
                      </m:e>
                      <m:sub>
                        <m:r>
                          <a:rPr lang="en-US" i="1">
                            <a:solidFill>
                              <a:srgbClr val="000000"/>
                            </a:solidFill>
                            <a:latin typeface="Cambria Math" panose="02040503050406030204" pitchFamily="18" charset="0"/>
                          </a:rPr>
                          <m:t>𝑖</m:t>
                        </m:r>
                      </m:sub>
                      <m:sup>
                        <m:r>
                          <m:rPr>
                            <m:sty m:val="p"/>
                          </m:rPr>
                          <a:rPr lang="en-US" altLang="zh-CN" i="1">
                            <a:solidFill>
                              <a:srgbClr val="000000"/>
                            </a:solidFill>
                            <a:latin typeface="Cambria Math" panose="02040503050406030204" pitchFamily="18" charset="0"/>
                          </a:rPr>
                          <m:t>obs</m:t>
                        </m:r>
                      </m:sup>
                    </m:sSubSup>
                  </m:oMath>
                </a14:m>
                <a:r>
                  <a:rPr lang="en-US" dirty="0">
                    <a:latin typeface="Times New Roman" panose="02020603050405020304" pitchFamily="18" charset="0"/>
                    <a:cs typeface="Times New Roman" panose="02020603050405020304" pitchFamily="18" charset="0"/>
                  </a:rPr>
                  <a:t> are large, the -2ln</a:t>
                </a:r>
                <a:r>
                  <a:rPr lang="en-US" altLang="zh-CN" dirty="0">
                    <a:latin typeface="Times New Roman" panose="02020603050405020304" pitchFamily="18" charset="0"/>
                    <a:cs typeface="Times New Roman" panose="02020603050405020304" pitchFamily="18" charset="0"/>
                  </a:rPr>
                  <a:t>λ and χ</a:t>
                </a:r>
                <a:r>
                  <a:rPr lang="en-US" altLang="zh-CN" baseline="30000" dirty="0">
                    <a:latin typeface="Times New Roman" panose="02020603050405020304" pitchFamily="18" charset="0"/>
                    <a:cs typeface="Times New Roman" panose="02020603050405020304" pitchFamily="18" charset="0"/>
                  </a:rPr>
                  <a:t>2</a:t>
                </a:r>
                <a:r>
                  <a:rPr lang="en-US" altLang="zh-CN" dirty="0">
                    <a:latin typeface="Times New Roman" panose="02020603050405020304" pitchFamily="18" charset="0"/>
                    <a:cs typeface="Times New Roman" panose="02020603050405020304" pitchFamily="18" charset="0"/>
                  </a:rPr>
                  <a:t> distribution will be approximately the same, even for small number of bins.</a:t>
                </a:r>
                <a:endParaRPr lang="en-US" baseline="30000" dirty="0">
                  <a:latin typeface="Times New Roman" panose="02020603050405020304" pitchFamily="18" charset="0"/>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0" y="1035474"/>
                <a:ext cx="9144000" cy="2366930"/>
              </a:xfrm>
              <a:prstGeom prst="rect">
                <a:avLst/>
              </a:prstGeom>
              <a:blipFill rotWithShape="0">
                <a:blip r:embed="rId4"/>
                <a:stretch>
                  <a:fillRect l="-533" t="-1546" b="-3351"/>
                </a:stretch>
              </a:blipFill>
            </p:spPr>
            <p:txBody>
              <a:bodyPr/>
              <a:lstStyle/>
              <a:p>
                <a:r>
                  <a:rPr lang="en-US">
                    <a:noFill/>
                  </a:rPr>
                  <a:t> </a:t>
                </a:r>
              </a:p>
            </p:txBody>
          </p:sp>
        </mc:Fallback>
      </mc:AlternateContent>
      <p:pic>
        <p:nvPicPr>
          <p:cNvPr id="4" name="图片 3"/>
          <p:cNvPicPr>
            <a:picLocks noChangeAspect="1"/>
          </p:cNvPicPr>
          <p:nvPr/>
        </p:nvPicPr>
        <p:blipFill>
          <a:blip r:embed="rId5"/>
          <a:stretch>
            <a:fillRect/>
          </a:stretch>
        </p:blipFill>
        <p:spPr>
          <a:xfrm>
            <a:off x="0" y="1404806"/>
            <a:ext cx="4629150" cy="676275"/>
          </a:xfrm>
          <a:prstGeom prst="rect">
            <a:avLst/>
          </a:prstGeom>
        </p:spPr>
      </p:pic>
    </p:spTree>
    <p:extLst>
      <p:ext uri="{BB962C8B-B14F-4D97-AF65-F5344CB8AC3E}">
        <p14:creationId xmlns:p14="http://schemas.microsoft.com/office/powerpoint/2010/main" val="223590174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1584000" y="0"/>
            <a:ext cx="7560000" cy="3661729"/>
          </a:xfrm>
          <a:prstGeom prst="rect">
            <a:avLst/>
          </a:prstGeom>
        </p:spPr>
      </p:pic>
      <p:sp>
        <p:nvSpPr>
          <p:cNvPr id="6" name="矩形 5"/>
          <p:cNvSpPr/>
          <p:nvPr/>
        </p:nvSpPr>
        <p:spPr>
          <a:xfrm>
            <a:off x="5804034" y="0"/>
            <a:ext cx="3339965" cy="523220"/>
          </a:xfrm>
          <a:prstGeom prst="rect">
            <a:avLst/>
          </a:prstGeom>
        </p:spPr>
        <p:txBody>
          <a:bodyPr wrap="square">
            <a:spAutoFit/>
          </a:bodyPr>
          <a:lstStyle/>
          <a:p>
            <a:r>
              <a:rPr lang="en-US" altLang="zh-CN" sz="1400" dirty="0">
                <a:latin typeface="Times New Roman" panose="02020603050405020304" pitchFamily="18" charset="0"/>
                <a:cs typeface="Times New Roman" panose="02020603050405020304" pitchFamily="18" charset="0"/>
              </a:rPr>
              <a:t>Fit using the Chi square method</a:t>
            </a:r>
            <a:endParaRPr lang="en-US" sz="14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cs typeface="Times New Roman" panose="02020603050405020304" pitchFamily="18" charset="0"/>
              </a:rPr>
              <a:t>h1-&gt;Fit(f1,</a:t>
            </a:r>
            <a:r>
              <a:rPr lang="en-US" sz="1400" dirty="0">
                <a:solidFill>
                  <a:srgbClr val="A31515"/>
                </a:solidFill>
                <a:latin typeface="Times New Roman" panose="02020603050405020304" pitchFamily="18" charset="0"/>
                <a:cs typeface="Times New Roman" panose="02020603050405020304" pitchFamily="18" charset="0"/>
              </a:rPr>
              <a:t>""</a:t>
            </a:r>
            <a:r>
              <a:rPr lang="en-US" sz="1400" dirty="0">
                <a:solidFill>
                  <a:prstClr val="black"/>
                </a:solidFill>
                <a:latin typeface="Times New Roman" panose="02020603050405020304" pitchFamily="18" charset="0"/>
                <a:cs typeface="Times New Roman" panose="02020603050405020304" pitchFamily="18" charset="0"/>
              </a:rPr>
              <a:t>,</a:t>
            </a:r>
            <a:r>
              <a:rPr lang="en-US" sz="1400" dirty="0">
                <a:solidFill>
                  <a:srgbClr val="A31515"/>
                </a:solidFill>
                <a:latin typeface="Times New Roman" panose="02020603050405020304" pitchFamily="18" charset="0"/>
                <a:cs typeface="Times New Roman" panose="02020603050405020304" pitchFamily="18" charset="0"/>
              </a:rPr>
              <a:t>""</a:t>
            </a:r>
            <a:r>
              <a:rPr lang="en-US" sz="1400" dirty="0">
                <a:solidFill>
                  <a:prstClr val="black"/>
                </a:solidFill>
                <a:latin typeface="Times New Roman" panose="02020603050405020304" pitchFamily="18" charset="0"/>
                <a:cs typeface="Times New Roman" panose="02020603050405020304" pitchFamily="18" charset="0"/>
              </a:rPr>
              <a:t>,0,100);</a:t>
            </a:r>
          </a:p>
        </p:txBody>
      </p:sp>
      <mc:AlternateContent xmlns:mc="http://schemas.openxmlformats.org/markup-compatibility/2006" xmlns:a14="http://schemas.microsoft.com/office/drawing/2010/main">
        <mc:Choice Requires="a14">
          <p:sp>
            <p:nvSpPr>
              <p:cNvPr id="7" name="文本框 6"/>
              <p:cNvSpPr txBox="1"/>
              <p:nvPr/>
            </p:nvSpPr>
            <p:spPr>
              <a:xfrm>
                <a:off x="0" y="106854"/>
                <a:ext cx="3137760" cy="1055417"/>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sz="2400" i="1" smtClean="0">
                              <a:latin typeface="Cambria Math" panose="02040503050406030204" pitchFamily="18" charset="0"/>
                            </a:rPr>
                          </m:ctrlPr>
                        </m:sSupPr>
                        <m:e>
                          <m:r>
                            <a:rPr lang="en-US" sz="2400" i="1" smtClean="0">
                              <a:latin typeface="Cambria Math" panose="02040503050406030204" pitchFamily="18" charset="0"/>
                              <a:ea typeface="Cambria Math" panose="02040503050406030204" pitchFamily="18" charset="0"/>
                            </a:rPr>
                            <m:t>𝜒</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m:t>
                      </m:r>
                      <m:nary>
                        <m:naryPr>
                          <m:chr m:val="∑"/>
                          <m:ctrlPr>
                            <a:rPr lang="en-US" sz="2400" i="1" smtClean="0">
                              <a:latin typeface="Cambria Math" panose="02040503050406030204" pitchFamily="18" charset="0"/>
                            </a:rPr>
                          </m:ctrlPr>
                        </m:naryPr>
                        <m:sub>
                          <m:r>
                            <m:rPr>
                              <m:brk m:alnAt="23"/>
                            </m:rPr>
                            <a:rPr lang="en-US" sz="2400" b="0" i="1" smtClean="0">
                              <a:latin typeface="Cambria Math" panose="02040503050406030204" pitchFamily="18" charset="0"/>
                            </a:rPr>
                            <m:t>𝑖</m:t>
                          </m:r>
                          <m:r>
                            <a:rPr lang="en-US" sz="2400" b="0" i="1" smtClean="0">
                              <a:latin typeface="Cambria Math" panose="02040503050406030204" pitchFamily="18" charset="0"/>
                            </a:rPr>
                            <m:t>=1</m:t>
                          </m:r>
                        </m:sub>
                        <m:sup>
                          <m:r>
                            <m:rPr>
                              <m:sty m:val="p"/>
                            </m:rPr>
                            <a:rPr lang="en-US" altLang="zh-CN" sz="2400" i="1">
                              <a:latin typeface="Cambria Math" panose="02040503050406030204" pitchFamily="18" charset="0"/>
                            </a:rPr>
                            <m:t>n</m:t>
                          </m:r>
                          <m:r>
                            <m:rPr>
                              <m:sty m:val="p"/>
                            </m:rPr>
                            <a:rPr lang="en-US" altLang="zh-CN" sz="2400" i="1" smtClean="0">
                              <a:latin typeface="Cambria Math" panose="02040503050406030204" pitchFamily="18" charset="0"/>
                            </a:rPr>
                            <m:t>bins</m:t>
                          </m:r>
                        </m:sup>
                        <m:e>
                          <m:sSup>
                            <m:sSupPr>
                              <m:ctrlPr>
                                <a:rPr lang="en-US" sz="2400" i="1" smtClean="0">
                                  <a:latin typeface="Cambria Math" panose="02040503050406030204" pitchFamily="18" charset="0"/>
                                </a:rPr>
                              </m:ctrlPr>
                            </m:sSupPr>
                            <m:e>
                              <m:d>
                                <m:dPr>
                                  <m:ctrlPr>
                                    <a:rPr lang="en-US" sz="2400" i="1" smtClean="0">
                                      <a:latin typeface="Cambria Math" panose="02040503050406030204" pitchFamily="18" charset="0"/>
                                    </a:rPr>
                                  </m:ctrlPr>
                                </m:dPr>
                                <m:e>
                                  <m:f>
                                    <m:fPr>
                                      <m:ctrlPr>
                                        <a:rPr lang="en-US" sz="2400" i="1" smtClean="0">
                                          <a:latin typeface="Cambria Math" panose="02040503050406030204" pitchFamily="18" charset="0"/>
                                        </a:rPr>
                                      </m:ctrlPr>
                                    </m:fPr>
                                    <m:num>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𝑦</m:t>
                                          </m:r>
                                        </m:e>
                                        <m:sub>
                                          <m:r>
                                            <a:rPr lang="en-US" sz="2400" b="0" i="1" smtClean="0">
                                              <a:latin typeface="Cambria Math" panose="02040503050406030204" pitchFamily="18" charset="0"/>
                                            </a:rPr>
                                            <m:t>𝑖</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𝑓</m:t>
                                          </m:r>
                                        </m:e>
                                        <m:sub>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𝑥</m:t>
                                              </m:r>
                                            </m:e>
                                            <m:sub>
                                              <m:r>
                                                <a:rPr lang="en-US" sz="2400" b="0" i="1" smtClean="0">
                                                  <a:latin typeface="Cambria Math" panose="02040503050406030204" pitchFamily="18" charset="0"/>
                                                </a:rPr>
                                                <m:t>𝑖</m:t>
                                              </m:r>
                                            </m:sub>
                                          </m:sSub>
                                        </m:sub>
                                      </m:sSub>
                                    </m:num>
                                    <m:den>
                                      <m:sSub>
                                        <m:sSubPr>
                                          <m:ctrlPr>
                                            <a:rPr lang="en-US" sz="2400" i="1" smtClean="0">
                                              <a:latin typeface="Cambria Math" panose="02040503050406030204" pitchFamily="18" charset="0"/>
                                            </a:rPr>
                                          </m:ctrlPr>
                                        </m:sSubPr>
                                        <m:e>
                                          <m:r>
                                            <a:rPr lang="en-US" sz="2400" i="1" smtClean="0">
                                              <a:latin typeface="Cambria Math" panose="02040503050406030204" pitchFamily="18" charset="0"/>
                                              <a:ea typeface="Cambria Math" panose="02040503050406030204" pitchFamily="18" charset="0"/>
                                            </a:rPr>
                                            <m:t>𝜎</m:t>
                                          </m:r>
                                        </m:e>
                                        <m:sub>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𝑦</m:t>
                                              </m:r>
                                            </m:e>
                                            <m:sub>
                                              <m:r>
                                                <a:rPr lang="en-US" sz="2400" b="0" i="1" smtClean="0">
                                                  <a:latin typeface="Cambria Math" panose="02040503050406030204" pitchFamily="18" charset="0"/>
                                                </a:rPr>
                                                <m:t>𝑖</m:t>
                                              </m:r>
                                            </m:sub>
                                          </m:sSub>
                                        </m:sub>
                                      </m:sSub>
                                    </m:den>
                                  </m:f>
                                </m:e>
                              </m:d>
                            </m:e>
                            <m:sup>
                              <m:r>
                                <a:rPr lang="en-US" sz="2400" b="0" i="1" smtClean="0">
                                  <a:latin typeface="Cambria Math" panose="02040503050406030204" pitchFamily="18" charset="0"/>
                                </a:rPr>
                                <m:t>2</m:t>
                              </m:r>
                            </m:sup>
                          </m:sSup>
                        </m:e>
                      </m:nary>
                    </m:oMath>
                  </m:oMathPara>
                </a14:m>
                <a:endParaRPr lang="en-US" sz="2400" dirty="0"/>
              </a:p>
            </p:txBody>
          </p:sp>
        </mc:Choice>
        <mc:Fallback xmlns="">
          <p:sp>
            <p:nvSpPr>
              <p:cNvPr id="7" name="文本框 6"/>
              <p:cNvSpPr txBox="1">
                <a:spLocks noRot="1" noChangeAspect="1" noMove="1" noResize="1" noEditPoints="1" noAdjustHandles="1" noChangeArrowheads="1" noChangeShapeType="1" noTextEdit="1"/>
              </p:cNvSpPr>
              <p:nvPr/>
            </p:nvSpPr>
            <p:spPr>
              <a:xfrm>
                <a:off x="0" y="106854"/>
                <a:ext cx="3137760" cy="1055417"/>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文本框 8"/>
              <p:cNvSpPr txBox="1"/>
              <p:nvPr/>
            </p:nvSpPr>
            <p:spPr>
              <a:xfrm>
                <a:off x="1809627" y="3536248"/>
                <a:ext cx="1097280" cy="331950"/>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latin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𝜎</m:t>
                          </m:r>
                        </m:e>
                        <m:sub>
                          <m:r>
                            <a:rPr lang="en-US" sz="2000" b="0" i="1" smtClean="0">
                              <a:latin typeface="Cambria Math" panose="02040503050406030204" pitchFamily="18" charset="0"/>
                            </a:rPr>
                            <m:t>𝑦</m:t>
                          </m:r>
                        </m:sub>
                      </m:sSub>
                      <m:r>
                        <a:rPr lang="en-US" altLang="zh-CN" sz="2000" i="1" smtClean="0">
                          <a:latin typeface="Cambria Math" panose="02040503050406030204" pitchFamily="18" charset="0"/>
                        </a:rPr>
                        <m:t>=</m:t>
                      </m:r>
                      <m:rad>
                        <m:radPr>
                          <m:degHide m:val="on"/>
                          <m:ctrlPr>
                            <a:rPr lang="en-US" altLang="zh-CN" sz="2000" i="1" smtClean="0">
                              <a:latin typeface="Cambria Math" panose="02040503050406030204" pitchFamily="18" charset="0"/>
                            </a:rPr>
                          </m:ctrlPr>
                        </m:radPr>
                        <m:deg/>
                        <m:e>
                          <m:r>
                            <a:rPr lang="en-US" altLang="zh-CN" sz="2000" b="0" i="1" smtClean="0">
                              <a:latin typeface="Cambria Math" panose="02040503050406030204" pitchFamily="18" charset="0"/>
                            </a:rPr>
                            <m:t>𝑦</m:t>
                          </m:r>
                        </m:e>
                      </m:rad>
                    </m:oMath>
                  </m:oMathPara>
                </a14:m>
                <a:endParaRPr lang="en-US" sz="2000" dirty="0"/>
              </a:p>
            </p:txBody>
          </p:sp>
        </mc:Choice>
        <mc:Fallback xmlns="">
          <p:sp>
            <p:nvSpPr>
              <p:cNvPr id="9" name="文本框 8"/>
              <p:cNvSpPr txBox="1">
                <a:spLocks noRot="1" noChangeAspect="1" noMove="1" noResize="1" noEditPoints="1" noAdjustHandles="1" noChangeArrowheads="1" noChangeShapeType="1" noTextEdit="1"/>
              </p:cNvSpPr>
              <p:nvPr/>
            </p:nvSpPr>
            <p:spPr>
              <a:xfrm>
                <a:off x="1809627" y="3536248"/>
                <a:ext cx="1097280" cy="331950"/>
              </a:xfrm>
              <a:prstGeom prst="rect">
                <a:avLst/>
              </a:prstGeom>
              <a:blipFill rotWithShape="0">
                <a:blip r:embed="rId5"/>
                <a:stretch>
                  <a:fillRect l="-6111"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文本框 7"/>
              <p:cNvSpPr txBox="1"/>
              <p:nvPr/>
            </p:nvSpPr>
            <p:spPr>
              <a:xfrm>
                <a:off x="1809628" y="4202590"/>
                <a:ext cx="1097280" cy="337593"/>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latin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𝜎</m:t>
                          </m:r>
                        </m:e>
                        <m:sub>
                          <m:r>
                            <a:rPr lang="en-US" sz="2000" b="0" i="1" smtClean="0">
                              <a:latin typeface="Cambria Math" panose="02040503050406030204" pitchFamily="18" charset="0"/>
                            </a:rPr>
                            <m:t>𝑦</m:t>
                          </m:r>
                        </m:sub>
                      </m:sSub>
                      <m:r>
                        <a:rPr lang="en-US" altLang="zh-CN" sz="2000" i="1" smtClean="0">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𝜎</m:t>
                          </m:r>
                        </m:e>
                        <m:sub>
                          <m:r>
                            <a:rPr lang="en-US" sz="2000" b="0" i="1" smtClean="0">
                              <a:latin typeface="Cambria Math" panose="02040503050406030204" pitchFamily="18" charset="0"/>
                            </a:rPr>
                            <m:t>𝑦</m:t>
                          </m:r>
                          <m:r>
                            <m:rPr>
                              <m:sty m:val="p"/>
                            </m:rPr>
                            <a:rPr lang="en-US" altLang="zh-CN" sz="2000" i="1">
                              <a:latin typeface="Cambria Math" panose="02040503050406030204" pitchFamily="18" charset="0"/>
                            </a:rPr>
                            <m:t>U</m:t>
                          </m:r>
                        </m:sub>
                      </m:sSub>
                    </m:oMath>
                  </m:oMathPara>
                </a14:m>
                <a:endParaRPr lang="en-US" sz="2000" dirty="0"/>
              </a:p>
            </p:txBody>
          </p:sp>
        </mc:Choice>
        <mc:Fallback xmlns="">
          <p:sp>
            <p:nvSpPr>
              <p:cNvPr id="8" name="文本框 7"/>
              <p:cNvSpPr txBox="1">
                <a:spLocks noRot="1" noChangeAspect="1" noMove="1" noResize="1" noEditPoints="1" noAdjustHandles="1" noChangeArrowheads="1" noChangeShapeType="1" noTextEdit="1"/>
              </p:cNvSpPr>
              <p:nvPr/>
            </p:nvSpPr>
            <p:spPr>
              <a:xfrm>
                <a:off x="1809628" y="4202590"/>
                <a:ext cx="1097280" cy="337593"/>
              </a:xfrm>
              <a:prstGeom prst="rect">
                <a:avLst/>
              </a:prstGeom>
              <a:blipFill rotWithShape="0">
                <a:blip r:embed="rId6"/>
                <a:stretch>
                  <a:fillRect l="-6111" b="-178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文本框 9"/>
              <p:cNvSpPr txBox="1"/>
              <p:nvPr/>
            </p:nvSpPr>
            <p:spPr>
              <a:xfrm>
                <a:off x="1809627" y="4730299"/>
                <a:ext cx="2079057" cy="639855"/>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latin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𝜎</m:t>
                          </m:r>
                        </m:e>
                        <m:sub>
                          <m:r>
                            <a:rPr lang="en-US" sz="2000" b="0" i="1" smtClean="0">
                              <a:latin typeface="Cambria Math" panose="02040503050406030204" pitchFamily="18" charset="0"/>
                            </a:rPr>
                            <m:t>𝑦</m:t>
                          </m:r>
                        </m:sub>
                      </m:sSub>
                      <m:r>
                        <a:rPr lang="en-US" altLang="zh-CN" sz="2000" i="1" smtClean="0">
                          <a:latin typeface="Cambria Math" panose="02040503050406030204" pitchFamily="18" charset="0"/>
                        </a:rPr>
                        <m:t>=</m:t>
                      </m:r>
                      <m:f>
                        <m:fPr>
                          <m:ctrlPr>
                            <a:rPr lang="en-US" altLang="zh-CN" sz="2000" i="1" smtClean="0">
                              <a:latin typeface="Cambria Math" panose="02040503050406030204" pitchFamily="18" charset="0"/>
                            </a:rPr>
                          </m:ctrlPr>
                        </m:fPr>
                        <m:num>
                          <m:d>
                            <m:dPr>
                              <m:ctrlPr>
                                <a:rPr lang="en-US" altLang="zh-CN" sz="2000" i="1">
                                  <a:latin typeface="Cambria Math" panose="02040503050406030204" pitchFamily="18" charset="0"/>
                                </a:rPr>
                              </m:ctrlPr>
                            </m:dPr>
                            <m:e>
                              <m:sSub>
                                <m:sSubPr>
                                  <m:ctrlPr>
                                    <a:rPr lang="en-US" sz="2000" i="1">
                                      <a:latin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𝜎</m:t>
                                  </m:r>
                                </m:e>
                                <m:sub>
                                  <m:r>
                                    <a:rPr lang="en-US" sz="2000" i="1">
                                      <a:latin typeface="Cambria Math" panose="02040503050406030204" pitchFamily="18" charset="0"/>
                                    </a:rPr>
                                    <m:t>𝑦</m:t>
                                  </m:r>
                                  <m:r>
                                    <m:rPr>
                                      <m:sty m:val="p"/>
                                    </m:rPr>
                                    <a:rPr lang="en-US" altLang="zh-CN" sz="2000" i="1">
                                      <a:latin typeface="Cambria Math" panose="02040503050406030204" pitchFamily="18" charset="0"/>
                                    </a:rPr>
                                    <m:t>U</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𝜎</m:t>
                                  </m:r>
                                </m:e>
                                <m:sub>
                                  <m:r>
                                    <a:rPr lang="en-US" sz="2000" i="1">
                                      <a:latin typeface="Cambria Math" panose="02040503050406030204" pitchFamily="18" charset="0"/>
                                    </a:rPr>
                                    <m:t>𝑦</m:t>
                                  </m:r>
                                  <m:r>
                                    <m:rPr>
                                      <m:sty m:val="p"/>
                                    </m:rPr>
                                    <a:rPr lang="en-US" altLang="zh-CN" sz="2000" i="1">
                                      <a:latin typeface="Cambria Math" panose="02040503050406030204" pitchFamily="18" charset="0"/>
                                    </a:rPr>
                                    <m:t>L</m:t>
                                  </m:r>
                                </m:sub>
                              </m:sSub>
                            </m:e>
                          </m:d>
                        </m:num>
                        <m:den>
                          <m:r>
                            <a:rPr lang="en-US" altLang="zh-CN" sz="2000" b="0" i="1" smtClean="0">
                              <a:latin typeface="Cambria Math" panose="02040503050406030204" pitchFamily="18" charset="0"/>
                            </a:rPr>
                            <m:t>2</m:t>
                          </m:r>
                        </m:den>
                      </m:f>
                    </m:oMath>
                  </m:oMathPara>
                </a14:m>
                <a:endParaRPr lang="en-US" sz="2000" dirty="0"/>
              </a:p>
            </p:txBody>
          </p:sp>
        </mc:Choice>
        <mc:Fallback xmlns="">
          <p:sp>
            <p:nvSpPr>
              <p:cNvPr id="10" name="文本框 9"/>
              <p:cNvSpPr txBox="1">
                <a:spLocks noRot="1" noChangeAspect="1" noMove="1" noResize="1" noEditPoints="1" noAdjustHandles="1" noChangeArrowheads="1" noChangeShapeType="1" noTextEdit="1"/>
              </p:cNvSpPr>
              <p:nvPr/>
            </p:nvSpPr>
            <p:spPr>
              <a:xfrm>
                <a:off x="1809627" y="4730299"/>
                <a:ext cx="2079057" cy="639855"/>
              </a:xfrm>
              <a:prstGeom prst="rect">
                <a:avLst/>
              </a:prstGeom>
              <a:blipFill rotWithShape="0">
                <a:blip r:embed="rId7"/>
                <a:stretch>
                  <a:fillRect/>
                </a:stretch>
              </a:blipFill>
            </p:spPr>
            <p:txBody>
              <a:bodyPr/>
              <a:lstStyle/>
              <a:p>
                <a:r>
                  <a:rPr lang="en-US">
                    <a:noFill/>
                  </a:rPr>
                  <a:t> </a:t>
                </a:r>
              </a:p>
            </p:txBody>
          </p:sp>
        </mc:Fallback>
      </mc:AlternateContent>
      <p:sp>
        <p:nvSpPr>
          <p:cNvPr id="2" name="矩形 1"/>
          <p:cNvSpPr/>
          <p:nvPr/>
        </p:nvSpPr>
        <p:spPr>
          <a:xfrm>
            <a:off x="5486478" y="3560566"/>
            <a:ext cx="1342034" cy="369332"/>
          </a:xfrm>
          <a:prstGeom prst="rect">
            <a:avLst/>
          </a:prstGeom>
        </p:spPr>
        <p:txBody>
          <a:bodyPr wrap="none">
            <a:spAutoFit/>
          </a:bodyPr>
          <a:lstStyle/>
          <a:p>
            <a:r>
              <a:rPr lang="en-US" altLang="zh-CN" dirty="0">
                <a:ea typeface="Cambria" panose="02040503050406030204" pitchFamily="18" charset="0"/>
              </a:rPr>
              <a:t>χ</a:t>
            </a:r>
            <a:r>
              <a:rPr lang="en-US" altLang="zh-CN" baseline="30000" dirty="0">
                <a:ea typeface="Cambria" panose="02040503050406030204" pitchFamily="18" charset="0"/>
              </a:rPr>
              <a:t>2</a:t>
            </a:r>
            <a:r>
              <a:rPr lang="en-US" altLang="zh-CN" dirty="0">
                <a:ea typeface="Cambria" panose="02040503050406030204" pitchFamily="18" charset="0"/>
              </a:rPr>
              <a:t> = </a:t>
            </a:r>
            <a:r>
              <a:rPr lang="en-US" dirty="0">
                <a:ea typeface="Cambria" panose="02040503050406030204" pitchFamily="18" charset="0"/>
              </a:rPr>
              <a:t>64.8035</a:t>
            </a:r>
          </a:p>
        </p:txBody>
      </p:sp>
      <p:sp>
        <p:nvSpPr>
          <p:cNvPr id="11" name="矩形 10"/>
          <p:cNvSpPr/>
          <p:nvPr/>
        </p:nvSpPr>
        <p:spPr>
          <a:xfrm>
            <a:off x="5486478" y="4226908"/>
            <a:ext cx="1342034" cy="369332"/>
          </a:xfrm>
          <a:prstGeom prst="rect">
            <a:avLst/>
          </a:prstGeom>
        </p:spPr>
        <p:txBody>
          <a:bodyPr wrap="none">
            <a:spAutoFit/>
          </a:bodyPr>
          <a:lstStyle/>
          <a:p>
            <a:r>
              <a:rPr lang="en-US" altLang="zh-CN" dirty="0">
                <a:ea typeface="Cambria" panose="02040503050406030204" pitchFamily="18" charset="0"/>
              </a:rPr>
              <a:t>χ</a:t>
            </a:r>
            <a:r>
              <a:rPr lang="en-US" altLang="zh-CN" baseline="30000" dirty="0">
                <a:ea typeface="Cambria" panose="02040503050406030204" pitchFamily="18" charset="0"/>
              </a:rPr>
              <a:t>2</a:t>
            </a:r>
            <a:r>
              <a:rPr lang="en-US" altLang="zh-CN" dirty="0">
                <a:ea typeface="Cambria" panose="02040503050406030204" pitchFamily="18" charset="0"/>
              </a:rPr>
              <a:t> = </a:t>
            </a:r>
            <a:r>
              <a:rPr lang="en-US" dirty="0">
                <a:ea typeface="Cambria" panose="02040503050406030204" pitchFamily="18" charset="0"/>
              </a:rPr>
              <a:t>53.4420</a:t>
            </a:r>
          </a:p>
        </p:txBody>
      </p:sp>
      <p:sp>
        <p:nvSpPr>
          <p:cNvPr id="12" name="矩形 11"/>
          <p:cNvSpPr/>
          <p:nvPr/>
        </p:nvSpPr>
        <p:spPr>
          <a:xfrm>
            <a:off x="5486478" y="4893589"/>
            <a:ext cx="1342034" cy="369332"/>
          </a:xfrm>
          <a:prstGeom prst="rect">
            <a:avLst/>
          </a:prstGeom>
        </p:spPr>
        <p:txBody>
          <a:bodyPr wrap="none">
            <a:spAutoFit/>
          </a:bodyPr>
          <a:lstStyle/>
          <a:p>
            <a:r>
              <a:rPr lang="en-US" altLang="zh-CN" dirty="0">
                <a:ea typeface="Cambria" panose="02040503050406030204" pitchFamily="18" charset="0"/>
              </a:rPr>
              <a:t>χ</a:t>
            </a:r>
            <a:r>
              <a:rPr lang="en-US" altLang="zh-CN" baseline="30000" dirty="0">
                <a:ea typeface="Cambria" panose="02040503050406030204" pitchFamily="18" charset="0"/>
              </a:rPr>
              <a:t>2</a:t>
            </a:r>
            <a:r>
              <a:rPr lang="en-US" altLang="zh-CN" dirty="0">
                <a:ea typeface="Cambria" panose="02040503050406030204" pitchFamily="18" charset="0"/>
              </a:rPr>
              <a:t> = </a:t>
            </a:r>
            <a:r>
              <a:rPr lang="en-US" dirty="0">
                <a:ea typeface="Cambria" panose="02040503050406030204" pitchFamily="18" charset="0"/>
              </a:rPr>
              <a:t>59.3582</a:t>
            </a:r>
          </a:p>
        </p:txBody>
      </p:sp>
      <mc:AlternateContent xmlns:mc="http://schemas.openxmlformats.org/markup-compatibility/2006" xmlns:a14="http://schemas.microsoft.com/office/drawing/2010/main">
        <mc:Choice Requires="a14">
          <p:sp>
            <p:nvSpPr>
              <p:cNvPr id="13" name="文本框 12"/>
              <p:cNvSpPr txBox="1"/>
              <p:nvPr/>
            </p:nvSpPr>
            <p:spPr>
              <a:xfrm>
                <a:off x="1809626" y="5473645"/>
                <a:ext cx="2079057" cy="639855"/>
              </a:xfrm>
              <a:prstGeom prst="rect">
                <a:avLst/>
              </a:prstGeom>
              <a:noFill/>
            </p:spPr>
            <p:txBody>
              <a:bodyPr wrap="square" lIns="0" tIns="0" rIns="0" bIns="0" rtlCol="0">
                <a:spAutoFit/>
              </a:bodyPr>
              <a:lstStyle/>
              <a:p>
                <a:pPr/>
                <a14:m>
                  <m:oMathPara xmlns:m="http://schemas.openxmlformats.org/officeDocument/2006/math">
                    <m:oMathParaPr>
                      <m:jc m:val="left"/>
                    </m:oMathParaPr>
                    <m:oMath xmlns:m="http://schemas.openxmlformats.org/officeDocument/2006/math">
                      <m:sSub>
                        <m:sSubPr>
                          <m:ctrlPr>
                            <a:rPr lang="en-US" sz="2000" i="1" smtClean="0">
                              <a:latin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𝜎</m:t>
                          </m:r>
                        </m:e>
                        <m:sub>
                          <m:r>
                            <a:rPr lang="en-US" sz="2000" b="0" i="1" smtClean="0">
                              <a:latin typeface="Cambria Math" panose="02040503050406030204" pitchFamily="18" charset="0"/>
                            </a:rPr>
                            <m:t>𝑦</m:t>
                          </m:r>
                        </m:sub>
                      </m:sSub>
                      <m:r>
                        <a:rPr lang="en-US" altLang="zh-CN" sz="2000" i="1" smtClean="0">
                          <a:latin typeface="Cambria Math" panose="02040503050406030204" pitchFamily="18" charset="0"/>
                        </a:rPr>
                        <m:t>=</m:t>
                      </m:r>
                      <m:f>
                        <m:fPr>
                          <m:ctrlPr>
                            <a:rPr lang="en-US" altLang="zh-CN" sz="2000" i="1" smtClean="0">
                              <a:latin typeface="Cambria Math" panose="02040503050406030204" pitchFamily="18" charset="0"/>
                            </a:rPr>
                          </m:ctrlPr>
                        </m:fPr>
                        <m:num>
                          <m:d>
                            <m:dPr>
                              <m:ctrlPr>
                                <a:rPr lang="en-US" altLang="zh-CN" sz="2000" i="1">
                                  <a:latin typeface="Cambria Math" panose="02040503050406030204" pitchFamily="18" charset="0"/>
                                </a:rPr>
                              </m:ctrlPr>
                            </m:dPr>
                            <m:e>
                              <m:sSub>
                                <m:sSubPr>
                                  <m:ctrlPr>
                                    <a:rPr lang="en-US" sz="2000" i="1">
                                      <a:latin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𝜎</m:t>
                                  </m:r>
                                </m:e>
                                <m:sub>
                                  <m:r>
                                    <a:rPr lang="en-US" sz="2000" i="1">
                                      <a:latin typeface="Cambria Math" panose="02040503050406030204" pitchFamily="18" charset="0"/>
                                    </a:rPr>
                                    <m:t>𝑦</m:t>
                                  </m:r>
                                  <m:r>
                                    <m:rPr>
                                      <m:sty m:val="p"/>
                                    </m:rPr>
                                    <a:rPr lang="en-US" altLang="zh-CN" sz="2000" i="1">
                                      <a:latin typeface="Cambria Math" panose="02040503050406030204" pitchFamily="18" charset="0"/>
                                    </a:rPr>
                                    <m:t>U</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𝜎</m:t>
                                  </m:r>
                                </m:e>
                                <m:sub>
                                  <m:r>
                                    <a:rPr lang="en-US" sz="2000" i="1">
                                      <a:latin typeface="Cambria Math" panose="02040503050406030204" pitchFamily="18" charset="0"/>
                                    </a:rPr>
                                    <m:t>𝑦</m:t>
                                  </m:r>
                                  <m:r>
                                    <m:rPr>
                                      <m:sty m:val="p"/>
                                    </m:rPr>
                                    <a:rPr lang="en-US" altLang="zh-CN" sz="2000" i="1">
                                      <a:latin typeface="Cambria Math" panose="02040503050406030204" pitchFamily="18" charset="0"/>
                                    </a:rPr>
                                    <m:t>L</m:t>
                                  </m:r>
                                </m:sub>
                              </m:sSub>
                            </m:e>
                          </m:d>
                        </m:num>
                        <m:den>
                          <m:r>
                            <a:rPr lang="en-US" altLang="zh-CN" sz="2000" b="0" i="1" smtClean="0">
                              <a:latin typeface="Cambria Math" panose="02040503050406030204" pitchFamily="18" charset="0"/>
                            </a:rPr>
                            <m:t>2</m:t>
                          </m:r>
                        </m:den>
                      </m:f>
                    </m:oMath>
                  </m:oMathPara>
                </a14:m>
                <a:endParaRPr lang="en-US" sz="2000" dirty="0"/>
              </a:p>
            </p:txBody>
          </p:sp>
        </mc:Choice>
        <mc:Fallback xmlns="">
          <p:sp>
            <p:nvSpPr>
              <p:cNvPr id="13" name="文本框 12"/>
              <p:cNvSpPr txBox="1">
                <a:spLocks noRot="1" noChangeAspect="1" noMove="1" noResize="1" noEditPoints="1" noAdjustHandles="1" noChangeArrowheads="1" noChangeShapeType="1" noTextEdit="1"/>
              </p:cNvSpPr>
              <p:nvPr/>
            </p:nvSpPr>
            <p:spPr>
              <a:xfrm>
                <a:off x="1809626" y="5473645"/>
                <a:ext cx="2079057" cy="639855"/>
              </a:xfrm>
              <a:prstGeom prst="rect">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矩形 2"/>
              <p:cNvSpPr/>
              <p:nvPr/>
            </p:nvSpPr>
            <p:spPr>
              <a:xfrm>
                <a:off x="3888683" y="5581430"/>
                <a:ext cx="1242904" cy="42428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𝜎</m:t>
                          </m:r>
                        </m:e>
                        <m:sub>
                          <m:r>
                            <a:rPr lang="en-US" sz="2000" i="1">
                              <a:latin typeface="Cambria Math" panose="02040503050406030204" pitchFamily="18" charset="0"/>
                            </a:rPr>
                            <m:t>𝑦</m:t>
                          </m:r>
                        </m:sub>
                      </m:sSub>
                      <m:r>
                        <a:rPr lang="en-US" altLang="zh-CN"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𝜎</m:t>
                          </m:r>
                        </m:e>
                        <m:sub>
                          <m:r>
                            <a:rPr lang="en-US" sz="2000" i="1">
                              <a:latin typeface="Cambria Math" panose="02040503050406030204" pitchFamily="18" charset="0"/>
                            </a:rPr>
                            <m:t>𝑦</m:t>
                          </m:r>
                          <m:r>
                            <m:rPr>
                              <m:sty m:val="p"/>
                            </m:rPr>
                            <a:rPr lang="en-US" altLang="zh-CN" sz="2000" i="1">
                              <a:latin typeface="Cambria Math" panose="02040503050406030204" pitchFamily="18" charset="0"/>
                            </a:rPr>
                            <m:t>U</m:t>
                          </m:r>
                        </m:sub>
                      </m:sSub>
                    </m:oMath>
                  </m:oMathPara>
                </a14:m>
                <a:endParaRPr lang="en-US" sz="2000" dirty="0"/>
              </a:p>
            </p:txBody>
          </p:sp>
        </mc:Choice>
        <mc:Fallback xmlns="">
          <p:sp>
            <p:nvSpPr>
              <p:cNvPr id="3" name="矩形 2"/>
              <p:cNvSpPr>
                <a:spLocks noRot="1" noChangeAspect="1" noMove="1" noResize="1" noEditPoints="1" noAdjustHandles="1" noChangeArrowheads="1" noChangeShapeType="1" noTextEdit="1"/>
              </p:cNvSpPr>
              <p:nvPr/>
            </p:nvSpPr>
            <p:spPr>
              <a:xfrm>
                <a:off x="3888683" y="5581430"/>
                <a:ext cx="1242904" cy="424283"/>
              </a:xfrm>
              <a:prstGeom prst="rect">
                <a:avLst/>
              </a:prstGeom>
              <a:blipFill rotWithShape="0">
                <a:blip r:embed="rId9"/>
                <a:stretch>
                  <a:fillRect b="-5797"/>
                </a:stretch>
              </a:blipFill>
            </p:spPr>
            <p:txBody>
              <a:bodyPr/>
              <a:lstStyle/>
              <a:p>
                <a:r>
                  <a:rPr lang="en-US">
                    <a:noFill/>
                  </a:rPr>
                  <a:t> </a:t>
                </a:r>
              </a:p>
            </p:txBody>
          </p:sp>
        </mc:Fallback>
      </mc:AlternateContent>
      <p:sp>
        <p:nvSpPr>
          <p:cNvPr id="14" name="矩形 13"/>
          <p:cNvSpPr/>
          <p:nvPr/>
        </p:nvSpPr>
        <p:spPr>
          <a:xfrm>
            <a:off x="5486478" y="5560270"/>
            <a:ext cx="1342034" cy="369332"/>
          </a:xfrm>
          <a:prstGeom prst="rect">
            <a:avLst/>
          </a:prstGeom>
        </p:spPr>
        <p:txBody>
          <a:bodyPr wrap="none">
            <a:spAutoFit/>
          </a:bodyPr>
          <a:lstStyle/>
          <a:p>
            <a:r>
              <a:rPr lang="en-US" altLang="zh-CN" dirty="0">
                <a:ea typeface="Cambria" panose="02040503050406030204" pitchFamily="18" charset="0"/>
              </a:rPr>
              <a:t>χ</a:t>
            </a:r>
            <a:r>
              <a:rPr lang="en-US" altLang="zh-CN" baseline="30000" dirty="0">
                <a:ea typeface="Cambria" panose="02040503050406030204" pitchFamily="18" charset="0"/>
              </a:rPr>
              <a:t>2</a:t>
            </a:r>
            <a:r>
              <a:rPr lang="en-US" altLang="zh-CN" dirty="0">
                <a:ea typeface="Cambria" panose="02040503050406030204" pitchFamily="18" charset="0"/>
              </a:rPr>
              <a:t> = </a:t>
            </a:r>
            <a:r>
              <a:rPr lang="en-US" dirty="0">
                <a:ea typeface="Cambria" panose="02040503050406030204" pitchFamily="18" charset="0"/>
              </a:rPr>
              <a:t>58.0927</a:t>
            </a:r>
          </a:p>
        </p:txBody>
      </p:sp>
      <p:sp>
        <p:nvSpPr>
          <p:cNvPr id="15" name="文本框 14"/>
          <p:cNvSpPr txBox="1"/>
          <p:nvPr/>
        </p:nvSpPr>
        <p:spPr>
          <a:xfrm>
            <a:off x="115503" y="4226908"/>
            <a:ext cx="896592" cy="369332"/>
          </a:xfrm>
          <a:prstGeom prst="rect">
            <a:avLst/>
          </a:prstGeom>
          <a:noFill/>
        </p:spPr>
        <p:txBody>
          <a:bodyPr wrap="none" rtlCol="0">
            <a:spAutoFit/>
          </a:bodyPr>
          <a:lstStyle/>
          <a:p>
            <a:r>
              <a:rPr lang="en-US" dirty="0"/>
              <a:t>Poisson</a:t>
            </a:r>
          </a:p>
        </p:txBody>
      </p:sp>
      <p:sp>
        <p:nvSpPr>
          <p:cNvPr id="16" name="文本框 15"/>
          <p:cNvSpPr txBox="1"/>
          <p:nvPr/>
        </p:nvSpPr>
        <p:spPr>
          <a:xfrm>
            <a:off x="115503" y="3651039"/>
            <a:ext cx="883575" cy="369332"/>
          </a:xfrm>
          <a:prstGeom prst="rect">
            <a:avLst/>
          </a:prstGeom>
          <a:noFill/>
        </p:spPr>
        <p:txBody>
          <a:bodyPr wrap="none" rtlCol="0">
            <a:spAutoFit/>
          </a:bodyPr>
          <a:lstStyle/>
          <a:p>
            <a:r>
              <a:rPr lang="en-US" dirty="0"/>
              <a:t>Normal</a:t>
            </a:r>
          </a:p>
        </p:txBody>
      </p:sp>
      <p:sp>
        <p:nvSpPr>
          <p:cNvPr id="17" name="文本框 16"/>
          <p:cNvSpPr txBox="1"/>
          <p:nvPr/>
        </p:nvSpPr>
        <p:spPr>
          <a:xfrm>
            <a:off x="115503" y="4929370"/>
            <a:ext cx="896592" cy="369332"/>
          </a:xfrm>
          <a:prstGeom prst="rect">
            <a:avLst/>
          </a:prstGeom>
          <a:noFill/>
        </p:spPr>
        <p:txBody>
          <a:bodyPr wrap="none" rtlCol="0">
            <a:spAutoFit/>
          </a:bodyPr>
          <a:lstStyle/>
          <a:p>
            <a:r>
              <a:rPr lang="en-US" dirty="0"/>
              <a:t>Poisson</a:t>
            </a:r>
          </a:p>
        </p:txBody>
      </p:sp>
      <p:sp>
        <p:nvSpPr>
          <p:cNvPr id="18" name="文本框 17"/>
          <p:cNvSpPr txBox="1"/>
          <p:nvPr/>
        </p:nvSpPr>
        <p:spPr>
          <a:xfrm>
            <a:off x="115503" y="5651082"/>
            <a:ext cx="896592" cy="369332"/>
          </a:xfrm>
          <a:prstGeom prst="rect">
            <a:avLst/>
          </a:prstGeom>
          <a:noFill/>
        </p:spPr>
        <p:txBody>
          <a:bodyPr wrap="none" rtlCol="0">
            <a:spAutoFit/>
          </a:bodyPr>
          <a:lstStyle/>
          <a:p>
            <a:r>
              <a:rPr lang="en-US" dirty="0"/>
              <a:t>Poisson</a:t>
            </a:r>
          </a:p>
        </p:txBody>
      </p:sp>
      <p:sp>
        <p:nvSpPr>
          <p:cNvPr id="19" name="矩形 18"/>
          <p:cNvSpPr/>
          <p:nvPr/>
        </p:nvSpPr>
        <p:spPr>
          <a:xfrm>
            <a:off x="7277731" y="4226908"/>
            <a:ext cx="1037463" cy="369332"/>
          </a:xfrm>
          <a:prstGeom prst="rect">
            <a:avLst/>
          </a:prstGeom>
        </p:spPr>
        <p:txBody>
          <a:bodyPr wrap="none">
            <a:spAutoFit/>
          </a:bodyPr>
          <a:lstStyle/>
          <a:p>
            <a:r>
              <a:rPr lang="en-US" altLang="zh-CN" dirty="0">
                <a:ea typeface="Cambria" panose="02040503050406030204" pitchFamily="18" charset="0"/>
              </a:rPr>
              <a:t>NDF = 97</a:t>
            </a:r>
            <a:endParaRPr lang="en-US" altLang="zh-CN" dirty="0"/>
          </a:p>
        </p:txBody>
      </p:sp>
      <p:sp>
        <p:nvSpPr>
          <p:cNvPr id="20" name="矩形 19"/>
          <p:cNvSpPr/>
          <p:nvPr/>
        </p:nvSpPr>
        <p:spPr>
          <a:xfrm>
            <a:off x="7277730" y="4893589"/>
            <a:ext cx="1037463" cy="369332"/>
          </a:xfrm>
          <a:prstGeom prst="rect">
            <a:avLst/>
          </a:prstGeom>
        </p:spPr>
        <p:txBody>
          <a:bodyPr wrap="none">
            <a:spAutoFit/>
          </a:bodyPr>
          <a:lstStyle/>
          <a:p>
            <a:r>
              <a:rPr lang="en-US" altLang="zh-CN" dirty="0">
                <a:ea typeface="Cambria" panose="02040503050406030204" pitchFamily="18" charset="0"/>
              </a:rPr>
              <a:t>NDF = 97</a:t>
            </a:r>
            <a:endParaRPr lang="en-US" altLang="zh-CN" dirty="0"/>
          </a:p>
        </p:txBody>
      </p:sp>
      <p:sp>
        <p:nvSpPr>
          <p:cNvPr id="21" name="矩形 20"/>
          <p:cNvSpPr/>
          <p:nvPr/>
        </p:nvSpPr>
        <p:spPr>
          <a:xfrm>
            <a:off x="7277729" y="5560270"/>
            <a:ext cx="1037463" cy="369332"/>
          </a:xfrm>
          <a:prstGeom prst="rect">
            <a:avLst/>
          </a:prstGeom>
        </p:spPr>
        <p:txBody>
          <a:bodyPr wrap="none">
            <a:spAutoFit/>
          </a:bodyPr>
          <a:lstStyle/>
          <a:p>
            <a:r>
              <a:rPr lang="en-US" altLang="zh-CN" dirty="0">
                <a:ea typeface="Cambria" panose="02040503050406030204" pitchFamily="18" charset="0"/>
              </a:rPr>
              <a:t>NDF = 97</a:t>
            </a:r>
            <a:endParaRPr lang="en-US" altLang="zh-CN" dirty="0"/>
          </a:p>
        </p:txBody>
      </p:sp>
      <p:sp>
        <p:nvSpPr>
          <p:cNvPr id="22" name="矩形 21"/>
          <p:cNvSpPr/>
          <p:nvPr/>
        </p:nvSpPr>
        <p:spPr>
          <a:xfrm>
            <a:off x="7277729" y="3560227"/>
            <a:ext cx="1037463" cy="369332"/>
          </a:xfrm>
          <a:prstGeom prst="rect">
            <a:avLst/>
          </a:prstGeom>
        </p:spPr>
        <p:txBody>
          <a:bodyPr wrap="none">
            <a:spAutoFit/>
          </a:bodyPr>
          <a:lstStyle/>
          <a:p>
            <a:r>
              <a:rPr lang="en-US" altLang="zh-CN" dirty="0">
                <a:ea typeface="Cambria" panose="02040503050406030204" pitchFamily="18" charset="0"/>
              </a:rPr>
              <a:t>NDF = 57</a:t>
            </a:r>
            <a:endParaRPr lang="en-US" altLang="zh-CN" dirty="0"/>
          </a:p>
        </p:txBody>
      </p:sp>
      <p:sp>
        <p:nvSpPr>
          <p:cNvPr id="23" name="矩形 22"/>
          <p:cNvSpPr/>
          <p:nvPr/>
        </p:nvSpPr>
        <p:spPr>
          <a:xfrm>
            <a:off x="5486478" y="6226951"/>
            <a:ext cx="1342034" cy="369332"/>
          </a:xfrm>
          <a:prstGeom prst="rect">
            <a:avLst/>
          </a:prstGeom>
        </p:spPr>
        <p:txBody>
          <a:bodyPr wrap="none">
            <a:spAutoFit/>
          </a:bodyPr>
          <a:lstStyle/>
          <a:p>
            <a:r>
              <a:rPr lang="en-US" altLang="zh-CN" dirty="0">
                <a:ea typeface="Cambria" panose="02040503050406030204" pitchFamily="18" charset="0"/>
              </a:rPr>
              <a:t>χ</a:t>
            </a:r>
            <a:r>
              <a:rPr lang="en-US" altLang="zh-CN" baseline="30000" dirty="0">
                <a:ea typeface="Cambria" panose="02040503050406030204" pitchFamily="18" charset="0"/>
              </a:rPr>
              <a:t>2</a:t>
            </a:r>
            <a:r>
              <a:rPr lang="en-US" altLang="zh-CN" dirty="0">
                <a:ea typeface="Cambria" panose="02040503050406030204" pitchFamily="18" charset="0"/>
              </a:rPr>
              <a:t> = </a:t>
            </a:r>
            <a:r>
              <a:rPr lang="en-US" dirty="0">
                <a:ea typeface="Cambria" panose="02040503050406030204" pitchFamily="18" charset="0"/>
              </a:rPr>
              <a:t>92.4716</a:t>
            </a:r>
          </a:p>
        </p:txBody>
      </p:sp>
      <p:sp>
        <p:nvSpPr>
          <p:cNvPr id="24" name="矩形 23"/>
          <p:cNvSpPr/>
          <p:nvPr/>
        </p:nvSpPr>
        <p:spPr>
          <a:xfrm>
            <a:off x="7277731" y="6226951"/>
            <a:ext cx="1037463" cy="369332"/>
          </a:xfrm>
          <a:prstGeom prst="rect">
            <a:avLst/>
          </a:prstGeom>
        </p:spPr>
        <p:txBody>
          <a:bodyPr wrap="none">
            <a:spAutoFit/>
          </a:bodyPr>
          <a:lstStyle/>
          <a:p>
            <a:r>
              <a:rPr lang="en-US" altLang="zh-CN" dirty="0">
                <a:ea typeface="Cambria" panose="02040503050406030204" pitchFamily="18" charset="0"/>
              </a:rPr>
              <a:t>NDF = 97</a:t>
            </a:r>
            <a:endParaRPr lang="en-US" altLang="zh-CN" dirty="0"/>
          </a:p>
        </p:txBody>
      </p:sp>
      <mc:AlternateContent xmlns:mc="http://schemas.openxmlformats.org/markup-compatibility/2006" xmlns:a14="http://schemas.microsoft.com/office/drawing/2010/main">
        <mc:Choice Requires="a14">
          <p:sp>
            <p:nvSpPr>
              <p:cNvPr id="25" name="文本框 24"/>
              <p:cNvSpPr txBox="1"/>
              <p:nvPr/>
            </p:nvSpPr>
            <p:spPr>
              <a:xfrm>
                <a:off x="0" y="1175424"/>
                <a:ext cx="3137760" cy="1055417"/>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sz="2400" i="1" smtClean="0">
                              <a:latin typeface="Cambria Math" panose="02040503050406030204" pitchFamily="18" charset="0"/>
                            </a:rPr>
                          </m:ctrlPr>
                        </m:sSupPr>
                        <m:e>
                          <m:r>
                            <a:rPr lang="en-US" sz="2400" i="1" smtClean="0">
                              <a:latin typeface="Cambria Math" panose="02040503050406030204" pitchFamily="18" charset="0"/>
                              <a:ea typeface="Cambria Math" panose="02040503050406030204" pitchFamily="18" charset="0"/>
                            </a:rPr>
                            <m:t>𝜒</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m:t>
                      </m:r>
                      <m:nary>
                        <m:naryPr>
                          <m:chr m:val="∑"/>
                          <m:ctrlPr>
                            <a:rPr lang="en-US" sz="2400" i="1" smtClean="0">
                              <a:latin typeface="Cambria Math" panose="02040503050406030204" pitchFamily="18" charset="0"/>
                            </a:rPr>
                          </m:ctrlPr>
                        </m:naryPr>
                        <m:sub>
                          <m:r>
                            <m:rPr>
                              <m:brk m:alnAt="23"/>
                            </m:rPr>
                            <a:rPr lang="en-US" sz="2400" b="0" i="1" smtClean="0">
                              <a:latin typeface="Cambria Math" panose="02040503050406030204" pitchFamily="18" charset="0"/>
                            </a:rPr>
                            <m:t>𝑖</m:t>
                          </m:r>
                          <m:r>
                            <a:rPr lang="en-US" sz="2400" b="0" i="1" smtClean="0">
                              <a:latin typeface="Cambria Math" panose="02040503050406030204" pitchFamily="18" charset="0"/>
                            </a:rPr>
                            <m:t>=1</m:t>
                          </m:r>
                        </m:sub>
                        <m:sup>
                          <m:r>
                            <m:rPr>
                              <m:sty m:val="p"/>
                            </m:rPr>
                            <a:rPr lang="en-US" altLang="zh-CN" sz="2400" i="1">
                              <a:latin typeface="Cambria Math" panose="02040503050406030204" pitchFamily="18" charset="0"/>
                            </a:rPr>
                            <m:t>n</m:t>
                          </m:r>
                          <m:r>
                            <m:rPr>
                              <m:sty m:val="p"/>
                            </m:rPr>
                            <a:rPr lang="en-US" altLang="zh-CN" sz="2400" i="1" smtClean="0">
                              <a:latin typeface="Cambria Math" panose="02040503050406030204" pitchFamily="18" charset="0"/>
                            </a:rPr>
                            <m:t>bins</m:t>
                          </m:r>
                        </m:sup>
                        <m:e>
                          <m:f>
                            <m:fPr>
                              <m:ctrlPr>
                                <a:rPr lang="en-US" sz="2400" i="1">
                                  <a:latin typeface="Cambria Math" panose="02040503050406030204" pitchFamily="18" charset="0"/>
                                </a:rPr>
                              </m:ctrlPr>
                            </m:fPr>
                            <m:num>
                              <m:sSup>
                                <m:sSupPr>
                                  <m:ctrlPr>
                                    <a:rPr lang="en-US" sz="2400" i="1">
                                      <a:latin typeface="Cambria Math" panose="02040503050406030204" pitchFamily="18" charset="0"/>
                                    </a:rPr>
                                  </m:ctrlPr>
                                </m:sSupPr>
                                <m:e>
                                  <m:d>
                                    <m:dPr>
                                      <m:ctrlPr>
                                        <a:rPr lang="en-US" sz="2400" i="1">
                                          <a:latin typeface="Cambria Math" panose="02040503050406030204" pitchFamily="18" charset="0"/>
                                        </a:rPr>
                                      </m:ctrlPr>
                                    </m:dPr>
                                    <m:e>
                                      <m:sSub>
                                        <m:sSubPr>
                                          <m:ctrlPr>
                                            <a:rPr lang="en-US" sz="2400" i="1">
                                              <a:latin typeface="Cambria Math" panose="02040503050406030204" pitchFamily="18" charset="0"/>
                                            </a:rPr>
                                          </m:ctrlPr>
                                        </m:sSubPr>
                                        <m:e>
                                          <m:r>
                                            <a:rPr lang="en-US" sz="2400" i="1">
                                              <a:latin typeface="Cambria Math" panose="02040503050406030204" pitchFamily="18" charset="0"/>
                                            </a:rPr>
                                            <m:t>𝑦</m:t>
                                          </m:r>
                                        </m:e>
                                        <m:sub>
                                          <m:r>
                                            <a:rPr lang="en-US" sz="2400" i="1">
                                              <a:latin typeface="Cambria Math" panose="02040503050406030204" pitchFamily="18" charset="0"/>
                                            </a:rPr>
                                            <m:t>𝑖</m:t>
                                          </m:r>
                                        </m:sub>
                                      </m:sSub>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𝑓</m:t>
                                          </m:r>
                                        </m:e>
                                        <m:sub>
                                          <m:sSub>
                                            <m:sSubPr>
                                              <m:ctrlPr>
                                                <a:rPr lang="en-US" sz="2400" i="1">
                                                  <a:latin typeface="Cambria Math" panose="02040503050406030204" pitchFamily="18" charset="0"/>
                                                </a:rPr>
                                              </m:ctrlPr>
                                            </m:sSubPr>
                                            <m:e>
                                              <m:r>
                                                <a:rPr lang="en-US" sz="2400" i="1">
                                                  <a:latin typeface="Cambria Math" panose="02040503050406030204" pitchFamily="18" charset="0"/>
                                                </a:rPr>
                                                <m:t>𝑥</m:t>
                                              </m:r>
                                            </m:e>
                                            <m:sub>
                                              <m:r>
                                                <a:rPr lang="en-US" sz="2400" i="1">
                                                  <a:latin typeface="Cambria Math" panose="02040503050406030204" pitchFamily="18" charset="0"/>
                                                </a:rPr>
                                                <m:t>𝑖</m:t>
                                              </m:r>
                                            </m:sub>
                                          </m:sSub>
                                        </m:sub>
                                      </m:sSub>
                                    </m:e>
                                  </m:d>
                                </m:e>
                                <m:sup>
                                  <m:r>
                                    <a:rPr lang="en-US" sz="2400" i="1">
                                      <a:latin typeface="Cambria Math" panose="02040503050406030204" pitchFamily="18" charset="0"/>
                                    </a:rPr>
                                    <m:t>2</m:t>
                                  </m:r>
                                </m:sup>
                              </m:sSup>
                            </m:num>
                            <m:den>
                              <m:sSub>
                                <m:sSubPr>
                                  <m:ctrlPr>
                                    <a:rPr lang="en-US" sz="2400" i="1">
                                      <a:latin typeface="Cambria Math" panose="02040503050406030204" pitchFamily="18" charset="0"/>
                                    </a:rPr>
                                  </m:ctrlPr>
                                </m:sSubPr>
                                <m:e>
                                  <m:r>
                                    <a:rPr lang="en-US" sz="2400" i="1">
                                      <a:latin typeface="Cambria Math" panose="02040503050406030204" pitchFamily="18" charset="0"/>
                                    </a:rPr>
                                    <m:t>𝑓</m:t>
                                  </m:r>
                                </m:e>
                                <m:sub>
                                  <m:sSub>
                                    <m:sSubPr>
                                      <m:ctrlPr>
                                        <a:rPr lang="en-US" sz="2400" i="1">
                                          <a:latin typeface="Cambria Math" panose="02040503050406030204" pitchFamily="18" charset="0"/>
                                        </a:rPr>
                                      </m:ctrlPr>
                                    </m:sSubPr>
                                    <m:e>
                                      <m:r>
                                        <a:rPr lang="en-US" sz="2400" i="1">
                                          <a:latin typeface="Cambria Math" panose="02040503050406030204" pitchFamily="18" charset="0"/>
                                        </a:rPr>
                                        <m:t>𝑥</m:t>
                                      </m:r>
                                    </m:e>
                                    <m:sub>
                                      <m:r>
                                        <a:rPr lang="en-US" sz="2400" i="1">
                                          <a:latin typeface="Cambria Math" panose="02040503050406030204" pitchFamily="18" charset="0"/>
                                        </a:rPr>
                                        <m:t>𝑖</m:t>
                                      </m:r>
                                    </m:sub>
                                  </m:sSub>
                                </m:sub>
                              </m:sSub>
                            </m:den>
                          </m:f>
                        </m:e>
                      </m:nary>
                    </m:oMath>
                  </m:oMathPara>
                </a14:m>
                <a:endParaRPr lang="en-US" sz="2400" dirty="0"/>
              </a:p>
            </p:txBody>
          </p:sp>
        </mc:Choice>
        <mc:Fallback xmlns="">
          <p:sp>
            <p:nvSpPr>
              <p:cNvPr id="25" name="文本框 24"/>
              <p:cNvSpPr txBox="1">
                <a:spLocks noRot="1" noChangeAspect="1" noMove="1" noResize="1" noEditPoints="1" noAdjustHandles="1" noChangeArrowheads="1" noChangeShapeType="1" noTextEdit="1"/>
              </p:cNvSpPr>
              <p:nvPr/>
            </p:nvSpPr>
            <p:spPr>
              <a:xfrm>
                <a:off x="0" y="1175424"/>
                <a:ext cx="3137760" cy="1055417"/>
              </a:xfrm>
              <a:prstGeom prst="rect">
                <a:avLst/>
              </a:prstGeom>
              <a:blipFill rotWithShape="0">
                <a:blip r:embed="rId10"/>
                <a:stretch>
                  <a:fillRect/>
                </a:stretch>
              </a:blipFill>
            </p:spPr>
            <p:txBody>
              <a:bodyPr/>
              <a:lstStyle/>
              <a:p>
                <a:r>
                  <a:rPr lang="en-US">
                    <a:noFill/>
                  </a:rPr>
                  <a:t> </a:t>
                </a:r>
              </a:p>
            </p:txBody>
          </p:sp>
        </mc:Fallback>
      </mc:AlternateContent>
      <p:sp>
        <p:nvSpPr>
          <p:cNvPr id="27" name="矩形 26"/>
          <p:cNvSpPr/>
          <p:nvPr/>
        </p:nvSpPr>
        <p:spPr>
          <a:xfrm>
            <a:off x="115503" y="6226951"/>
            <a:ext cx="1292625" cy="369332"/>
          </a:xfrm>
          <a:prstGeom prst="rect">
            <a:avLst/>
          </a:prstGeom>
        </p:spPr>
        <p:txBody>
          <a:bodyPr wrap="square">
            <a:spAutoFit/>
          </a:bodyPr>
          <a:lstStyle/>
          <a:p>
            <a:r>
              <a:rPr lang="en-US" dirty="0"/>
              <a:t>Pearson </a:t>
            </a:r>
            <a:r>
              <a:rPr lang="el-GR" dirty="0"/>
              <a:t>χ</a:t>
            </a:r>
            <a:r>
              <a:rPr lang="el-GR" baseline="30000" dirty="0"/>
              <a:t>2</a:t>
            </a:r>
            <a:endParaRPr lang="en-US" baseline="30000" dirty="0"/>
          </a:p>
        </p:txBody>
      </p:sp>
      <p:sp>
        <p:nvSpPr>
          <p:cNvPr id="29" name="矩形 28"/>
          <p:cNvSpPr/>
          <p:nvPr/>
        </p:nvSpPr>
        <p:spPr>
          <a:xfrm>
            <a:off x="64318" y="3397988"/>
            <a:ext cx="1227221" cy="369332"/>
          </a:xfrm>
          <a:prstGeom prst="rect">
            <a:avLst/>
          </a:prstGeom>
        </p:spPr>
        <p:txBody>
          <a:bodyPr wrap="square">
            <a:spAutoFit/>
          </a:bodyPr>
          <a:lstStyle/>
          <a:p>
            <a:r>
              <a:rPr lang="en-US" dirty="0" err="1"/>
              <a:t>Neyman</a:t>
            </a:r>
            <a:r>
              <a:rPr lang="en-US" dirty="0"/>
              <a:t> </a:t>
            </a:r>
            <a:r>
              <a:rPr lang="el-GR" dirty="0"/>
              <a:t>χ</a:t>
            </a:r>
            <a:r>
              <a:rPr lang="el-GR" baseline="30000" dirty="0"/>
              <a:t>2</a:t>
            </a:r>
            <a:endParaRPr lang="en-US" baseline="30000" dirty="0"/>
          </a:p>
        </p:txBody>
      </p:sp>
      <p:sp>
        <p:nvSpPr>
          <p:cNvPr id="30" name="乘号 29"/>
          <p:cNvSpPr/>
          <p:nvPr/>
        </p:nvSpPr>
        <p:spPr>
          <a:xfrm>
            <a:off x="8315192" y="4179752"/>
            <a:ext cx="221381" cy="44182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乘号 30"/>
          <p:cNvSpPr/>
          <p:nvPr/>
        </p:nvSpPr>
        <p:spPr>
          <a:xfrm>
            <a:off x="8315191" y="4850613"/>
            <a:ext cx="221381" cy="44182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乘号 31"/>
          <p:cNvSpPr/>
          <p:nvPr/>
        </p:nvSpPr>
        <p:spPr>
          <a:xfrm>
            <a:off x="8315190" y="5481816"/>
            <a:ext cx="221381" cy="44182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矩形 32"/>
          <p:cNvSpPr/>
          <p:nvPr/>
        </p:nvSpPr>
        <p:spPr>
          <a:xfrm>
            <a:off x="35443" y="3045608"/>
            <a:ext cx="1519682" cy="9747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文本框 33"/>
          <p:cNvSpPr txBox="1"/>
          <p:nvPr/>
        </p:nvSpPr>
        <p:spPr>
          <a:xfrm>
            <a:off x="-26036" y="3045608"/>
            <a:ext cx="1687706" cy="369332"/>
          </a:xfrm>
          <a:prstGeom prst="rect">
            <a:avLst/>
          </a:prstGeom>
          <a:noFill/>
        </p:spPr>
        <p:txBody>
          <a:bodyPr wrap="none" rtlCol="0">
            <a:spAutoFit/>
          </a:bodyPr>
          <a:lstStyle/>
          <a:p>
            <a:r>
              <a:rPr lang="en-US" altLang="zh-CN" dirty="0"/>
              <a:t>ROOT default fit</a:t>
            </a:r>
            <a:endParaRPr lang="en-US" dirty="0"/>
          </a:p>
        </p:txBody>
      </p:sp>
    </p:spTree>
    <p:extLst>
      <p:ext uri="{BB962C8B-B14F-4D97-AF65-F5344CB8AC3E}">
        <p14:creationId xmlns:p14="http://schemas.microsoft.com/office/powerpoint/2010/main" val="21540490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0"/>
            <a:ext cx="9144000" cy="2554545"/>
          </a:xfrm>
          <a:prstGeom prst="rect">
            <a:avLst/>
          </a:prstGeom>
        </p:spPr>
        <p:txBody>
          <a:bodyPr wrap="square">
            <a:spAutoFit/>
          </a:bodyPr>
          <a:lstStyle/>
          <a:p>
            <a:r>
              <a:rPr lang="en-US" sz="1600" dirty="0">
                <a:solidFill>
                  <a:srgbClr val="0000FF"/>
                </a:solidFill>
                <a:latin typeface="Tahoma" panose="020B0604030504040204" pitchFamily="34" charset="0"/>
              </a:rPr>
              <a:t>for</a:t>
            </a:r>
            <a:r>
              <a:rPr lang="en-US" sz="1600" dirty="0">
                <a:solidFill>
                  <a:prstClr val="black"/>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prstClr val="black"/>
                </a:solidFill>
                <a:latin typeface="Tahoma" panose="020B0604030504040204" pitchFamily="34" charset="0"/>
              </a:rPr>
              <a:t> </a:t>
            </a:r>
            <a:r>
              <a:rPr lang="en-US" sz="1600" dirty="0" err="1">
                <a:solidFill>
                  <a:prstClr val="black"/>
                </a:solidFill>
                <a:latin typeface="Tahoma" panose="020B0604030504040204" pitchFamily="34" charset="0"/>
              </a:rPr>
              <a:t>i</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binMin;i</a:t>
            </a:r>
            <a:r>
              <a:rPr lang="en-US" sz="1600" dirty="0">
                <a:solidFill>
                  <a:prstClr val="black"/>
                </a:solidFill>
                <a:latin typeface="Tahoma" panose="020B0604030504040204" pitchFamily="34" charset="0"/>
              </a:rPr>
              <a:t>&lt;=</a:t>
            </a:r>
            <a:r>
              <a:rPr lang="en-US" sz="1600" dirty="0" err="1">
                <a:solidFill>
                  <a:prstClr val="black"/>
                </a:solidFill>
                <a:latin typeface="Tahoma" panose="020B0604030504040204" pitchFamily="34" charset="0"/>
              </a:rPr>
              <a:t>binMax;i</a:t>
            </a:r>
            <a:r>
              <a:rPr lang="en-US" sz="1600" dirty="0">
                <a:solidFill>
                  <a:prstClr val="black"/>
                </a:solidFill>
                <a:latin typeface="Tahoma" panose="020B0604030504040204" pitchFamily="34" charset="0"/>
              </a:rPr>
              <a:t>++) </a:t>
            </a:r>
            <a:r>
              <a:rPr lang="en-US" sz="1600" dirty="0">
                <a:solidFill>
                  <a:srgbClr val="008000"/>
                </a:solidFill>
                <a:latin typeface="Tahoma" panose="020B0604030504040204" pitchFamily="34" charset="0"/>
              </a:rPr>
              <a:t>//loop over all bins   </a:t>
            </a:r>
            <a:endParaRPr lang="en-US" sz="1600" dirty="0">
              <a:solidFill>
                <a:prstClr val="black"/>
              </a:solidFill>
              <a:latin typeface="Tahoma" panose="020B0604030504040204" pitchFamily="34" charset="0"/>
            </a:endParaRPr>
          </a:p>
          <a:p>
            <a:r>
              <a:rPr lang="en-US" sz="1600" dirty="0">
                <a:solidFill>
                  <a:prstClr val="black"/>
                </a:solidFill>
                <a:latin typeface="Tahoma" panose="020B0604030504040204" pitchFamily="34" charset="0"/>
              </a:rPr>
              <a:t>{</a:t>
            </a:r>
          </a:p>
          <a:p>
            <a:r>
              <a:rPr lang="en-US" sz="1600" dirty="0">
                <a:solidFill>
                  <a:prstClr val="black"/>
                </a:solidFill>
                <a:latin typeface="Tahoma" panose="020B0604030504040204" pitchFamily="34" charset="0"/>
              </a:rPr>
              <a:t>  </a:t>
            </a:r>
            <a:r>
              <a:rPr lang="en-US" sz="1600" dirty="0" err="1">
                <a:solidFill>
                  <a:prstClr val="black"/>
                </a:solidFill>
                <a:latin typeface="Tahoma" panose="020B0604030504040204" pitchFamily="34" charset="0"/>
              </a:rPr>
              <a:t>ydata</a:t>
            </a:r>
            <a:r>
              <a:rPr lang="en-US" sz="1600" dirty="0">
                <a:solidFill>
                  <a:prstClr val="black"/>
                </a:solidFill>
                <a:latin typeface="Tahoma" panose="020B0604030504040204" pitchFamily="34" charset="0"/>
              </a:rPr>
              <a:t>=h1-&gt;</a:t>
            </a:r>
            <a:r>
              <a:rPr lang="en-US" sz="1600" dirty="0" err="1">
                <a:solidFill>
                  <a:prstClr val="black"/>
                </a:solidFill>
                <a:latin typeface="Tahoma" panose="020B0604030504040204" pitchFamily="34" charset="0"/>
              </a:rPr>
              <a:t>GetBinContent</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i</a:t>
            </a:r>
            <a:r>
              <a:rPr lang="en-US" sz="1600" dirty="0">
                <a:solidFill>
                  <a:prstClr val="black"/>
                </a:solidFill>
                <a:latin typeface="Tahoma" panose="020B0604030504040204" pitchFamily="34" charset="0"/>
              </a:rPr>
              <a:t>);</a:t>
            </a:r>
          </a:p>
          <a:p>
            <a:r>
              <a:rPr lang="en-US" sz="1600" dirty="0">
                <a:solidFill>
                  <a:prstClr val="black"/>
                </a:solidFill>
                <a:latin typeface="Tahoma" panose="020B0604030504040204" pitchFamily="34" charset="0"/>
              </a:rPr>
              <a:t>  </a:t>
            </a:r>
            <a:r>
              <a:rPr lang="en-US" sz="1600" dirty="0" err="1">
                <a:solidFill>
                  <a:prstClr val="black"/>
                </a:solidFill>
                <a:latin typeface="Tahoma" panose="020B0604030504040204" pitchFamily="34" charset="0"/>
              </a:rPr>
              <a:t>err_ydata</a:t>
            </a:r>
            <a:r>
              <a:rPr lang="en-US" sz="1600" dirty="0">
                <a:solidFill>
                  <a:prstClr val="black"/>
                </a:solidFill>
                <a:latin typeface="Tahoma" panose="020B0604030504040204" pitchFamily="34" charset="0"/>
              </a:rPr>
              <a:t>=h1-&gt;</a:t>
            </a:r>
            <a:r>
              <a:rPr lang="en-US" sz="1600" dirty="0" err="1">
                <a:solidFill>
                  <a:prstClr val="black"/>
                </a:solidFill>
                <a:latin typeface="Tahoma" panose="020B0604030504040204" pitchFamily="34" charset="0"/>
              </a:rPr>
              <a:t>GetBinError</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i</a:t>
            </a:r>
            <a:r>
              <a:rPr lang="en-US" sz="1600" dirty="0">
                <a:solidFill>
                  <a:prstClr val="black"/>
                </a:solidFill>
                <a:latin typeface="Tahoma" panose="020B0604030504040204" pitchFamily="34" charset="0"/>
              </a:rPr>
              <a:t>);</a:t>
            </a:r>
          </a:p>
          <a:p>
            <a:r>
              <a:rPr lang="en-US" sz="1600" dirty="0">
                <a:solidFill>
                  <a:srgbClr val="008000"/>
                </a:solidFill>
                <a:latin typeface="Tahoma" panose="020B0604030504040204" pitchFamily="34" charset="0"/>
              </a:rPr>
              <a:t>  //</a:t>
            </a:r>
            <a:r>
              <a:rPr lang="en-US" sz="1600" dirty="0" err="1">
                <a:solidFill>
                  <a:srgbClr val="008000"/>
                </a:solidFill>
                <a:latin typeface="Tahoma" panose="020B0604030504040204" pitchFamily="34" charset="0"/>
              </a:rPr>
              <a:t>yfit</a:t>
            </a:r>
            <a:r>
              <a:rPr lang="en-US" sz="1600" dirty="0">
                <a:solidFill>
                  <a:srgbClr val="008000"/>
                </a:solidFill>
                <a:latin typeface="Tahoma" panose="020B0604030504040204" pitchFamily="34" charset="0"/>
              </a:rPr>
              <a:t> = his1-&gt;</a:t>
            </a:r>
            <a:r>
              <a:rPr lang="en-US" sz="1600" dirty="0" err="1">
                <a:solidFill>
                  <a:srgbClr val="008000"/>
                </a:solidFill>
                <a:latin typeface="Tahoma" panose="020B0604030504040204" pitchFamily="34" charset="0"/>
              </a:rPr>
              <a:t>GetBinContent</a:t>
            </a:r>
            <a:r>
              <a:rPr lang="en-US" sz="1600" dirty="0">
                <a:solidFill>
                  <a:srgbClr val="008000"/>
                </a:solidFill>
                <a:latin typeface="Tahoma" panose="020B0604030504040204" pitchFamily="34" charset="0"/>
              </a:rPr>
              <a:t>(</a:t>
            </a:r>
            <a:r>
              <a:rPr lang="en-US" sz="1600" dirty="0" err="1">
                <a:solidFill>
                  <a:srgbClr val="008000"/>
                </a:solidFill>
                <a:latin typeface="Tahoma" panose="020B0604030504040204" pitchFamily="34" charset="0"/>
              </a:rPr>
              <a:t>i</a:t>
            </a:r>
            <a:r>
              <a:rPr lang="en-US" sz="1600" dirty="0">
                <a:solidFill>
                  <a:srgbClr val="008000"/>
                </a:solidFill>
                <a:latin typeface="Tahoma" panose="020B0604030504040204" pitchFamily="34" charset="0"/>
              </a:rPr>
              <a:t>); //</a:t>
            </a:r>
            <a:r>
              <a:rPr lang="en-US" sz="1600" dirty="0" err="1">
                <a:solidFill>
                  <a:srgbClr val="008000"/>
                </a:solidFill>
                <a:latin typeface="Tahoma" panose="020B0604030504040204" pitchFamily="34" charset="0"/>
              </a:rPr>
              <a:t>hFit</a:t>
            </a:r>
            <a:endParaRPr lang="en-US" sz="1600" dirty="0">
              <a:solidFill>
                <a:prstClr val="black"/>
              </a:solidFill>
              <a:latin typeface="Tahoma" panose="020B0604030504040204" pitchFamily="34" charset="0"/>
            </a:endParaRPr>
          </a:p>
          <a:p>
            <a:r>
              <a:rPr lang="en-US" sz="1600" dirty="0">
                <a:solidFill>
                  <a:prstClr val="black"/>
                </a:solidFill>
                <a:latin typeface="Tahoma" panose="020B0604030504040204" pitchFamily="34" charset="0"/>
              </a:rPr>
              <a:t>  </a:t>
            </a:r>
            <a:r>
              <a:rPr lang="en-US" sz="1600" dirty="0" err="1">
                <a:solidFill>
                  <a:prstClr val="black"/>
                </a:solidFill>
                <a:latin typeface="Tahoma" panose="020B0604030504040204" pitchFamily="34" charset="0"/>
              </a:rPr>
              <a:t>yfit</a:t>
            </a:r>
            <a:r>
              <a:rPr lang="en-US" sz="1600" dirty="0">
                <a:solidFill>
                  <a:prstClr val="black"/>
                </a:solidFill>
                <a:latin typeface="Tahoma" panose="020B0604030504040204" pitchFamily="34" charset="0"/>
              </a:rPr>
              <a:t>=f1-&gt;</a:t>
            </a:r>
            <a:r>
              <a:rPr lang="en-US" sz="1600" dirty="0" err="1">
                <a:solidFill>
                  <a:prstClr val="black"/>
                </a:solidFill>
                <a:latin typeface="Tahoma" panose="020B0604030504040204" pitchFamily="34" charset="0"/>
              </a:rPr>
              <a:t>Eval</a:t>
            </a:r>
            <a:r>
              <a:rPr lang="en-US" sz="1600" dirty="0">
                <a:solidFill>
                  <a:prstClr val="black"/>
                </a:solidFill>
                <a:latin typeface="Tahoma" panose="020B0604030504040204" pitchFamily="34" charset="0"/>
              </a:rPr>
              <a:t>(h1-&gt;</a:t>
            </a:r>
            <a:r>
              <a:rPr lang="en-US" sz="1600" dirty="0" err="1">
                <a:solidFill>
                  <a:prstClr val="black"/>
                </a:solidFill>
                <a:latin typeface="Tahoma" panose="020B0604030504040204" pitchFamily="34" charset="0"/>
              </a:rPr>
              <a:t>GetBinCenter</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i</a:t>
            </a:r>
            <a:r>
              <a:rPr lang="en-US" sz="1600" dirty="0">
                <a:solidFill>
                  <a:prstClr val="black"/>
                </a:solidFill>
                <a:latin typeface="Tahoma" panose="020B0604030504040204" pitchFamily="34" charset="0"/>
              </a:rPr>
              <a:t>));</a:t>
            </a:r>
          </a:p>
          <a:p>
            <a:r>
              <a:rPr lang="en-US" sz="1600" dirty="0">
                <a:solidFill>
                  <a:prstClr val="black"/>
                </a:solidFill>
                <a:latin typeface="Tahoma" panose="020B0604030504040204" pitchFamily="34" charset="0"/>
              </a:rPr>
              <a:t>  residual=</a:t>
            </a:r>
            <a:r>
              <a:rPr lang="en-US" sz="1600" dirty="0" err="1">
                <a:solidFill>
                  <a:prstClr val="black"/>
                </a:solidFill>
                <a:latin typeface="Tahoma" panose="020B0604030504040204" pitchFamily="34" charset="0"/>
              </a:rPr>
              <a:t>ydata-yfit</a:t>
            </a:r>
            <a:r>
              <a:rPr lang="en-US" sz="1600" dirty="0">
                <a:solidFill>
                  <a:prstClr val="black"/>
                </a:solidFill>
                <a:latin typeface="Tahoma" panose="020B0604030504040204" pitchFamily="34" charset="0"/>
              </a:rPr>
              <a:t>;</a:t>
            </a:r>
          </a:p>
          <a:p>
            <a:r>
              <a:rPr lang="en-US" sz="1600" dirty="0">
                <a:solidFill>
                  <a:srgbClr val="0000FF"/>
                </a:solidFill>
                <a:latin typeface="Tahoma" panose="020B0604030504040204" pitchFamily="34" charset="0"/>
              </a:rPr>
              <a:t>  if</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ydata</a:t>
            </a:r>
            <a:r>
              <a:rPr lang="en-US" sz="1600" dirty="0">
                <a:solidFill>
                  <a:prstClr val="black"/>
                </a:solidFill>
                <a:latin typeface="Tahoma" panose="020B0604030504040204" pitchFamily="34" charset="0"/>
              </a:rPr>
              <a:t>!=0) {</a:t>
            </a:r>
            <a:r>
              <a:rPr lang="en-US" sz="1600" dirty="0" err="1">
                <a:solidFill>
                  <a:prstClr val="black"/>
                </a:solidFill>
                <a:latin typeface="Tahoma" panose="020B0604030504040204" pitchFamily="34" charset="0"/>
              </a:rPr>
              <a:t>chisquareNeyman</a:t>
            </a:r>
            <a:r>
              <a:rPr lang="en-US" sz="1600" dirty="0">
                <a:solidFill>
                  <a:prstClr val="black"/>
                </a:solidFill>
                <a:latin typeface="Tahoma" panose="020B0604030504040204" pitchFamily="34" charset="0"/>
              </a:rPr>
              <a:t> += residual*residual/</a:t>
            </a:r>
            <a:r>
              <a:rPr lang="en-US" sz="1600" dirty="0" err="1">
                <a:solidFill>
                  <a:prstClr val="black"/>
                </a:solidFill>
                <a:latin typeface="Tahoma" panose="020B0604030504040204" pitchFamily="34" charset="0"/>
              </a:rPr>
              <a:t>ydata</a:t>
            </a:r>
            <a:r>
              <a:rPr lang="en-US" sz="1600" dirty="0">
                <a:solidFill>
                  <a:prstClr val="black"/>
                </a:solidFill>
                <a:latin typeface="Tahoma" panose="020B0604030504040204" pitchFamily="34" charset="0"/>
              </a:rPr>
              <a:t>;}</a:t>
            </a:r>
            <a:r>
              <a:rPr lang="en-US" sz="1600" dirty="0">
                <a:solidFill>
                  <a:srgbClr val="008000"/>
                </a:solidFill>
                <a:latin typeface="Tahoma" panose="020B0604030504040204" pitchFamily="34" charset="0"/>
              </a:rPr>
              <a:t>//</a:t>
            </a:r>
            <a:r>
              <a:rPr lang="en-US" sz="1600" dirty="0" err="1">
                <a:solidFill>
                  <a:srgbClr val="008000"/>
                </a:solidFill>
                <a:latin typeface="Tahoma" panose="020B0604030504040204" pitchFamily="34" charset="0"/>
              </a:rPr>
              <a:t>Neyman</a:t>
            </a:r>
            <a:r>
              <a:rPr lang="en-US" sz="1600" dirty="0">
                <a:solidFill>
                  <a:srgbClr val="008000"/>
                </a:solidFill>
                <a:latin typeface="Tahoma" panose="020B0604030504040204" pitchFamily="34" charset="0"/>
              </a:rPr>
              <a:t> Chi2 method</a:t>
            </a:r>
            <a:endParaRPr lang="en-US" sz="1600" dirty="0">
              <a:solidFill>
                <a:prstClr val="black"/>
              </a:solidFill>
              <a:latin typeface="Tahoma" panose="020B0604030504040204" pitchFamily="34" charset="0"/>
            </a:endParaRPr>
          </a:p>
          <a:p>
            <a:r>
              <a:rPr lang="en-US" sz="1600" dirty="0">
                <a:solidFill>
                  <a:srgbClr val="0000FF"/>
                </a:solidFill>
                <a:latin typeface="Tahoma" panose="020B0604030504040204" pitchFamily="34" charset="0"/>
              </a:rPr>
              <a:t>  if</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yfit</a:t>
            </a:r>
            <a:r>
              <a:rPr lang="en-US" sz="1600" dirty="0">
                <a:solidFill>
                  <a:prstClr val="black"/>
                </a:solidFill>
                <a:latin typeface="Tahoma" panose="020B0604030504040204" pitchFamily="34" charset="0"/>
              </a:rPr>
              <a:t>!=0) {</a:t>
            </a:r>
            <a:r>
              <a:rPr lang="en-US" sz="1600" dirty="0" err="1">
                <a:solidFill>
                  <a:prstClr val="black"/>
                </a:solidFill>
                <a:latin typeface="Tahoma" panose="020B0604030504040204" pitchFamily="34" charset="0"/>
              </a:rPr>
              <a:t>chisquarePearson</a:t>
            </a:r>
            <a:r>
              <a:rPr lang="en-US" sz="1600" dirty="0">
                <a:solidFill>
                  <a:prstClr val="black"/>
                </a:solidFill>
                <a:latin typeface="Tahoma" panose="020B0604030504040204" pitchFamily="34" charset="0"/>
              </a:rPr>
              <a:t> += residual*residual/</a:t>
            </a:r>
            <a:r>
              <a:rPr lang="en-US" sz="1600" dirty="0" err="1">
                <a:solidFill>
                  <a:prstClr val="black"/>
                </a:solidFill>
                <a:latin typeface="Tahoma" panose="020B0604030504040204" pitchFamily="34" charset="0"/>
              </a:rPr>
              <a:t>yfit</a:t>
            </a:r>
            <a:r>
              <a:rPr lang="en-US" sz="1600" dirty="0">
                <a:solidFill>
                  <a:prstClr val="black"/>
                </a:solidFill>
                <a:latin typeface="Tahoma" panose="020B0604030504040204" pitchFamily="34" charset="0"/>
              </a:rPr>
              <a:t>;}</a:t>
            </a:r>
            <a:r>
              <a:rPr lang="en-US" sz="1600" dirty="0">
                <a:solidFill>
                  <a:srgbClr val="008000"/>
                </a:solidFill>
                <a:latin typeface="Tahoma" panose="020B0604030504040204" pitchFamily="34" charset="0"/>
              </a:rPr>
              <a:t>//Pearson Chi2 method</a:t>
            </a:r>
            <a:endParaRPr lang="en-US" sz="1600" dirty="0">
              <a:solidFill>
                <a:prstClr val="black"/>
              </a:solidFill>
              <a:latin typeface="Tahoma" panose="020B0604030504040204" pitchFamily="34" charset="0"/>
            </a:endParaRPr>
          </a:p>
          <a:p>
            <a:r>
              <a:rPr lang="en-US" sz="1600" dirty="0">
                <a:solidFill>
                  <a:prstClr val="black"/>
                </a:solidFill>
                <a:latin typeface="Tahoma" panose="020B0604030504040204" pitchFamily="34" charset="0"/>
              </a:rPr>
              <a:t>}</a:t>
            </a:r>
          </a:p>
        </p:txBody>
      </p:sp>
      <p:sp>
        <p:nvSpPr>
          <p:cNvPr id="4" name="矩形 3"/>
          <p:cNvSpPr/>
          <p:nvPr/>
        </p:nvSpPr>
        <p:spPr>
          <a:xfrm>
            <a:off x="0" y="4303455"/>
            <a:ext cx="9144000" cy="2554545"/>
          </a:xfrm>
          <a:prstGeom prst="rect">
            <a:avLst/>
          </a:prstGeom>
        </p:spPr>
        <p:txBody>
          <a:bodyPr wrap="square">
            <a:spAutoFit/>
          </a:bodyPr>
          <a:lstStyle/>
          <a:p>
            <a:r>
              <a:rPr lang="en-US" sz="1600" dirty="0">
                <a:solidFill>
                  <a:srgbClr val="0000FF"/>
                </a:solidFill>
                <a:latin typeface="Tahoma" panose="020B0604030504040204" pitchFamily="34" charset="0"/>
              </a:rPr>
              <a:t>for</a:t>
            </a:r>
            <a:r>
              <a:rPr lang="en-US" sz="1600" dirty="0">
                <a:solidFill>
                  <a:prstClr val="black"/>
                </a:solidFill>
                <a:latin typeface="Tahoma" panose="020B0604030504040204" pitchFamily="34" charset="0"/>
              </a:rPr>
              <a:t> (</a:t>
            </a:r>
            <a:r>
              <a:rPr lang="en-US" sz="1600" dirty="0" err="1">
                <a:solidFill>
                  <a:srgbClr val="0000FF"/>
                </a:solidFill>
                <a:latin typeface="Tahoma" panose="020B0604030504040204" pitchFamily="34" charset="0"/>
              </a:rPr>
              <a:t>int</a:t>
            </a:r>
            <a:r>
              <a:rPr lang="en-US" sz="1600" dirty="0">
                <a:solidFill>
                  <a:prstClr val="black"/>
                </a:solidFill>
                <a:latin typeface="Tahoma" panose="020B0604030504040204" pitchFamily="34" charset="0"/>
              </a:rPr>
              <a:t> </a:t>
            </a:r>
            <a:r>
              <a:rPr lang="en-US" sz="1600" dirty="0" err="1">
                <a:solidFill>
                  <a:prstClr val="black"/>
                </a:solidFill>
                <a:latin typeface="Tahoma" panose="020B0604030504040204" pitchFamily="34" charset="0"/>
              </a:rPr>
              <a:t>i</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binmin;i</a:t>
            </a:r>
            <a:r>
              <a:rPr lang="en-US" sz="1600" dirty="0">
                <a:solidFill>
                  <a:prstClr val="black"/>
                </a:solidFill>
                <a:latin typeface="Tahoma" panose="020B0604030504040204" pitchFamily="34" charset="0"/>
              </a:rPr>
              <a:t>&lt;=</a:t>
            </a:r>
            <a:r>
              <a:rPr lang="en-US" sz="1600" dirty="0" err="1">
                <a:solidFill>
                  <a:prstClr val="black"/>
                </a:solidFill>
                <a:latin typeface="Tahoma" panose="020B0604030504040204" pitchFamily="34" charset="0"/>
              </a:rPr>
              <a:t>binmax;i</a:t>
            </a:r>
            <a:r>
              <a:rPr lang="en-US" sz="1600" dirty="0">
                <a:solidFill>
                  <a:prstClr val="black"/>
                </a:solidFill>
                <a:latin typeface="Tahoma" panose="020B0604030504040204" pitchFamily="34" charset="0"/>
              </a:rPr>
              <a:t>++)</a:t>
            </a:r>
          </a:p>
          <a:p>
            <a:r>
              <a:rPr lang="en-US" sz="1600" dirty="0">
                <a:solidFill>
                  <a:prstClr val="black"/>
                </a:solidFill>
                <a:latin typeface="Tahoma" panose="020B0604030504040204" pitchFamily="34" charset="0"/>
              </a:rPr>
              <a:t>{</a:t>
            </a:r>
          </a:p>
          <a:p>
            <a:r>
              <a:rPr lang="en-US" sz="1600" dirty="0">
                <a:solidFill>
                  <a:prstClr val="black"/>
                </a:solidFill>
                <a:latin typeface="Tahoma" panose="020B0604030504040204" pitchFamily="34" charset="0"/>
              </a:rPr>
              <a:t>  </a:t>
            </a:r>
            <a:r>
              <a:rPr lang="en-US" sz="1600" dirty="0" err="1">
                <a:solidFill>
                  <a:prstClr val="black"/>
                </a:solidFill>
                <a:latin typeface="Tahoma" panose="020B0604030504040204" pitchFamily="34" charset="0"/>
              </a:rPr>
              <a:t>ydata</a:t>
            </a:r>
            <a:r>
              <a:rPr lang="en-US" sz="1600" dirty="0">
                <a:solidFill>
                  <a:prstClr val="black"/>
                </a:solidFill>
                <a:latin typeface="Tahoma" panose="020B0604030504040204" pitchFamily="34" charset="0"/>
              </a:rPr>
              <a:t>=h1-&gt;</a:t>
            </a:r>
            <a:r>
              <a:rPr lang="en-US" sz="1600" dirty="0" err="1">
                <a:solidFill>
                  <a:prstClr val="black"/>
                </a:solidFill>
                <a:latin typeface="Tahoma" panose="020B0604030504040204" pitchFamily="34" charset="0"/>
              </a:rPr>
              <a:t>GetBinContent</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i</a:t>
            </a:r>
            <a:r>
              <a:rPr lang="en-US" sz="1600" dirty="0">
                <a:solidFill>
                  <a:prstClr val="black"/>
                </a:solidFill>
                <a:latin typeface="Tahoma" panose="020B0604030504040204" pitchFamily="34" charset="0"/>
              </a:rPr>
              <a:t>);</a:t>
            </a:r>
          </a:p>
          <a:p>
            <a:r>
              <a:rPr lang="en-US" sz="1600" dirty="0">
                <a:solidFill>
                  <a:prstClr val="black"/>
                </a:solidFill>
                <a:latin typeface="Tahoma" panose="020B0604030504040204" pitchFamily="34" charset="0"/>
              </a:rPr>
              <a:t>  </a:t>
            </a:r>
            <a:r>
              <a:rPr lang="en-US" sz="1600" dirty="0" err="1">
                <a:solidFill>
                  <a:prstClr val="black"/>
                </a:solidFill>
                <a:latin typeface="Tahoma" panose="020B0604030504040204" pitchFamily="34" charset="0"/>
              </a:rPr>
              <a:t>err_ydata</a:t>
            </a:r>
            <a:r>
              <a:rPr lang="en-US" sz="1600" dirty="0">
                <a:solidFill>
                  <a:prstClr val="black"/>
                </a:solidFill>
                <a:latin typeface="Tahoma" panose="020B0604030504040204" pitchFamily="34" charset="0"/>
              </a:rPr>
              <a:t>=h1-&gt;</a:t>
            </a:r>
            <a:r>
              <a:rPr lang="en-US" sz="1600" dirty="0" err="1">
                <a:solidFill>
                  <a:prstClr val="black"/>
                </a:solidFill>
                <a:latin typeface="Tahoma" panose="020B0604030504040204" pitchFamily="34" charset="0"/>
              </a:rPr>
              <a:t>GetBinError</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i</a:t>
            </a:r>
            <a:r>
              <a:rPr lang="en-US" sz="1600" dirty="0">
                <a:solidFill>
                  <a:prstClr val="black"/>
                </a:solidFill>
                <a:latin typeface="Tahoma" panose="020B0604030504040204" pitchFamily="34" charset="0"/>
              </a:rPr>
              <a:t>);</a:t>
            </a:r>
          </a:p>
          <a:p>
            <a:r>
              <a:rPr lang="en-US" sz="1600" dirty="0">
                <a:solidFill>
                  <a:prstClr val="black"/>
                </a:solidFill>
                <a:latin typeface="Tahoma" panose="020B0604030504040204" pitchFamily="34" charset="0"/>
              </a:rPr>
              <a:t>  </a:t>
            </a:r>
            <a:r>
              <a:rPr lang="en-US" sz="1600" dirty="0" err="1">
                <a:solidFill>
                  <a:prstClr val="black"/>
                </a:solidFill>
                <a:latin typeface="Tahoma" panose="020B0604030504040204" pitchFamily="34" charset="0"/>
              </a:rPr>
              <a:t>yfit</a:t>
            </a:r>
            <a:r>
              <a:rPr lang="en-US" sz="1600" dirty="0">
                <a:solidFill>
                  <a:prstClr val="black"/>
                </a:solidFill>
                <a:latin typeface="Tahoma" panose="020B0604030504040204" pitchFamily="34" charset="0"/>
              </a:rPr>
              <a:t>=f1-&gt;</a:t>
            </a:r>
            <a:r>
              <a:rPr lang="en-US" sz="1600" dirty="0" err="1">
                <a:solidFill>
                  <a:prstClr val="black"/>
                </a:solidFill>
                <a:latin typeface="Tahoma" panose="020B0604030504040204" pitchFamily="34" charset="0"/>
              </a:rPr>
              <a:t>Eval</a:t>
            </a:r>
            <a:r>
              <a:rPr lang="en-US" sz="1600" dirty="0">
                <a:solidFill>
                  <a:prstClr val="black"/>
                </a:solidFill>
                <a:latin typeface="Tahoma" panose="020B0604030504040204" pitchFamily="34" charset="0"/>
              </a:rPr>
              <a:t>(h1-&gt;</a:t>
            </a:r>
            <a:r>
              <a:rPr lang="en-US" sz="1600" dirty="0" err="1">
                <a:solidFill>
                  <a:prstClr val="black"/>
                </a:solidFill>
                <a:latin typeface="Tahoma" panose="020B0604030504040204" pitchFamily="34" charset="0"/>
              </a:rPr>
              <a:t>GetBinCenter</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i</a:t>
            </a:r>
            <a:r>
              <a:rPr lang="en-US" sz="1600" dirty="0">
                <a:solidFill>
                  <a:prstClr val="black"/>
                </a:solidFill>
                <a:latin typeface="Tahoma" panose="020B0604030504040204" pitchFamily="34" charset="0"/>
              </a:rPr>
              <a:t>));</a:t>
            </a:r>
          </a:p>
          <a:p>
            <a:r>
              <a:rPr lang="en-US" sz="1600" dirty="0">
                <a:solidFill>
                  <a:prstClr val="black"/>
                </a:solidFill>
                <a:latin typeface="Tahoma" panose="020B0604030504040204" pitchFamily="34" charset="0"/>
              </a:rPr>
              <a:t>  residual=</a:t>
            </a:r>
            <a:r>
              <a:rPr lang="en-US" sz="1600" dirty="0" err="1">
                <a:solidFill>
                  <a:prstClr val="black"/>
                </a:solidFill>
                <a:latin typeface="Tahoma" panose="020B0604030504040204" pitchFamily="34" charset="0"/>
              </a:rPr>
              <a:t>ydata-yfit</a:t>
            </a:r>
            <a:r>
              <a:rPr lang="en-US" sz="1600" dirty="0">
                <a:solidFill>
                  <a:prstClr val="black"/>
                </a:solidFill>
                <a:latin typeface="Tahoma" panose="020B0604030504040204" pitchFamily="34" charset="0"/>
              </a:rPr>
              <a:t>;</a:t>
            </a:r>
          </a:p>
          <a:p>
            <a:r>
              <a:rPr lang="en-US" sz="1600" dirty="0">
                <a:solidFill>
                  <a:prstClr val="black"/>
                </a:solidFill>
                <a:latin typeface="Tahoma" panose="020B0604030504040204" pitchFamily="34" charset="0"/>
              </a:rPr>
              <a:t>  h2-&gt;</a:t>
            </a:r>
            <a:r>
              <a:rPr lang="en-US" sz="1600" dirty="0" err="1">
                <a:solidFill>
                  <a:prstClr val="black"/>
                </a:solidFill>
                <a:latin typeface="Tahoma" panose="020B0604030504040204" pitchFamily="34" charset="0"/>
              </a:rPr>
              <a:t>SetBinContent</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i,residual</a:t>
            </a:r>
            <a:r>
              <a:rPr lang="en-US" sz="1600" dirty="0">
                <a:solidFill>
                  <a:prstClr val="black"/>
                </a:solidFill>
                <a:latin typeface="Tahoma" panose="020B0604030504040204" pitchFamily="34" charset="0"/>
              </a:rPr>
              <a:t>);</a:t>
            </a:r>
          </a:p>
          <a:p>
            <a:r>
              <a:rPr lang="en-US" sz="1600" dirty="0">
                <a:solidFill>
                  <a:srgbClr val="0000FF"/>
                </a:solidFill>
                <a:latin typeface="Tahoma" panose="020B0604030504040204" pitchFamily="34" charset="0"/>
              </a:rPr>
              <a:t>  if</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yfit</a:t>
            </a:r>
            <a:r>
              <a:rPr lang="en-US" sz="1600" dirty="0">
                <a:solidFill>
                  <a:prstClr val="black"/>
                </a:solidFill>
                <a:latin typeface="Tahoma" panose="020B0604030504040204" pitchFamily="34" charset="0"/>
              </a:rPr>
              <a:t>!=0&amp;&amp;</a:t>
            </a:r>
            <a:r>
              <a:rPr lang="en-US" sz="1600" dirty="0" err="1">
                <a:solidFill>
                  <a:prstClr val="black"/>
                </a:solidFill>
                <a:latin typeface="Tahoma" panose="020B0604030504040204" pitchFamily="34" charset="0"/>
              </a:rPr>
              <a:t>ydata</a:t>
            </a:r>
            <a:r>
              <a:rPr lang="en-US" sz="1600" dirty="0">
                <a:solidFill>
                  <a:prstClr val="black"/>
                </a:solidFill>
                <a:latin typeface="Tahoma" panose="020B0604030504040204" pitchFamily="34" charset="0"/>
              </a:rPr>
              <a:t>!=0) {likelihood+=</a:t>
            </a:r>
            <a:r>
              <a:rPr lang="en-US" sz="1600" dirty="0" err="1">
                <a:solidFill>
                  <a:prstClr val="black"/>
                </a:solidFill>
                <a:latin typeface="Tahoma" panose="020B0604030504040204" pitchFamily="34" charset="0"/>
              </a:rPr>
              <a:t>yfit-ydata+ydata</a:t>
            </a:r>
            <a:r>
              <a:rPr lang="en-US" sz="1600" dirty="0">
                <a:solidFill>
                  <a:prstClr val="black"/>
                </a:solidFill>
                <a:latin typeface="Tahoma" panose="020B0604030504040204" pitchFamily="34" charset="0"/>
              </a:rPr>
              <a:t>*log(</a:t>
            </a:r>
            <a:r>
              <a:rPr lang="en-US" sz="1600" dirty="0" err="1">
                <a:solidFill>
                  <a:prstClr val="black"/>
                </a:solidFill>
                <a:latin typeface="Tahoma" panose="020B0604030504040204" pitchFamily="34" charset="0"/>
              </a:rPr>
              <a:t>ydata</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yfit</a:t>
            </a:r>
            <a:r>
              <a:rPr lang="en-US" sz="1600" dirty="0">
                <a:solidFill>
                  <a:prstClr val="black"/>
                </a:solidFill>
                <a:latin typeface="Tahoma" panose="020B0604030504040204" pitchFamily="34" charset="0"/>
              </a:rPr>
              <a:t>);}</a:t>
            </a:r>
            <a:r>
              <a:rPr lang="en-US" sz="1600" dirty="0">
                <a:solidFill>
                  <a:srgbClr val="008000"/>
                </a:solidFill>
                <a:latin typeface="Tahoma" panose="020B0604030504040204" pitchFamily="34" charset="0"/>
              </a:rPr>
              <a:t>//likelihood method</a:t>
            </a:r>
          </a:p>
          <a:p>
            <a:r>
              <a:rPr lang="en-US" sz="1600" dirty="0">
                <a:solidFill>
                  <a:srgbClr val="0000FF"/>
                </a:solidFill>
                <a:latin typeface="Tahoma" panose="020B0604030504040204" pitchFamily="34" charset="0"/>
              </a:rPr>
              <a:t>  if</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yfit</a:t>
            </a:r>
            <a:r>
              <a:rPr lang="en-US" sz="1600" dirty="0">
                <a:solidFill>
                  <a:prstClr val="black"/>
                </a:solidFill>
                <a:latin typeface="Tahoma" panose="020B0604030504040204" pitchFamily="34" charset="0"/>
              </a:rPr>
              <a:t>!=0&amp;&amp;</a:t>
            </a:r>
            <a:r>
              <a:rPr lang="en-US" sz="1600" dirty="0" err="1">
                <a:solidFill>
                  <a:prstClr val="black"/>
                </a:solidFill>
                <a:latin typeface="Tahoma" panose="020B0604030504040204" pitchFamily="34" charset="0"/>
              </a:rPr>
              <a:t>ydata</a:t>
            </a:r>
            <a:r>
              <a:rPr lang="en-US" sz="1600" dirty="0">
                <a:solidFill>
                  <a:prstClr val="black"/>
                </a:solidFill>
                <a:latin typeface="Tahoma" panose="020B0604030504040204" pitchFamily="34" charset="0"/>
              </a:rPr>
              <a:t>==0) {likelihood+=</a:t>
            </a:r>
            <a:r>
              <a:rPr lang="en-US" sz="1600" dirty="0" err="1">
                <a:solidFill>
                  <a:prstClr val="black"/>
                </a:solidFill>
                <a:latin typeface="Tahoma" panose="020B0604030504040204" pitchFamily="34" charset="0"/>
              </a:rPr>
              <a:t>yfit-ydata</a:t>
            </a:r>
            <a:r>
              <a:rPr lang="en-US" sz="1600" dirty="0">
                <a:solidFill>
                  <a:prstClr val="black"/>
                </a:solidFill>
                <a:latin typeface="Tahoma" panose="020B0604030504040204" pitchFamily="34" charset="0"/>
              </a:rPr>
              <a:t>;}</a:t>
            </a:r>
          </a:p>
          <a:p>
            <a:r>
              <a:rPr lang="en-US" sz="1600" dirty="0">
                <a:solidFill>
                  <a:prstClr val="black"/>
                </a:solidFill>
                <a:latin typeface="Tahoma" panose="020B0604030504040204" pitchFamily="34" charset="0"/>
              </a:rPr>
              <a:t>}</a:t>
            </a:r>
          </a:p>
        </p:txBody>
      </p:sp>
      <mc:AlternateContent xmlns:mc="http://schemas.openxmlformats.org/markup-compatibility/2006" xmlns:a14="http://schemas.microsoft.com/office/drawing/2010/main">
        <mc:Choice Requires="a14">
          <p:sp>
            <p:nvSpPr>
              <p:cNvPr id="5" name="文本框 4"/>
              <p:cNvSpPr txBox="1"/>
              <p:nvPr/>
            </p:nvSpPr>
            <p:spPr>
              <a:xfrm>
                <a:off x="5611528" y="4303455"/>
                <a:ext cx="3532472" cy="879600"/>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ea typeface="Cambria Math" panose="02040503050406030204" pitchFamily="18" charset="0"/>
                        </a:rPr>
                        <m:t>−</m:t>
                      </m:r>
                      <m:func>
                        <m:funcPr>
                          <m:ctrlPr>
                            <a:rPr lang="en-US" sz="2000" b="0" i="1" smtClean="0">
                              <a:latin typeface="Cambria Math" panose="02040503050406030204" pitchFamily="18" charset="0"/>
                              <a:ea typeface="Cambria Math" panose="02040503050406030204" pitchFamily="18" charset="0"/>
                            </a:rPr>
                          </m:ctrlPr>
                        </m:funcPr>
                        <m:fName>
                          <m:r>
                            <m:rPr>
                              <m:sty m:val="p"/>
                            </m:rPr>
                            <a:rPr lang="en-US" sz="2000" b="0" i="0" smtClean="0">
                              <a:latin typeface="Cambria Math" panose="02040503050406030204" pitchFamily="18" charset="0"/>
                              <a:ea typeface="Cambria Math" panose="02040503050406030204" pitchFamily="18" charset="0"/>
                            </a:rPr>
                            <m:t>ln</m:t>
                          </m:r>
                        </m:fName>
                        <m:e>
                          <m:r>
                            <a:rPr lang="en-US" sz="2000" b="0" i="1" smtClean="0">
                              <a:latin typeface="Cambria Math" panose="02040503050406030204" pitchFamily="18" charset="0"/>
                              <a:ea typeface="Cambria Math" panose="02040503050406030204" pitchFamily="18" charset="0"/>
                            </a:rPr>
                            <m:t>𝐿</m:t>
                          </m:r>
                        </m:e>
                      </m:func>
                      <m:r>
                        <a:rPr lang="en-US" sz="2000" b="0" i="1" smtClean="0">
                          <a:latin typeface="Cambria Math" panose="02040503050406030204" pitchFamily="18" charset="0"/>
                        </a:rPr>
                        <m:t>=</m:t>
                      </m:r>
                      <m:nary>
                        <m:naryPr>
                          <m:chr m:val="∑"/>
                          <m:ctrlPr>
                            <a:rPr lang="en-US" sz="2000" i="1" smtClean="0">
                              <a:latin typeface="Cambria Math" panose="02040503050406030204" pitchFamily="18" charset="0"/>
                            </a:rPr>
                          </m:ctrlPr>
                        </m:naryPr>
                        <m:sub>
                          <m:r>
                            <m:rPr>
                              <m:brk m:alnAt="23"/>
                            </m:rPr>
                            <a:rPr lang="en-US" sz="2000" b="0" i="1" smtClean="0">
                              <a:latin typeface="Cambria Math" panose="02040503050406030204" pitchFamily="18" charset="0"/>
                            </a:rPr>
                            <m:t>𝑖</m:t>
                          </m:r>
                          <m:r>
                            <a:rPr lang="en-US" sz="2000" b="0" i="1" smtClean="0">
                              <a:latin typeface="Cambria Math" panose="02040503050406030204" pitchFamily="18" charset="0"/>
                            </a:rPr>
                            <m:t>=1</m:t>
                          </m:r>
                        </m:sub>
                        <m:sup>
                          <m:r>
                            <m:rPr>
                              <m:sty m:val="p"/>
                            </m:rPr>
                            <a:rPr lang="en-US" altLang="zh-CN" sz="2000" i="1">
                              <a:latin typeface="Cambria Math" panose="02040503050406030204" pitchFamily="18" charset="0"/>
                            </a:rPr>
                            <m:t>n</m:t>
                          </m:r>
                          <m:r>
                            <m:rPr>
                              <m:sty m:val="p"/>
                            </m:rPr>
                            <a:rPr lang="en-US" altLang="zh-CN" sz="2000" i="1" smtClean="0">
                              <a:latin typeface="Cambria Math" panose="02040503050406030204" pitchFamily="18" charset="0"/>
                            </a:rPr>
                            <m:t>bins</m:t>
                          </m:r>
                        </m:sup>
                        <m:e>
                          <m:sSub>
                            <m:sSubPr>
                              <m:ctrlPr>
                                <a:rPr lang="en-US" sz="2000" i="1">
                                  <a:latin typeface="Cambria Math" panose="02040503050406030204" pitchFamily="18" charset="0"/>
                                </a:rPr>
                              </m:ctrlPr>
                            </m:sSubPr>
                            <m:e>
                              <m:r>
                                <a:rPr lang="en-US" sz="2000" i="1">
                                  <a:latin typeface="Cambria Math" panose="02040503050406030204" pitchFamily="18" charset="0"/>
                                </a:rPr>
                                <m:t>𝑓</m:t>
                              </m:r>
                            </m:e>
                            <m:sub>
                              <m:sSub>
                                <m:sSubPr>
                                  <m:ctrlPr>
                                    <a:rPr lang="en-US" sz="2000" i="1">
                                      <a:latin typeface="Cambria Math" panose="02040503050406030204" pitchFamily="18" charset="0"/>
                                    </a:rPr>
                                  </m:ctrlPr>
                                </m:sSubPr>
                                <m:e>
                                  <m:r>
                                    <a:rPr lang="en-US" sz="2000" i="1">
                                      <a:latin typeface="Cambria Math" panose="02040503050406030204" pitchFamily="18" charset="0"/>
                                    </a:rPr>
                                    <m:t>𝑥</m:t>
                                  </m:r>
                                </m:e>
                                <m:sub>
                                  <m:r>
                                    <a:rPr lang="en-US" sz="2000" i="1">
                                      <a:latin typeface="Cambria Math" panose="02040503050406030204" pitchFamily="18" charset="0"/>
                                    </a:rPr>
                                    <m:t>𝑖</m:t>
                                  </m:r>
                                </m:sub>
                              </m:sSub>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𝑦</m:t>
                              </m:r>
                            </m:e>
                            <m:sub>
                              <m:r>
                                <a:rPr lang="en-US" sz="2000" i="1">
                                  <a:latin typeface="Cambria Math" panose="02040503050406030204" pitchFamily="18" charset="0"/>
                                </a:rPr>
                                <m:t>𝑖</m:t>
                              </m:r>
                            </m:sub>
                          </m:sSub>
                          <m:r>
                            <a:rPr lang="en-US" altLang="zh-CN" sz="2000" i="1" smtClean="0">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𝑦</m:t>
                              </m:r>
                            </m:e>
                            <m:sub>
                              <m:r>
                                <a:rPr lang="en-US" sz="2000" i="1">
                                  <a:latin typeface="Cambria Math" panose="02040503050406030204" pitchFamily="18" charset="0"/>
                                </a:rPr>
                                <m:t>𝑖</m:t>
                              </m:r>
                            </m:sub>
                          </m:sSub>
                          <m:func>
                            <m:funcPr>
                              <m:ctrlPr>
                                <a:rPr lang="en-US" sz="2000" i="1" smtClean="0">
                                  <a:latin typeface="Cambria Math" panose="02040503050406030204" pitchFamily="18" charset="0"/>
                                </a:rPr>
                              </m:ctrlPr>
                            </m:funcPr>
                            <m:fName>
                              <m:r>
                                <m:rPr>
                                  <m:sty m:val="p"/>
                                </m:rPr>
                                <a:rPr lang="en-US" sz="2000" i="0" smtClean="0">
                                  <a:latin typeface="Cambria Math" panose="02040503050406030204" pitchFamily="18" charset="0"/>
                                </a:rPr>
                                <m:t>ln</m:t>
                              </m:r>
                            </m:fName>
                            <m:e>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panose="02040503050406030204" pitchFamily="18" charset="0"/>
                                        </a:rPr>
                                        <m:t>𝑦</m:t>
                                      </m:r>
                                    </m:e>
                                    <m:sub>
                                      <m:r>
                                        <a:rPr lang="en-US" sz="2000" i="1">
                                          <a:latin typeface="Cambria Math" panose="02040503050406030204" pitchFamily="18" charset="0"/>
                                        </a:rPr>
                                        <m:t>𝑖</m:t>
                                      </m:r>
                                    </m:sub>
                                  </m:sSub>
                                </m:num>
                                <m:den>
                                  <m:sSub>
                                    <m:sSubPr>
                                      <m:ctrlPr>
                                        <a:rPr lang="en-US" sz="2000" i="1">
                                          <a:latin typeface="Cambria Math" panose="02040503050406030204" pitchFamily="18" charset="0"/>
                                        </a:rPr>
                                      </m:ctrlPr>
                                    </m:sSubPr>
                                    <m:e>
                                      <m:r>
                                        <a:rPr lang="en-US" sz="2000" i="1">
                                          <a:latin typeface="Cambria Math" panose="02040503050406030204" pitchFamily="18" charset="0"/>
                                        </a:rPr>
                                        <m:t>𝑓</m:t>
                                      </m:r>
                                    </m:e>
                                    <m:sub>
                                      <m:sSub>
                                        <m:sSubPr>
                                          <m:ctrlPr>
                                            <a:rPr lang="en-US" sz="2000" i="1">
                                              <a:latin typeface="Cambria Math" panose="02040503050406030204" pitchFamily="18" charset="0"/>
                                            </a:rPr>
                                          </m:ctrlPr>
                                        </m:sSubPr>
                                        <m:e>
                                          <m:r>
                                            <a:rPr lang="en-US" sz="2000" i="1">
                                              <a:latin typeface="Cambria Math" panose="02040503050406030204" pitchFamily="18" charset="0"/>
                                            </a:rPr>
                                            <m:t>𝑥</m:t>
                                          </m:r>
                                        </m:e>
                                        <m:sub>
                                          <m:r>
                                            <a:rPr lang="en-US" sz="2000" i="1">
                                              <a:latin typeface="Cambria Math" panose="02040503050406030204" pitchFamily="18" charset="0"/>
                                            </a:rPr>
                                            <m:t>𝑖</m:t>
                                          </m:r>
                                        </m:sub>
                                      </m:sSub>
                                    </m:sub>
                                  </m:sSub>
                                </m:den>
                              </m:f>
                            </m:e>
                          </m:func>
                        </m:e>
                      </m:nary>
                    </m:oMath>
                  </m:oMathPara>
                </a14:m>
                <a:endParaRPr lang="en-US" sz="2000" dirty="0"/>
              </a:p>
            </p:txBody>
          </p:sp>
        </mc:Choice>
        <mc:Fallback xmlns="">
          <p:sp>
            <p:nvSpPr>
              <p:cNvPr id="5" name="文本框 4"/>
              <p:cNvSpPr txBox="1">
                <a:spLocks noRot="1" noChangeAspect="1" noMove="1" noResize="1" noEditPoints="1" noAdjustHandles="1" noChangeArrowheads="1" noChangeShapeType="1" noTextEdit="1"/>
              </p:cNvSpPr>
              <p:nvPr/>
            </p:nvSpPr>
            <p:spPr>
              <a:xfrm>
                <a:off x="5611528" y="4303455"/>
                <a:ext cx="3532472" cy="879600"/>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文本框 1"/>
              <p:cNvSpPr txBox="1"/>
              <p:nvPr/>
            </p:nvSpPr>
            <p:spPr>
              <a:xfrm>
                <a:off x="6516303" y="477043"/>
                <a:ext cx="2627697" cy="879600"/>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sz="2000" i="1" smtClean="0">
                              <a:latin typeface="Cambria Math" panose="02040503050406030204" pitchFamily="18" charset="0"/>
                            </a:rPr>
                          </m:ctrlPr>
                        </m:sSupPr>
                        <m:e>
                          <m:r>
                            <a:rPr lang="en-US" sz="2000" i="1" smtClean="0">
                              <a:latin typeface="Cambria Math" panose="02040503050406030204" pitchFamily="18" charset="0"/>
                              <a:ea typeface="Cambria Math" panose="02040503050406030204" pitchFamily="18" charset="0"/>
                            </a:rPr>
                            <m:t>𝜒</m:t>
                          </m:r>
                        </m:e>
                        <m:sup>
                          <m:r>
                            <a:rPr lang="en-US" sz="2000" b="0" i="1" smtClean="0">
                              <a:latin typeface="Cambria Math" panose="02040503050406030204" pitchFamily="18" charset="0"/>
                            </a:rPr>
                            <m:t>2</m:t>
                          </m:r>
                        </m:sup>
                      </m:sSup>
                      <m:r>
                        <a:rPr lang="en-US" sz="2000" b="0" i="1" smtClean="0">
                          <a:latin typeface="Cambria Math" panose="02040503050406030204" pitchFamily="18" charset="0"/>
                        </a:rPr>
                        <m:t>=</m:t>
                      </m:r>
                      <m:nary>
                        <m:naryPr>
                          <m:chr m:val="∑"/>
                          <m:ctrlPr>
                            <a:rPr lang="en-US" sz="2000" i="1" smtClean="0">
                              <a:latin typeface="Cambria Math" panose="02040503050406030204" pitchFamily="18" charset="0"/>
                            </a:rPr>
                          </m:ctrlPr>
                        </m:naryPr>
                        <m:sub>
                          <m:r>
                            <m:rPr>
                              <m:brk m:alnAt="23"/>
                            </m:rPr>
                            <a:rPr lang="en-US" sz="2000" b="0" i="1" smtClean="0">
                              <a:latin typeface="Cambria Math" panose="02040503050406030204" pitchFamily="18" charset="0"/>
                            </a:rPr>
                            <m:t>𝑖</m:t>
                          </m:r>
                          <m:r>
                            <a:rPr lang="en-US" sz="2000" b="0" i="1" smtClean="0">
                              <a:latin typeface="Cambria Math" panose="02040503050406030204" pitchFamily="18" charset="0"/>
                            </a:rPr>
                            <m:t>=1</m:t>
                          </m:r>
                        </m:sub>
                        <m:sup>
                          <m:r>
                            <m:rPr>
                              <m:sty m:val="p"/>
                            </m:rPr>
                            <a:rPr lang="en-US" altLang="zh-CN" sz="2000" i="1">
                              <a:latin typeface="Cambria Math" panose="02040503050406030204" pitchFamily="18" charset="0"/>
                            </a:rPr>
                            <m:t>n</m:t>
                          </m:r>
                          <m:r>
                            <m:rPr>
                              <m:sty m:val="p"/>
                            </m:rPr>
                            <a:rPr lang="en-US" altLang="zh-CN" sz="2000" i="1" smtClean="0">
                              <a:latin typeface="Cambria Math" panose="02040503050406030204" pitchFamily="18" charset="0"/>
                            </a:rPr>
                            <m:t>bins</m:t>
                          </m:r>
                        </m:sup>
                        <m:e>
                          <m:sSup>
                            <m:sSupPr>
                              <m:ctrlPr>
                                <a:rPr lang="en-US" sz="2000" i="1" smtClean="0">
                                  <a:latin typeface="Cambria Math" panose="02040503050406030204" pitchFamily="18" charset="0"/>
                                </a:rPr>
                              </m:ctrlPr>
                            </m:sSupPr>
                            <m:e>
                              <m:d>
                                <m:dPr>
                                  <m:ctrlPr>
                                    <a:rPr lang="en-US" sz="2000" i="1" smtClean="0">
                                      <a:latin typeface="Cambria Math" panose="02040503050406030204" pitchFamily="18" charset="0"/>
                                    </a:rPr>
                                  </m:ctrlPr>
                                </m:dPr>
                                <m:e>
                                  <m:f>
                                    <m:fPr>
                                      <m:ctrlPr>
                                        <a:rPr lang="en-US" sz="2000" i="1" smtClean="0">
                                          <a:latin typeface="Cambria Math" panose="02040503050406030204" pitchFamily="18" charset="0"/>
                                        </a:rPr>
                                      </m:ctrlPr>
                                    </m:fPr>
                                    <m:num>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𝑦</m:t>
                                          </m:r>
                                        </m:e>
                                        <m:sub>
                                          <m:r>
                                            <a:rPr lang="en-US" sz="2000" b="0" i="1" smtClean="0">
                                              <a:latin typeface="Cambria Math" panose="02040503050406030204" pitchFamily="18" charset="0"/>
                                            </a:rPr>
                                            <m:t>𝑖</m:t>
                                          </m:r>
                                        </m:sub>
                                      </m:sSub>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𝑓</m:t>
                                          </m:r>
                                        </m:e>
                                        <m:sub>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𝑥</m:t>
                                              </m:r>
                                            </m:e>
                                            <m:sub>
                                              <m:r>
                                                <a:rPr lang="en-US" sz="2000" b="0" i="1" smtClean="0">
                                                  <a:latin typeface="Cambria Math" panose="02040503050406030204" pitchFamily="18" charset="0"/>
                                                </a:rPr>
                                                <m:t>𝑖</m:t>
                                              </m:r>
                                            </m:sub>
                                          </m:sSub>
                                        </m:sub>
                                      </m:sSub>
                                    </m:num>
                                    <m:den>
                                      <m:sSub>
                                        <m:sSubPr>
                                          <m:ctrlPr>
                                            <a:rPr lang="en-US" sz="2000" i="1" smtClean="0">
                                              <a:latin typeface="Cambria Math" panose="02040503050406030204" pitchFamily="18" charset="0"/>
                                            </a:rPr>
                                          </m:ctrlPr>
                                        </m:sSubPr>
                                        <m:e>
                                          <m:r>
                                            <a:rPr lang="en-US" sz="2000" i="1" smtClean="0">
                                              <a:latin typeface="Cambria Math" panose="02040503050406030204" pitchFamily="18" charset="0"/>
                                              <a:ea typeface="Cambria Math" panose="02040503050406030204" pitchFamily="18" charset="0"/>
                                            </a:rPr>
                                            <m:t>𝜎</m:t>
                                          </m:r>
                                        </m:e>
                                        <m:sub>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𝑦</m:t>
                                              </m:r>
                                            </m:e>
                                            <m:sub>
                                              <m:r>
                                                <a:rPr lang="en-US" sz="2000" b="0" i="1" smtClean="0">
                                                  <a:latin typeface="Cambria Math" panose="02040503050406030204" pitchFamily="18" charset="0"/>
                                                </a:rPr>
                                                <m:t>𝑖</m:t>
                                              </m:r>
                                            </m:sub>
                                          </m:sSub>
                                        </m:sub>
                                      </m:sSub>
                                    </m:den>
                                  </m:f>
                                </m:e>
                              </m:d>
                            </m:e>
                            <m:sup>
                              <m:r>
                                <a:rPr lang="en-US" sz="2000" b="0" i="1" smtClean="0">
                                  <a:latin typeface="Cambria Math" panose="02040503050406030204" pitchFamily="18" charset="0"/>
                                </a:rPr>
                                <m:t>2</m:t>
                              </m:r>
                            </m:sup>
                          </m:sSup>
                        </m:e>
                      </m:nary>
                    </m:oMath>
                  </m:oMathPara>
                </a14:m>
                <a:endParaRPr lang="en-US" sz="2000" dirty="0"/>
              </a:p>
            </p:txBody>
          </p:sp>
        </mc:Choice>
        <mc:Fallback xmlns="">
          <p:sp>
            <p:nvSpPr>
              <p:cNvPr id="2" name="文本框 1"/>
              <p:cNvSpPr txBox="1">
                <a:spLocks noRot="1" noChangeAspect="1" noMove="1" noResize="1" noEditPoints="1" noAdjustHandles="1" noChangeArrowheads="1" noChangeShapeType="1" noTextEdit="1"/>
              </p:cNvSpPr>
              <p:nvPr/>
            </p:nvSpPr>
            <p:spPr>
              <a:xfrm>
                <a:off x="6516303" y="477043"/>
                <a:ext cx="2627697" cy="879600"/>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文本框 5"/>
              <p:cNvSpPr txBox="1"/>
              <p:nvPr/>
            </p:nvSpPr>
            <p:spPr>
              <a:xfrm>
                <a:off x="5868704" y="3223829"/>
                <a:ext cx="2646647" cy="879600"/>
              </a:xfrm>
              <a:prstGeom prst="rect">
                <a:avLst/>
              </a:prstGeom>
              <a:solidFill>
                <a:schemeClr val="bg1"/>
              </a:solidFill>
            </p:spPr>
            <p:txBody>
              <a:bodyPr wrap="square" lIns="0" tIns="0" rIns="0" bIns="0" rtlCol="0">
                <a:spAutoFit/>
              </a:bodyPr>
              <a:lstStyle/>
              <a:p>
                <a:pPr algn="just"/>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ea typeface="Cambria Math" panose="02040503050406030204" pitchFamily="18" charset="0"/>
                        </a:rPr>
                        <m:t>𝐿</m:t>
                      </m:r>
                      <m:r>
                        <a:rPr lang="en-US" sz="2000" b="0" i="1" smtClean="0">
                          <a:latin typeface="Cambria Math" panose="02040503050406030204" pitchFamily="18" charset="0"/>
                        </a:rPr>
                        <m:t>=</m:t>
                      </m:r>
                      <m:nary>
                        <m:naryPr>
                          <m:chr m:val="∏"/>
                          <m:ctrlPr>
                            <a:rPr lang="en-US" sz="2000" b="0" i="1" smtClean="0">
                              <a:latin typeface="Cambria Math" panose="02040503050406030204" pitchFamily="18" charset="0"/>
                            </a:rPr>
                          </m:ctrlPr>
                        </m:naryPr>
                        <m:sub>
                          <m:r>
                            <m:rPr>
                              <m:brk m:alnAt="23"/>
                            </m:rPr>
                            <a:rPr lang="en-US" sz="2000" b="0" i="1" smtClean="0">
                              <a:latin typeface="Cambria Math" panose="02040503050406030204" pitchFamily="18" charset="0"/>
                            </a:rPr>
                            <m:t>𝑖</m:t>
                          </m:r>
                          <m:r>
                            <a:rPr lang="en-US" sz="2000" b="0" i="1" smtClean="0">
                              <a:latin typeface="Cambria Math" panose="02040503050406030204" pitchFamily="18" charset="0"/>
                            </a:rPr>
                            <m:t>=1</m:t>
                          </m:r>
                        </m:sub>
                        <m:sup>
                          <m:r>
                            <m:rPr>
                              <m:sty m:val="p"/>
                            </m:rPr>
                            <a:rPr lang="en-US" altLang="zh-CN" sz="2000" i="1">
                              <a:latin typeface="Cambria Math" panose="02040503050406030204" pitchFamily="18" charset="0"/>
                            </a:rPr>
                            <m:t>nbins</m:t>
                          </m:r>
                        </m:sup>
                        <m:e>
                          <m:f>
                            <m:fPr>
                              <m:ctrlPr>
                                <a:rPr lang="en-US" sz="2000" i="1">
                                  <a:latin typeface="Cambria Math" panose="02040503050406030204" pitchFamily="18" charset="0"/>
                                </a:rPr>
                              </m:ctrlPr>
                            </m:fPr>
                            <m:num>
                              <m:sSup>
                                <m:sSupPr>
                                  <m:ctrlPr>
                                    <a:rPr lang="en-US" sz="2000" i="1" smtClean="0">
                                      <a:latin typeface="Cambria Math" panose="02040503050406030204" pitchFamily="18" charset="0"/>
                                    </a:rPr>
                                  </m:ctrlPr>
                                </m:sSupPr>
                                <m:e>
                                  <m:sSub>
                                    <m:sSubPr>
                                      <m:ctrlPr>
                                        <a:rPr lang="en-US" sz="2000" i="1">
                                          <a:latin typeface="Cambria Math" panose="02040503050406030204" pitchFamily="18" charset="0"/>
                                        </a:rPr>
                                      </m:ctrlPr>
                                    </m:sSubPr>
                                    <m:e>
                                      <m:r>
                                        <a:rPr lang="en-US" sz="2000" i="1">
                                          <a:latin typeface="Cambria Math" panose="02040503050406030204" pitchFamily="18" charset="0"/>
                                        </a:rPr>
                                        <m:t>𝑓</m:t>
                                      </m:r>
                                    </m:e>
                                    <m:sub>
                                      <m:sSub>
                                        <m:sSubPr>
                                          <m:ctrlPr>
                                            <a:rPr lang="en-US" sz="2000" i="1">
                                              <a:latin typeface="Cambria Math" panose="02040503050406030204" pitchFamily="18" charset="0"/>
                                            </a:rPr>
                                          </m:ctrlPr>
                                        </m:sSubPr>
                                        <m:e>
                                          <m:r>
                                            <a:rPr lang="en-US" sz="2000" i="1">
                                              <a:latin typeface="Cambria Math" panose="02040503050406030204" pitchFamily="18" charset="0"/>
                                            </a:rPr>
                                            <m:t>𝑥</m:t>
                                          </m:r>
                                        </m:e>
                                        <m:sub>
                                          <m:r>
                                            <a:rPr lang="en-US" sz="2000" i="1">
                                              <a:latin typeface="Cambria Math" panose="02040503050406030204" pitchFamily="18" charset="0"/>
                                            </a:rPr>
                                            <m:t>𝑖</m:t>
                                          </m:r>
                                        </m:sub>
                                      </m:sSub>
                                    </m:sub>
                                  </m:sSub>
                                </m:e>
                                <m:sup>
                                  <m:sSub>
                                    <m:sSubPr>
                                      <m:ctrlPr>
                                        <a:rPr lang="en-US" sz="2000" i="1">
                                          <a:latin typeface="Cambria Math" panose="02040503050406030204" pitchFamily="18" charset="0"/>
                                        </a:rPr>
                                      </m:ctrlPr>
                                    </m:sSubPr>
                                    <m:e>
                                      <m:r>
                                        <a:rPr lang="en-US" sz="2000" i="1">
                                          <a:latin typeface="Cambria Math" panose="02040503050406030204" pitchFamily="18" charset="0"/>
                                        </a:rPr>
                                        <m:t>𝑦</m:t>
                                      </m:r>
                                    </m:e>
                                    <m:sub>
                                      <m:r>
                                        <a:rPr lang="en-US" sz="2000" i="1">
                                          <a:latin typeface="Cambria Math" panose="02040503050406030204" pitchFamily="18" charset="0"/>
                                        </a:rPr>
                                        <m:t>𝑖</m:t>
                                      </m:r>
                                    </m:sub>
                                  </m:sSub>
                                </m:sup>
                              </m:sSup>
                            </m:num>
                            <m:den>
                              <m:sSub>
                                <m:sSubPr>
                                  <m:ctrlPr>
                                    <a:rPr lang="en-US" sz="2000" i="1">
                                      <a:latin typeface="Cambria Math" panose="02040503050406030204" pitchFamily="18" charset="0"/>
                                    </a:rPr>
                                  </m:ctrlPr>
                                </m:sSubPr>
                                <m:e>
                                  <m:r>
                                    <a:rPr lang="en-US" sz="2000" i="1">
                                      <a:latin typeface="Cambria Math" panose="02040503050406030204" pitchFamily="18" charset="0"/>
                                    </a:rPr>
                                    <m:t>𝑦</m:t>
                                  </m:r>
                                </m:e>
                                <m:sub>
                                  <m:r>
                                    <a:rPr lang="en-US" sz="2000" i="1">
                                      <a:latin typeface="Cambria Math" panose="02040503050406030204" pitchFamily="18" charset="0"/>
                                    </a:rPr>
                                    <m:t>𝑖</m:t>
                                  </m:r>
                                </m:sub>
                              </m:sSub>
                              <m:r>
                                <a:rPr lang="en-US" sz="2000" i="1" smtClean="0">
                                  <a:latin typeface="Cambria Math" panose="02040503050406030204" pitchFamily="18" charset="0"/>
                                  <a:ea typeface="Cambria Math" panose="02040503050406030204" pitchFamily="18" charset="0"/>
                                </a:rPr>
                                <m:t>!</m:t>
                              </m:r>
                            </m:den>
                          </m:f>
                          <m:sSup>
                            <m:sSupPr>
                              <m:ctrlPr>
                                <a:rPr lang="en-US" sz="2000" i="1" smtClean="0">
                                  <a:latin typeface="Cambria Math" panose="02040503050406030204" pitchFamily="18" charset="0"/>
                                </a:rPr>
                              </m:ctrlPr>
                            </m:sSupPr>
                            <m:e>
                              <m:r>
                                <a:rPr lang="en-US" sz="2000" i="1" smtClean="0">
                                  <a:latin typeface="Cambria Math" panose="02040503050406030204" pitchFamily="18" charset="0"/>
                                </a:rPr>
                                <m:t>𝑒</m:t>
                              </m:r>
                            </m:e>
                            <m:sup>
                              <m:r>
                                <a:rPr lang="en-US" sz="2000" i="1" smtClean="0">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𝑓</m:t>
                                  </m:r>
                                </m:e>
                                <m:sub>
                                  <m:sSub>
                                    <m:sSubPr>
                                      <m:ctrlPr>
                                        <a:rPr lang="en-US" sz="2000" i="1">
                                          <a:latin typeface="Cambria Math" panose="02040503050406030204" pitchFamily="18" charset="0"/>
                                        </a:rPr>
                                      </m:ctrlPr>
                                    </m:sSubPr>
                                    <m:e>
                                      <m:r>
                                        <a:rPr lang="en-US" sz="2000" i="1">
                                          <a:latin typeface="Cambria Math" panose="02040503050406030204" pitchFamily="18" charset="0"/>
                                        </a:rPr>
                                        <m:t>𝑥</m:t>
                                      </m:r>
                                    </m:e>
                                    <m:sub>
                                      <m:r>
                                        <a:rPr lang="en-US" sz="2000" i="1">
                                          <a:latin typeface="Cambria Math" panose="02040503050406030204" pitchFamily="18" charset="0"/>
                                        </a:rPr>
                                        <m:t>𝑖</m:t>
                                      </m:r>
                                    </m:sub>
                                  </m:sSub>
                                </m:sub>
                              </m:sSub>
                            </m:sup>
                          </m:sSup>
                        </m:e>
                      </m:nary>
                    </m:oMath>
                  </m:oMathPara>
                </a14:m>
                <a:endParaRPr lang="en-US" sz="2000" dirty="0"/>
              </a:p>
            </p:txBody>
          </p:sp>
        </mc:Choice>
        <mc:Fallback xmlns="">
          <p:sp>
            <p:nvSpPr>
              <p:cNvPr id="6" name="文本框 5"/>
              <p:cNvSpPr txBox="1">
                <a:spLocks noRot="1" noChangeAspect="1" noMove="1" noResize="1" noEditPoints="1" noAdjustHandles="1" noChangeArrowheads="1" noChangeShapeType="1" noTextEdit="1"/>
              </p:cNvSpPr>
              <p:nvPr/>
            </p:nvSpPr>
            <p:spPr>
              <a:xfrm>
                <a:off x="5868704" y="3223829"/>
                <a:ext cx="2646647" cy="879600"/>
              </a:xfrm>
              <a:prstGeom prst="rect">
                <a:avLst/>
              </a:prstGeom>
              <a:blipFill rotWithShape="0">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40310601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584000" y="0"/>
            <a:ext cx="7560000" cy="3661727"/>
          </a:xfrm>
          <a:prstGeom prst="rect">
            <a:avLst/>
          </a:prstGeom>
        </p:spPr>
      </p:pic>
      <p:sp>
        <p:nvSpPr>
          <p:cNvPr id="25" name="矩形 24"/>
          <p:cNvSpPr/>
          <p:nvPr/>
        </p:nvSpPr>
        <p:spPr>
          <a:xfrm>
            <a:off x="5804034" y="0"/>
            <a:ext cx="3339965" cy="523220"/>
          </a:xfrm>
          <a:prstGeom prst="rect">
            <a:avLst/>
          </a:prstGeom>
        </p:spPr>
        <p:txBody>
          <a:bodyPr wrap="square">
            <a:spAutoFit/>
          </a:bodyPr>
          <a:lstStyle/>
          <a:p>
            <a:r>
              <a:rPr lang="en-US" altLang="zh-CN" sz="1400" dirty="0">
                <a:latin typeface="Times New Roman" panose="02020603050405020304" pitchFamily="18" charset="0"/>
                <a:cs typeface="Times New Roman" panose="02020603050405020304" pitchFamily="18" charset="0"/>
              </a:rPr>
              <a:t>Fit using the Log likelihood method</a:t>
            </a:r>
          </a:p>
          <a:p>
            <a:r>
              <a:rPr lang="en-US" sz="1400" dirty="0">
                <a:latin typeface="Times New Roman" panose="02020603050405020304" pitchFamily="18" charset="0"/>
                <a:cs typeface="Times New Roman" panose="02020603050405020304" pitchFamily="18" charset="0"/>
              </a:rPr>
              <a:t>h1-&gt;Fit(f1,</a:t>
            </a:r>
            <a:r>
              <a:rPr lang="en-US" sz="1400" dirty="0">
                <a:solidFill>
                  <a:srgbClr val="A31515"/>
                </a:solidFill>
                <a:latin typeface="Times New Roman" panose="02020603050405020304" pitchFamily="18" charset="0"/>
                <a:cs typeface="Times New Roman" panose="02020603050405020304" pitchFamily="18" charset="0"/>
              </a:rPr>
              <a:t>"L"</a:t>
            </a:r>
            <a:r>
              <a:rPr lang="en-US" sz="1400" dirty="0">
                <a:solidFill>
                  <a:prstClr val="black"/>
                </a:solidFill>
                <a:latin typeface="Times New Roman" panose="02020603050405020304" pitchFamily="18" charset="0"/>
                <a:cs typeface="Times New Roman" panose="02020603050405020304" pitchFamily="18" charset="0"/>
              </a:rPr>
              <a:t>,</a:t>
            </a:r>
            <a:r>
              <a:rPr lang="en-US" sz="1400" dirty="0">
                <a:solidFill>
                  <a:srgbClr val="A31515"/>
                </a:solidFill>
                <a:latin typeface="Times New Roman" panose="02020603050405020304" pitchFamily="18" charset="0"/>
                <a:cs typeface="Times New Roman" panose="02020603050405020304" pitchFamily="18" charset="0"/>
              </a:rPr>
              <a:t>""</a:t>
            </a:r>
            <a:r>
              <a:rPr lang="en-US" sz="1400" dirty="0">
                <a:solidFill>
                  <a:prstClr val="black"/>
                </a:solidFill>
                <a:latin typeface="Times New Roman" panose="02020603050405020304" pitchFamily="18" charset="0"/>
                <a:cs typeface="Times New Roman" panose="02020603050405020304" pitchFamily="18" charset="0"/>
              </a:rPr>
              <a:t>,0,100);</a:t>
            </a:r>
          </a:p>
        </p:txBody>
      </p:sp>
      <p:pic>
        <p:nvPicPr>
          <p:cNvPr id="3" name="图片 2"/>
          <p:cNvPicPr>
            <a:picLocks noChangeAspect="1"/>
          </p:cNvPicPr>
          <p:nvPr/>
        </p:nvPicPr>
        <p:blipFill>
          <a:blip r:embed="rId3"/>
          <a:stretch>
            <a:fillRect/>
          </a:stretch>
        </p:blipFill>
        <p:spPr>
          <a:xfrm>
            <a:off x="5236144" y="3590224"/>
            <a:ext cx="3907856" cy="3267776"/>
          </a:xfrm>
          <a:prstGeom prst="rect">
            <a:avLst/>
          </a:prstGeom>
        </p:spPr>
      </p:pic>
      <mc:AlternateContent xmlns:mc="http://schemas.openxmlformats.org/markup-compatibility/2006" xmlns:a14="http://schemas.microsoft.com/office/drawing/2010/main">
        <mc:Choice Requires="a14">
          <p:sp>
            <p:nvSpPr>
              <p:cNvPr id="4" name="矩形 3"/>
              <p:cNvSpPr/>
              <p:nvPr/>
            </p:nvSpPr>
            <p:spPr>
              <a:xfrm>
                <a:off x="4192333" y="3754473"/>
                <a:ext cx="104381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m:t>
                      </m:r>
                      <m:func>
                        <m:funcPr>
                          <m:ctrlPr>
                            <a:rPr lang="en-US" i="1">
                              <a:latin typeface="Cambria Math" panose="02040503050406030204" pitchFamily="18" charset="0"/>
                              <a:ea typeface="Cambria Math" panose="02040503050406030204" pitchFamily="18" charset="0"/>
                            </a:rPr>
                          </m:ctrlPr>
                        </m:funcPr>
                        <m:fName>
                          <m:r>
                            <m:rPr>
                              <m:sty m:val="p"/>
                            </m:rPr>
                            <a:rPr lang="en-US">
                              <a:latin typeface="Cambria Math" panose="02040503050406030204" pitchFamily="18" charset="0"/>
                              <a:ea typeface="Cambria Math" panose="02040503050406030204" pitchFamily="18" charset="0"/>
                            </a:rPr>
                            <m:t>ln</m:t>
                          </m:r>
                        </m:fName>
                        <m:e>
                          <m:r>
                            <a:rPr lang="en-US" i="1">
                              <a:latin typeface="Cambria Math" panose="02040503050406030204" pitchFamily="18" charset="0"/>
                              <a:ea typeface="Cambria Math" panose="02040503050406030204" pitchFamily="18" charset="0"/>
                            </a:rPr>
                            <m:t>𝐿</m:t>
                          </m:r>
                        </m:e>
                      </m:func>
                      <m:r>
                        <a:rPr lang="en-US" i="1">
                          <a:latin typeface="Cambria Math" panose="02040503050406030204" pitchFamily="18" charset="0"/>
                        </a:rPr>
                        <m:t>=</m:t>
                      </m:r>
                    </m:oMath>
                  </m:oMathPara>
                </a14:m>
                <a:endParaRPr lang="en-US" dirty="0"/>
              </a:p>
            </p:txBody>
          </p:sp>
        </mc:Choice>
        <mc:Fallback xmlns="">
          <p:sp>
            <p:nvSpPr>
              <p:cNvPr id="4" name="矩形 3"/>
              <p:cNvSpPr>
                <a:spLocks noRot="1" noChangeAspect="1" noMove="1" noResize="1" noEditPoints="1" noAdjustHandles="1" noChangeArrowheads="1" noChangeShapeType="1" noTextEdit="1"/>
              </p:cNvSpPr>
              <p:nvPr/>
            </p:nvSpPr>
            <p:spPr>
              <a:xfrm>
                <a:off x="4192333" y="3754473"/>
                <a:ext cx="1043811" cy="369332"/>
              </a:xfrm>
              <a:prstGeom prst="rect">
                <a:avLst/>
              </a:prstGeom>
              <a:blipFill rotWithShape="0">
                <a:blip r:embed="rId4"/>
                <a:stretch>
                  <a:fillRect/>
                </a:stretch>
              </a:blipFill>
            </p:spPr>
            <p:txBody>
              <a:bodyPr/>
              <a:lstStyle/>
              <a:p>
                <a:r>
                  <a:rPr lang="en-US">
                    <a:noFill/>
                  </a:rPr>
                  <a:t> </a:t>
                </a:r>
              </a:p>
            </p:txBody>
          </p:sp>
        </mc:Fallback>
      </mc:AlternateContent>
      <p:sp>
        <p:nvSpPr>
          <p:cNvPr id="30" name="乘号 29"/>
          <p:cNvSpPr/>
          <p:nvPr/>
        </p:nvSpPr>
        <p:spPr>
          <a:xfrm>
            <a:off x="7690586" y="866272"/>
            <a:ext cx="192505" cy="317635"/>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乘号 30"/>
          <p:cNvSpPr/>
          <p:nvPr/>
        </p:nvSpPr>
        <p:spPr>
          <a:xfrm>
            <a:off x="7910361" y="1057172"/>
            <a:ext cx="192505" cy="317635"/>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409672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 y="3420000"/>
            <a:ext cx="7060929" cy="3420000"/>
          </a:xfrm>
          <a:prstGeom prst="rect">
            <a:avLst/>
          </a:prstGeom>
        </p:spPr>
      </p:pic>
      <p:pic>
        <p:nvPicPr>
          <p:cNvPr id="3" name="图片 2"/>
          <p:cNvPicPr>
            <a:picLocks noChangeAspect="1"/>
          </p:cNvPicPr>
          <p:nvPr/>
        </p:nvPicPr>
        <p:blipFill>
          <a:blip r:embed="rId3"/>
          <a:stretch>
            <a:fillRect/>
          </a:stretch>
        </p:blipFill>
        <p:spPr>
          <a:xfrm>
            <a:off x="1" y="0"/>
            <a:ext cx="7060930" cy="3420000"/>
          </a:xfrm>
          <a:prstGeom prst="rect">
            <a:avLst/>
          </a:prstGeom>
        </p:spPr>
      </p:pic>
      <p:sp>
        <p:nvSpPr>
          <p:cNvPr id="4" name="文本框 3"/>
          <p:cNvSpPr txBox="1"/>
          <p:nvPr/>
        </p:nvSpPr>
        <p:spPr>
          <a:xfrm>
            <a:off x="385010" y="0"/>
            <a:ext cx="827471" cy="369332"/>
          </a:xfrm>
          <a:prstGeom prst="rect">
            <a:avLst/>
          </a:prstGeom>
          <a:noFill/>
        </p:spPr>
        <p:txBody>
          <a:bodyPr wrap="none" rtlCol="0">
            <a:spAutoFit/>
          </a:bodyPr>
          <a:lstStyle/>
          <a:p>
            <a:r>
              <a:rPr lang="en-US" altLang="zh-CN" dirty="0"/>
              <a:t>1.1369</a:t>
            </a:r>
            <a:endParaRPr lang="en-US" dirty="0"/>
          </a:p>
        </p:txBody>
      </p:sp>
      <p:sp>
        <p:nvSpPr>
          <p:cNvPr id="5" name="文本框 4"/>
          <p:cNvSpPr txBox="1"/>
          <p:nvPr/>
        </p:nvSpPr>
        <p:spPr>
          <a:xfrm>
            <a:off x="385010" y="3420000"/>
            <a:ext cx="827471" cy="369332"/>
          </a:xfrm>
          <a:prstGeom prst="rect">
            <a:avLst/>
          </a:prstGeom>
          <a:noFill/>
        </p:spPr>
        <p:txBody>
          <a:bodyPr wrap="none" rtlCol="0">
            <a:spAutoFit/>
          </a:bodyPr>
          <a:lstStyle/>
          <a:p>
            <a:r>
              <a:rPr lang="en-US" altLang="zh-CN" dirty="0"/>
              <a:t>1.1880</a:t>
            </a:r>
            <a:endParaRPr lang="en-US" dirty="0"/>
          </a:p>
        </p:txBody>
      </p:sp>
    </p:spTree>
    <p:extLst>
      <p:ext uri="{BB962C8B-B14F-4D97-AF65-F5344CB8AC3E}">
        <p14:creationId xmlns:p14="http://schemas.microsoft.com/office/powerpoint/2010/main" val="275683544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7060930" cy="3420000"/>
          </a:xfrm>
          <a:prstGeom prst="rect">
            <a:avLst/>
          </a:prstGeom>
        </p:spPr>
      </p:pic>
      <p:pic>
        <p:nvPicPr>
          <p:cNvPr id="3" name="图片 2"/>
          <p:cNvPicPr>
            <a:picLocks noChangeAspect="1"/>
          </p:cNvPicPr>
          <p:nvPr/>
        </p:nvPicPr>
        <p:blipFill>
          <a:blip r:embed="rId3"/>
          <a:stretch>
            <a:fillRect/>
          </a:stretch>
        </p:blipFill>
        <p:spPr>
          <a:xfrm>
            <a:off x="0" y="3420000"/>
            <a:ext cx="7060930" cy="3420000"/>
          </a:xfrm>
          <a:prstGeom prst="rect">
            <a:avLst/>
          </a:prstGeom>
        </p:spPr>
      </p:pic>
      <p:sp>
        <p:nvSpPr>
          <p:cNvPr id="4" name="文本框 3"/>
          <p:cNvSpPr txBox="1"/>
          <p:nvPr/>
        </p:nvSpPr>
        <p:spPr>
          <a:xfrm>
            <a:off x="385010" y="0"/>
            <a:ext cx="827471" cy="369332"/>
          </a:xfrm>
          <a:prstGeom prst="rect">
            <a:avLst/>
          </a:prstGeom>
          <a:noFill/>
        </p:spPr>
        <p:txBody>
          <a:bodyPr wrap="none" rtlCol="0">
            <a:spAutoFit/>
          </a:bodyPr>
          <a:lstStyle/>
          <a:p>
            <a:r>
              <a:rPr lang="en-US" altLang="zh-CN" dirty="0"/>
              <a:t>1.6523</a:t>
            </a:r>
            <a:endParaRPr lang="en-US" dirty="0"/>
          </a:p>
        </p:txBody>
      </p:sp>
      <p:sp>
        <p:nvSpPr>
          <p:cNvPr id="5" name="文本框 4"/>
          <p:cNvSpPr txBox="1"/>
          <p:nvPr/>
        </p:nvSpPr>
        <p:spPr>
          <a:xfrm>
            <a:off x="385010" y="3420000"/>
            <a:ext cx="827471" cy="369332"/>
          </a:xfrm>
          <a:prstGeom prst="rect">
            <a:avLst/>
          </a:prstGeom>
          <a:noFill/>
        </p:spPr>
        <p:txBody>
          <a:bodyPr wrap="none" rtlCol="0">
            <a:spAutoFit/>
          </a:bodyPr>
          <a:lstStyle/>
          <a:p>
            <a:r>
              <a:rPr lang="en-US" altLang="zh-CN" dirty="0"/>
              <a:t>1.2013</a:t>
            </a:r>
            <a:endParaRPr lang="en-US" dirty="0"/>
          </a:p>
        </p:txBody>
      </p:sp>
    </p:spTree>
    <p:extLst>
      <p:ext uri="{BB962C8B-B14F-4D97-AF65-F5344CB8AC3E}">
        <p14:creationId xmlns:p14="http://schemas.microsoft.com/office/powerpoint/2010/main" val="236157275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9275" y="5162550"/>
            <a:ext cx="2743200" cy="1695450"/>
          </a:xfrm>
          <a:prstGeom prst="rect">
            <a:avLst/>
          </a:prstGeom>
        </p:spPr>
      </p:pic>
      <p:pic>
        <p:nvPicPr>
          <p:cNvPr id="3" name="图片 2"/>
          <p:cNvPicPr>
            <a:picLocks noChangeAspect="1"/>
          </p:cNvPicPr>
          <p:nvPr/>
        </p:nvPicPr>
        <p:blipFill>
          <a:blip r:embed="rId3"/>
          <a:stretch>
            <a:fillRect/>
          </a:stretch>
        </p:blipFill>
        <p:spPr>
          <a:xfrm>
            <a:off x="0" y="5781675"/>
            <a:ext cx="1819275" cy="1076325"/>
          </a:xfrm>
          <a:prstGeom prst="rect">
            <a:avLst/>
          </a:prstGeom>
        </p:spPr>
      </p:pic>
      <p:pic>
        <p:nvPicPr>
          <p:cNvPr id="5" name="图片 4"/>
          <p:cNvPicPr>
            <a:picLocks noChangeAspect="1"/>
          </p:cNvPicPr>
          <p:nvPr/>
        </p:nvPicPr>
        <p:blipFill>
          <a:blip r:embed="rId4"/>
          <a:stretch>
            <a:fillRect/>
          </a:stretch>
        </p:blipFill>
        <p:spPr>
          <a:xfrm>
            <a:off x="0" y="1"/>
            <a:ext cx="5046744" cy="3225872"/>
          </a:xfrm>
          <a:prstGeom prst="rect">
            <a:avLst/>
          </a:prstGeom>
        </p:spPr>
      </p:pic>
      <p:pic>
        <p:nvPicPr>
          <p:cNvPr id="6" name="图片 5"/>
          <p:cNvPicPr>
            <a:picLocks noChangeAspect="1"/>
          </p:cNvPicPr>
          <p:nvPr/>
        </p:nvPicPr>
        <p:blipFill rotWithShape="1">
          <a:blip r:embed="rId5"/>
          <a:srcRect r="8322"/>
          <a:stretch/>
        </p:blipFill>
        <p:spPr>
          <a:xfrm>
            <a:off x="4631742" y="2"/>
            <a:ext cx="4512258" cy="3225872"/>
          </a:xfrm>
          <a:prstGeom prst="rect">
            <a:avLst/>
          </a:prstGeom>
        </p:spPr>
      </p:pic>
      <p:pic>
        <p:nvPicPr>
          <p:cNvPr id="7" name="图片 6"/>
          <p:cNvPicPr>
            <a:picLocks noChangeAspect="1"/>
          </p:cNvPicPr>
          <p:nvPr/>
        </p:nvPicPr>
        <p:blipFill rotWithShape="1">
          <a:blip r:embed="rId6"/>
          <a:srcRect r="8130"/>
          <a:stretch/>
        </p:blipFill>
        <p:spPr>
          <a:xfrm>
            <a:off x="4631742" y="3225873"/>
            <a:ext cx="4494573" cy="3206504"/>
          </a:xfrm>
          <a:prstGeom prst="rect">
            <a:avLst/>
          </a:prstGeom>
        </p:spPr>
      </p:pic>
      <p:sp>
        <p:nvSpPr>
          <p:cNvPr id="10" name="文本框 9"/>
          <p:cNvSpPr txBox="1"/>
          <p:nvPr/>
        </p:nvSpPr>
        <p:spPr>
          <a:xfrm>
            <a:off x="5386748" y="3130062"/>
            <a:ext cx="3345916" cy="369332"/>
          </a:xfrm>
          <a:prstGeom prst="rect">
            <a:avLst/>
          </a:prstGeom>
          <a:solidFill>
            <a:schemeClr val="bg1"/>
          </a:solidFill>
          <a:ln>
            <a:solidFill>
              <a:schemeClr val="bg1"/>
            </a:solidFill>
          </a:ln>
        </p:spPr>
        <p:txBody>
          <a:bodyPr wrap="none" rtlCol="0">
            <a:spAutoFit/>
          </a:bodyPr>
          <a:lstStyle/>
          <a:p>
            <a:r>
              <a:rPr lang="en-US" dirty="0"/>
              <a:t>the first derivative of the function</a:t>
            </a:r>
          </a:p>
        </p:txBody>
      </p:sp>
      <p:cxnSp>
        <p:nvCxnSpPr>
          <p:cNvPr id="9" name="直接连接符 8"/>
          <p:cNvCxnSpPr/>
          <p:nvPr/>
        </p:nvCxnSpPr>
        <p:spPr>
          <a:xfrm>
            <a:off x="7059706" y="739588"/>
            <a:ext cx="0" cy="4034118"/>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9742" y="3272706"/>
            <a:ext cx="4572000" cy="1569660"/>
          </a:xfrm>
          <a:prstGeom prst="rect">
            <a:avLst/>
          </a:prstGeom>
        </p:spPr>
        <p:txBody>
          <a:bodyPr>
            <a:spAutoFit/>
          </a:bodyPr>
          <a:lstStyle/>
          <a:p>
            <a:r>
              <a:rPr lang="en-US" sz="1600" dirty="0"/>
              <a:t>total-&gt;</a:t>
            </a:r>
            <a:r>
              <a:rPr lang="en-US" sz="1600" dirty="0" err="1"/>
              <a:t>GetMaximum</a:t>
            </a:r>
            <a:r>
              <a:rPr lang="en-US" sz="1600" dirty="0"/>
              <a:t>()</a:t>
            </a:r>
          </a:p>
          <a:p>
            <a:r>
              <a:rPr lang="en-US" sz="1600" dirty="0"/>
              <a:t>1783.79749625</a:t>
            </a:r>
          </a:p>
          <a:p>
            <a:r>
              <a:rPr lang="en-US" sz="1600" dirty="0"/>
              <a:t>total-&gt;</a:t>
            </a:r>
            <a:r>
              <a:rPr lang="en-US" sz="1600" dirty="0" err="1"/>
              <a:t>GetMaximumX</a:t>
            </a:r>
            <a:r>
              <a:rPr lang="en-US" sz="1600" dirty="0"/>
              <a:t>()</a:t>
            </a:r>
          </a:p>
          <a:p>
            <a:r>
              <a:rPr lang="en-US" sz="1600" dirty="0"/>
              <a:t>3483.789815422</a:t>
            </a:r>
          </a:p>
          <a:p>
            <a:r>
              <a:rPr lang="en-US" sz="1600" dirty="0"/>
              <a:t>total-&gt;Derivative(3483.789815422,0,0.001)</a:t>
            </a:r>
          </a:p>
          <a:p>
            <a:r>
              <a:rPr lang="en-US" sz="1600" dirty="0"/>
              <a:t>0.000000044</a:t>
            </a:r>
          </a:p>
        </p:txBody>
      </p:sp>
    </p:spTree>
    <p:extLst>
      <p:ext uri="{BB962C8B-B14F-4D97-AF65-F5344CB8AC3E}">
        <p14:creationId xmlns:p14="http://schemas.microsoft.com/office/powerpoint/2010/main" val="235957443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827584" y="1628800"/>
            <a:ext cx="208823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27584" y="3004145"/>
            <a:ext cx="208823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27584" y="5409220"/>
            <a:ext cx="208823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1079612" y="1628800"/>
            <a:ext cx="0" cy="3780420"/>
          </a:xfrm>
          <a:prstGeom prst="straightConnector1">
            <a:avLst/>
          </a:prstGeom>
          <a:ln w="254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1727684" y="1628800"/>
            <a:ext cx="0" cy="1375345"/>
          </a:xfrm>
          <a:prstGeom prst="straightConnector1">
            <a:avLst/>
          </a:prstGeom>
          <a:ln w="254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2411760" y="3004145"/>
            <a:ext cx="0" cy="2405075"/>
          </a:xfrm>
          <a:prstGeom prst="straightConnector1">
            <a:avLst/>
          </a:prstGeom>
          <a:ln w="254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023384" y="2105626"/>
            <a:ext cx="1860830" cy="369332"/>
          </a:xfrm>
          <a:prstGeom prst="rect">
            <a:avLst/>
          </a:prstGeom>
          <a:noFill/>
        </p:spPr>
        <p:txBody>
          <a:bodyPr wrap="none" rtlCol="0">
            <a:spAutoFit/>
          </a:bodyPr>
          <a:lstStyle/>
          <a:p>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βpγ</a:t>
            </a:r>
            <a:r>
              <a:rPr lang="en-US" altLang="zh-CN" baseline="-25000" dirty="0">
                <a:solidFill>
                  <a:srgbClr val="0000FF"/>
                </a:solidFill>
                <a:latin typeface="Times New Roman" panose="02020603050405020304" pitchFamily="18" charset="0"/>
                <a:cs typeface="Times New Roman" panose="02020603050405020304" pitchFamily="18" charset="0"/>
              </a:rPr>
              <a:t>-989</a:t>
            </a:r>
            <a:r>
              <a:rPr lang="en-US" altLang="zh-CN" dirty="0">
                <a:solidFill>
                  <a:srgbClr val="0000FF"/>
                </a:solidFill>
                <a:latin typeface="Times New Roman" panose="02020603050405020304" pitchFamily="18" charset="0"/>
                <a:cs typeface="Times New Roman" panose="02020603050405020304" pitchFamily="18" charset="0"/>
              </a:rPr>
              <a:t> = 3.8(11)%</a:t>
            </a:r>
            <a:endParaRPr lang="zh-CN" altLang="en-US" baseline="-25000" dirty="0">
              <a:solidFill>
                <a:srgbClr val="0000FF"/>
              </a:solidFill>
              <a:latin typeface="Times New Roman" panose="02020603050405020304" pitchFamily="18" charset="0"/>
              <a:cs typeface="Times New Roman" panose="02020603050405020304" pitchFamily="18" charset="0"/>
            </a:endParaRPr>
          </a:p>
        </p:txBody>
      </p:sp>
      <p:sp>
        <p:nvSpPr>
          <p:cNvPr id="25" name="文本框 24"/>
          <p:cNvSpPr txBox="1"/>
          <p:nvPr/>
        </p:nvSpPr>
        <p:spPr>
          <a:xfrm>
            <a:off x="1547664" y="4170110"/>
            <a:ext cx="2061783" cy="369332"/>
          </a:xfrm>
          <a:prstGeom prst="rect">
            <a:avLst/>
          </a:prstGeom>
          <a:noFill/>
        </p:spPr>
        <p:txBody>
          <a:bodyPr wrap="none" rtlCol="0">
            <a:spAutoFit/>
          </a:bodyPr>
          <a:lstStyle/>
          <a:p>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βpγ</a:t>
            </a:r>
            <a:r>
              <a:rPr lang="en-US" altLang="zh-CN" baseline="-25000" dirty="0">
                <a:solidFill>
                  <a:srgbClr val="0000FF"/>
                </a:solidFill>
                <a:latin typeface="Times New Roman" panose="02020603050405020304" pitchFamily="18" charset="0"/>
                <a:cs typeface="Times New Roman" panose="02020603050405020304" pitchFamily="18" charset="0"/>
              </a:rPr>
              <a:t>-1797</a:t>
            </a:r>
            <a:r>
              <a:rPr lang="en-US" altLang="zh-CN" dirty="0">
                <a:solidFill>
                  <a:srgbClr val="0000FF"/>
                </a:solidFill>
                <a:latin typeface="Times New Roman" panose="02020603050405020304" pitchFamily="18" charset="0"/>
                <a:cs typeface="Times New Roman" panose="02020603050405020304" pitchFamily="18" charset="0"/>
              </a:rPr>
              <a:t> = 16.1(36)%</a:t>
            </a:r>
            <a:endParaRPr lang="zh-CN" altLang="en-US" baseline="-25000" dirty="0">
              <a:solidFill>
                <a:srgbClr val="0000FF"/>
              </a:solidFill>
              <a:latin typeface="Times New Roman" panose="02020603050405020304" pitchFamily="18" charset="0"/>
              <a:cs typeface="Times New Roman" panose="02020603050405020304" pitchFamily="18" charset="0"/>
            </a:endParaRPr>
          </a:p>
        </p:txBody>
      </p:sp>
      <p:sp>
        <p:nvSpPr>
          <p:cNvPr id="26" name="文本框 25"/>
          <p:cNvSpPr txBox="1"/>
          <p:nvPr/>
        </p:nvSpPr>
        <p:spPr>
          <a:xfrm>
            <a:off x="245186" y="3594500"/>
            <a:ext cx="1937775" cy="369332"/>
          </a:xfrm>
          <a:prstGeom prst="rect">
            <a:avLst/>
          </a:prstGeom>
          <a:noFill/>
        </p:spPr>
        <p:txBody>
          <a:bodyPr wrap="none" rtlCol="0">
            <a:spAutoFit/>
          </a:bodyPr>
          <a:lstStyle/>
          <a:p>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βpγ</a:t>
            </a:r>
            <a:r>
              <a:rPr lang="en-US" altLang="zh-CN" baseline="-25000" dirty="0">
                <a:solidFill>
                  <a:srgbClr val="0000FF"/>
                </a:solidFill>
                <a:latin typeface="Times New Roman" panose="02020603050405020304" pitchFamily="18" charset="0"/>
                <a:cs typeface="Times New Roman" panose="02020603050405020304" pitchFamily="18" charset="0"/>
              </a:rPr>
              <a:t>-2786</a:t>
            </a:r>
            <a:r>
              <a:rPr lang="en-US" altLang="zh-CN" dirty="0">
                <a:solidFill>
                  <a:srgbClr val="0000FF"/>
                </a:solidFill>
                <a:latin typeface="Times New Roman" panose="02020603050405020304" pitchFamily="18" charset="0"/>
                <a:cs typeface="Times New Roman" panose="02020603050405020304" pitchFamily="18" charset="0"/>
              </a:rPr>
              <a:t> = 3.5(14)%</a:t>
            </a:r>
            <a:endParaRPr lang="zh-CN" altLang="en-US" baseline="-25000" dirty="0">
              <a:solidFill>
                <a:srgbClr val="0000FF"/>
              </a:solidFill>
              <a:latin typeface="Times New Roman" panose="02020603050405020304" pitchFamily="18" charset="0"/>
              <a:cs typeface="Times New Roman" panose="02020603050405020304" pitchFamily="18" charset="0"/>
            </a:endParaRPr>
          </a:p>
        </p:txBody>
      </p:sp>
      <p:sp>
        <p:nvSpPr>
          <p:cNvPr id="27" name="文本框 26"/>
          <p:cNvSpPr txBox="1"/>
          <p:nvPr/>
        </p:nvSpPr>
        <p:spPr>
          <a:xfrm>
            <a:off x="1462226" y="5453946"/>
            <a:ext cx="530915" cy="369332"/>
          </a:xfrm>
          <a:prstGeom prst="rect">
            <a:avLst/>
          </a:prstGeom>
          <a:noFill/>
        </p:spPr>
        <p:txBody>
          <a:bodyPr wrap="none" rtlCol="0">
            <a:spAutoFit/>
          </a:bodyPr>
          <a:lstStyle/>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Si</a:t>
            </a:r>
            <a:endParaRPr lang="zh-CN" altLang="en-US" dirty="0">
              <a:latin typeface="Times New Roman" panose="02020603050405020304" pitchFamily="18" charset="0"/>
              <a:cs typeface="Times New Roman" panose="02020603050405020304" pitchFamily="18" charset="0"/>
            </a:endParaRPr>
          </a:p>
        </p:txBody>
      </p:sp>
      <p:sp>
        <p:nvSpPr>
          <p:cNvPr id="28" name="文本框 27"/>
          <p:cNvSpPr txBox="1"/>
          <p:nvPr/>
        </p:nvSpPr>
        <p:spPr>
          <a:xfrm>
            <a:off x="-38019" y="2819059"/>
            <a:ext cx="89960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2</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1797</a:t>
            </a:r>
            <a:endParaRPr lang="zh-CN" altLang="en-US" dirty="0">
              <a:latin typeface="Times New Roman" panose="02020603050405020304" pitchFamily="18" charset="0"/>
              <a:cs typeface="Times New Roman" panose="02020603050405020304" pitchFamily="18" charset="0"/>
            </a:endParaRPr>
          </a:p>
        </p:txBody>
      </p:sp>
      <p:sp>
        <p:nvSpPr>
          <p:cNvPr id="29" name="文本框 28"/>
          <p:cNvSpPr txBox="1"/>
          <p:nvPr/>
        </p:nvSpPr>
        <p:spPr>
          <a:xfrm>
            <a:off x="-36017" y="1448080"/>
            <a:ext cx="89960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2</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2786</a:t>
            </a:r>
            <a:endParaRPr lang="zh-CN" altLang="en-US" dirty="0">
              <a:latin typeface="Times New Roman" panose="02020603050405020304" pitchFamily="18" charset="0"/>
              <a:cs typeface="Times New Roman" panose="02020603050405020304" pitchFamily="18" charset="0"/>
            </a:endParaRPr>
          </a:p>
        </p:txBody>
      </p:sp>
      <p:sp>
        <p:nvSpPr>
          <p:cNvPr id="30" name="文本框 29"/>
          <p:cNvSpPr txBox="1"/>
          <p:nvPr/>
        </p:nvSpPr>
        <p:spPr>
          <a:xfrm>
            <a:off x="-31731" y="5224554"/>
            <a:ext cx="386644"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0</a:t>
            </a:r>
            <a:r>
              <a:rPr lang="en-US" altLang="zh-CN" baseline="30000"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sp>
        <p:nvSpPr>
          <p:cNvPr id="31" name="文本框 30"/>
          <p:cNvSpPr txBox="1"/>
          <p:nvPr/>
        </p:nvSpPr>
        <p:spPr>
          <a:xfrm rot="-1200000">
            <a:off x="2759202" y="911659"/>
            <a:ext cx="1885453" cy="369332"/>
          </a:xfrm>
          <a:prstGeom prst="rect">
            <a:avLst/>
          </a:prstGeom>
          <a:noFill/>
        </p:spPr>
        <p:txBody>
          <a:bodyPr wrap="none" rtlCol="0">
            <a:spAutoFit/>
          </a:bodyPr>
          <a:lstStyle/>
          <a:p>
            <a:r>
              <a:rPr lang="en-US" altLang="zh-CN" i="1" dirty="0">
                <a:solidFill>
                  <a:srgbClr val="FF0000"/>
                </a:solidFill>
                <a:latin typeface="Times New Roman" panose="02020603050405020304" pitchFamily="18" charset="0"/>
                <a:cs typeface="Times New Roman" panose="02020603050405020304" pitchFamily="18" charset="0"/>
              </a:rPr>
              <a:t>I</a:t>
            </a:r>
            <a:r>
              <a:rPr lang="en-US" altLang="zh-CN" i="1" baseline="-25000" dirty="0">
                <a:solidFill>
                  <a:srgbClr val="FF0000"/>
                </a:solidFill>
                <a:latin typeface="Times New Roman" panose="02020603050405020304" pitchFamily="18" charset="0"/>
                <a:cs typeface="Times New Roman" panose="02020603050405020304" pitchFamily="18" charset="0"/>
              </a:rPr>
              <a:t>βp</a:t>
            </a:r>
            <a:r>
              <a:rPr lang="en-US" altLang="zh-CN" baseline="-25000" dirty="0">
                <a:solidFill>
                  <a:srgbClr val="FF0000"/>
                </a:solidFill>
                <a:latin typeface="Times New Roman" panose="02020603050405020304" pitchFamily="18" charset="0"/>
                <a:cs typeface="Times New Roman" panose="02020603050405020304" pitchFamily="18" charset="0"/>
              </a:rPr>
              <a:t>-2786</a:t>
            </a:r>
            <a:r>
              <a:rPr lang="en-US" altLang="zh-CN" dirty="0">
                <a:solidFill>
                  <a:srgbClr val="FF0000"/>
                </a:solidFill>
                <a:latin typeface="Times New Roman" panose="02020603050405020304" pitchFamily="18" charset="0"/>
                <a:cs typeface="Times New Roman" panose="02020603050405020304" pitchFamily="18" charset="0"/>
              </a:rPr>
              <a:t> = 7.3(18)%</a:t>
            </a:r>
            <a:endParaRPr lang="zh-CN" altLang="en-US" dirty="0">
              <a:solidFill>
                <a:srgbClr val="FF0000"/>
              </a:solidFill>
              <a:latin typeface="Times New Roman" panose="02020603050405020304" pitchFamily="18" charset="0"/>
              <a:cs typeface="Times New Roman" panose="02020603050405020304" pitchFamily="18" charset="0"/>
            </a:endParaRPr>
          </a:p>
        </p:txBody>
      </p:sp>
      <p:sp>
        <p:nvSpPr>
          <p:cNvPr id="32" name="矩形 31"/>
          <p:cNvSpPr/>
          <p:nvPr/>
        </p:nvSpPr>
        <p:spPr>
          <a:xfrm>
            <a:off x="0" y="6140498"/>
            <a:ext cx="6102424" cy="646331"/>
          </a:xfrm>
          <a:prstGeom prst="rect">
            <a:avLst/>
          </a:prstGeom>
        </p:spPr>
        <p:txBody>
          <a:bodyPr wrap="square">
            <a:spAutoFit/>
          </a:bodyPr>
          <a:lstStyle/>
          <a:p>
            <a:r>
              <a:rPr lang="en-US" altLang="zh-CN" i="1" dirty="0">
                <a:latin typeface="Times New Roman" panose="02020603050405020304" pitchFamily="18" charset="0"/>
                <a:cs typeface="Times New Roman" panose="02020603050405020304" pitchFamily="18" charset="0"/>
              </a:rPr>
              <a:t>I</a:t>
            </a:r>
            <a:r>
              <a:rPr lang="en-US" altLang="zh-CN" i="1" baseline="-25000" dirty="0">
                <a:latin typeface="Times New Roman" panose="02020603050405020304" pitchFamily="18" charset="0"/>
                <a:cs typeface="Times New Roman" panose="02020603050405020304" pitchFamily="18" charset="0"/>
              </a:rPr>
              <a:t>βp</a:t>
            </a:r>
            <a:r>
              <a:rPr lang="en-US" altLang="zh-CN" dirty="0">
                <a:latin typeface="Times New Roman" panose="02020603050405020304" pitchFamily="18" charset="0"/>
                <a:cs typeface="Times New Roman" panose="02020603050405020304" pitchFamily="18" charset="0"/>
              </a:rPr>
              <a:t>: the intensity of </a:t>
            </a:r>
            <a:r>
              <a:rPr lang="en-US" altLang="zh-CN" baseline="30000" dirty="0">
                <a:latin typeface="Times New Roman" panose="02020603050405020304" pitchFamily="18" charset="0"/>
                <a:cs typeface="Times New Roman" panose="02020603050405020304" pitchFamily="18" charset="0"/>
              </a:rPr>
              <a:t>27</a:t>
            </a:r>
            <a:r>
              <a:rPr lang="en-US" altLang="zh-CN" dirty="0">
                <a:latin typeface="Times New Roman" panose="02020603050405020304" pitchFamily="18" charset="0"/>
                <a:cs typeface="Times New Roman" panose="02020603050405020304" pitchFamily="18" charset="0"/>
              </a:rPr>
              <a:t>S(</a:t>
            </a:r>
            <a:r>
              <a:rPr lang="en-US" altLang="zh-CN" i="1" dirty="0">
                <a:latin typeface="Times New Roman" panose="02020603050405020304" pitchFamily="18" charset="0"/>
                <a:cs typeface="Times New Roman" panose="02020603050405020304" pitchFamily="18" charset="0"/>
              </a:rPr>
              <a:t>β</a:t>
            </a:r>
            <a:r>
              <a:rPr lang="en-US" altLang="zh-CN" dirty="0">
                <a:latin typeface="Times New Roman" panose="02020603050405020304" pitchFamily="18" charset="0"/>
                <a:cs typeface="Times New Roman" panose="02020603050405020304" pitchFamily="18" charset="0"/>
              </a:rPr>
              <a:t>p) feedings to each excited state</a:t>
            </a:r>
            <a:br>
              <a:rPr lang="en-US" altLang="zh-CN" dirty="0">
                <a:latin typeface="Times New Roman" panose="02020603050405020304" pitchFamily="18" charset="0"/>
                <a:cs typeface="Times New Roman" panose="02020603050405020304" pitchFamily="18" charset="0"/>
              </a:rPr>
            </a:br>
            <a:r>
              <a:rPr lang="en-US" altLang="zh-CN" i="1" dirty="0">
                <a:latin typeface="Times New Roman" panose="02020603050405020304" pitchFamily="18" charset="0"/>
                <a:cs typeface="Times New Roman" panose="02020603050405020304" pitchFamily="18" charset="0"/>
              </a:rPr>
              <a:t>I</a:t>
            </a:r>
            <a:r>
              <a:rPr lang="en-US" altLang="zh-CN" i="1" baseline="-25000" dirty="0">
                <a:latin typeface="Times New Roman" panose="02020603050405020304" pitchFamily="18" charset="0"/>
                <a:cs typeface="Times New Roman" panose="02020603050405020304" pitchFamily="18" charset="0"/>
              </a:rPr>
              <a:t>β</a:t>
            </a:r>
            <a:r>
              <a:rPr lang="en-US" altLang="zh-CN" i="1" baseline="-25000" dirty="0" err="1">
                <a:latin typeface="Times New Roman" panose="02020603050405020304" pitchFamily="18" charset="0"/>
                <a:cs typeface="Times New Roman" panose="02020603050405020304" pitchFamily="18" charset="0"/>
              </a:rPr>
              <a:t>pγ</a:t>
            </a:r>
            <a:r>
              <a:rPr lang="en-US" altLang="zh-CN" dirty="0">
                <a:latin typeface="Times New Roman" panose="02020603050405020304" pitchFamily="18" charset="0"/>
                <a:cs typeface="Times New Roman" panose="02020603050405020304" pitchFamily="18" charset="0"/>
              </a:rPr>
              <a:t>: the </a:t>
            </a:r>
            <a:r>
              <a:rPr lang="en-US" altLang="zh-CN" i="1" dirty="0">
                <a:latin typeface="Times New Roman" panose="02020603050405020304" pitchFamily="18" charset="0"/>
                <a:cs typeface="Times New Roman" panose="02020603050405020304" pitchFamily="18" charset="0"/>
              </a:rPr>
              <a:t>γ</a:t>
            </a:r>
            <a:r>
              <a:rPr lang="en-US" altLang="zh-CN" dirty="0">
                <a:latin typeface="Times New Roman" panose="02020603050405020304" pitchFamily="18" charset="0"/>
                <a:cs typeface="Times New Roman" panose="02020603050405020304" pitchFamily="18" charset="0"/>
              </a:rPr>
              <a:t>-ray intensity per </a:t>
            </a:r>
            <a:r>
              <a:rPr lang="en-US" altLang="zh-CN" baseline="30000" dirty="0">
                <a:latin typeface="Times New Roman" panose="02020603050405020304" pitchFamily="18" charset="0"/>
                <a:cs typeface="Times New Roman" panose="02020603050405020304" pitchFamily="18" charset="0"/>
              </a:rPr>
              <a:t>27</a:t>
            </a:r>
            <a:r>
              <a:rPr lang="en-US" altLang="zh-CN" dirty="0">
                <a:latin typeface="Times New Roman" panose="02020603050405020304" pitchFamily="18" charset="0"/>
                <a:cs typeface="Times New Roman" panose="02020603050405020304" pitchFamily="18" charset="0"/>
              </a:rPr>
              <a:t>S decay</a:t>
            </a:r>
            <a:endParaRPr lang="zh-CN" altLang="en-US" dirty="0">
              <a:latin typeface="Times New Roman" panose="02020603050405020304" pitchFamily="18" charset="0"/>
              <a:cs typeface="Times New Roman" panose="02020603050405020304" pitchFamily="18" charset="0"/>
            </a:endParaRPr>
          </a:p>
        </p:txBody>
      </p:sp>
      <p:sp>
        <p:nvSpPr>
          <p:cNvPr id="33" name="文本框 32"/>
          <p:cNvSpPr txBox="1"/>
          <p:nvPr/>
        </p:nvSpPr>
        <p:spPr>
          <a:xfrm rot="-1200000">
            <a:off x="2761199" y="2269019"/>
            <a:ext cx="2000869" cy="369332"/>
          </a:xfrm>
          <a:prstGeom prst="rect">
            <a:avLst/>
          </a:prstGeom>
          <a:noFill/>
        </p:spPr>
        <p:txBody>
          <a:bodyPr wrap="none" rtlCol="0">
            <a:spAutoFit/>
          </a:bodyPr>
          <a:lstStyle/>
          <a:p>
            <a:r>
              <a:rPr lang="en-US" altLang="zh-CN" i="1" dirty="0">
                <a:solidFill>
                  <a:srgbClr val="FF0000"/>
                </a:solidFill>
                <a:latin typeface="Times New Roman" panose="02020603050405020304" pitchFamily="18" charset="0"/>
                <a:cs typeface="Times New Roman" panose="02020603050405020304" pitchFamily="18" charset="0"/>
              </a:rPr>
              <a:t>I</a:t>
            </a:r>
            <a:r>
              <a:rPr lang="en-US" altLang="zh-CN" i="1" baseline="-25000" dirty="0">
                <a:solidFill>
                  <a:srgbClr val="FF0000"/>
                </a:solidFill>
                <a:latin typeface="Times New Roman" panose="02020603050405020304" pitchFamily="18" charset="0"/>
                <a:cs typeface="Times New Roman" panose="02020603050405020304" pitchFamily="18" charset="0"/>
              </a:rPr>
              <a:t>βp</a:t>
            </a:r>
            <a:r>
              <a:rPr lang="en-US" altLang="zh-CN" baseline="-25000" dirty="0">
                <a:solidFill>
                  <a:srgbClr val="FF0000"/>
                </a:solidFill>
                <a:latin typeface="Times New Roman" panose="02020603050405020304" pitchFamily="18" charset="0"/>
                <a:cs typeface="Times New Roman" panose="02020603050405020304" pitchFamily="18" charset="0"/>
              </a:rPr>
              <a:t>-1797</a:t>
            </a:r>
            <a:r>
              <a:rPr lang="en-US" altLang="zh-CN" dirty="0">
                <a:solidFill>
                  <a:srgbClr val="FF0000"/>
                </a:solidFill>
                <a:latin typeface="Times New Roman" panose="02020603050405020304" pitchFamily="18" charset="0"/>
                <a:cs typeface="Times New Roman" panose="02020603050405020304" pitchFamily="18" charset="0"/>
              </a:rPr>
              <a:t> = 12.4(38)%</a:t>
            </a:r>
            <a:endParaRPr lang="zh-CN" altLang="en-US" dirty="0">
              <a:solidFill>
                <a:srgbClr val="FF0000"/>
              </a:solidFill>
              <a:latin typeface="Times New Roman" panose="02020603050405020304" pitchFamily="18" charset="0"/>
              <a:cs typeface="Times New Roman" panose="02020603050405020304" pitchFamily="18" charset="0"/>
            </a:endParaRPr>
          </a:p>
        </p:txBody>
      </p:sp>
      <p:cxnSp>
        <p:nvCxnSpPr>
          <p:cNvPr id="35" name="直接箭头连接符 34"/>
          <p:cNvCxnSpPr/>
          <p:nvPr/>
        </p:nvCxnSpPr>
        <p:spPr>
          <a:xfrm rot="-1200000" flipH="1">
            <a:off x="2888675" y="1476746"/>
            <a:ext cx="900100" cy="0"/>
          </a:xfrm>
          <a:prstGeom prst="straightConnector1">
            <a:avLst/>
          </a:prstGeom>
          <a:ln w="254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rot="-1200000" flipH="1">
            <a:off x="2889041" y="2849798"/>
            <a:ext cx="900100" cy="0"/>
          </a:xfrm>
          <a:prstGeom prst="straightConnector1">
            <a:avLst/>
          </a:prstGeom>
          <a:ln w="254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rot="-1200000" flipH="1">
            <a:off x="2886746" y="5270719"/>
            <a:ext cx="900100" cy="0"/>
          </a:xfrm>
          <a:prstGeom prst="straightConnector1">
            <a:avLst/>
          </a:prstGeom>
          <a:ln w="254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279206" y="1628800"/>
            <a:ext cx="208823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279206" y="3004145"/>
            <a:ext cx="208823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279206" y="5409220"/>
            <a:ext cx="208823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5531234" y="1628800"/>
            <a:ext cx="0" cy="3780420"/>
          </a:xfrm>
          <a:prstGeom prst="straightConnector1">
            <a:avLst/>
          </a:prstGeom>
          <a:ln w="254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6179306" y="1628800"/>
            <a:ext cx="0" cy="1375345"/>
          </a:xfrm>
          <a:prstGeom prst="straightConnector1">
            <a:avLst/>
          </a:prstGeom>
          <a:ln w="254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6863382" y="3004145"/>
            <a:ext cx="0" cy="2405075"/>
          </a:xfrm>
          <a:prstGeom prst="straightConnector1">
            <a:avLst/>
          </a:prstGeom>
          <a:ln w="25400">
            <a:solidFill>
              <a:srgbClr val="0000FF"/>
            </a:solidFill>
            <a:tailEnd type="triangle" w="med" len="lg"/>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5475006" y="2105626"/>
            <a:ext cx="1984839" cy="369332"/>
          </a:xfrm>
          <a:prstGeom prst="rect">
            <a:avLst/>
          </a:prstGeom>
          <a:noFill/>
        </p:spPr>
        <p:txBody>
          <a:bodyPr wrap="none" rtlCol="0">
            <a:spAutoFit/>
          </a:bodyPr>
          <a:lstStyle/>
          <a:p>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βpγ</a:t>
            </a:r>
            <a:r>
              <a:rPr lang="en-US" altLang="zh-CN" baseline="-25000" dirty="0">
                <a:solidFill>
                  <a:srgbClr val="0000FF"/>
                </a:solidFill>
                <a:latin typeface="Times New Roman" panose="02020603050405020304" pitchFamily="18" charset="0"/>
                <a:cs typeface="Times New Roman" panose="02020603050405020304" pitchFamily="18" charset="0"/>
              </a:rPr>
              <a:t>-989</a:t>
            </a:r>
            <a:r>
              <a:rPr lang="en-US" altLang="zh-CN" dirty="0">
                <a:solidFill>
                  <a:srgbClr val="0000FF"/>
                </a:solidFill>
                <a:latin typeface="Times New Roman" panose="02020603050405020304" pitchFamily="18" charset="0"/>
                <a:cs typeface="Times New Roman" panose="02020603050405020304" pitchFamily="18" charset="0"/>
              </a:rPr>
              <a:t> = 13.0(10)%</a:t>
            </a:r>
            <a:endParaRPr lang="zh-CN" altLang="en-US" baseline="-25000" dirty="0">
              <a:solidFill>
                <a:srgbClr val="0000FF"/>
              </a:solidFill>
              <a:latin typeface="Times New Roman" panose="02020603050405020304" pitchFamily="18" charset="0"/>
              <a:cs typeface="Times New Roman" panose="02020603050405020304" pitchFamily="18" charset="0"/>
            </a:endParaRPr>
          </a:p>
        </p:txBody>
      </p:sp>
      <p:sp>
        <p:nvSpPr>
          <p:cNvPr id="45" name="文本框 44"/>
          <p:cNvSpPr txBox="1"/>
          <p:nvPr/>
        </p:nvSpPr>
        <p:spPr>
          <a:xfrm>
            <a:off x="5999286" y="4170110"/>
            <a:ext cx="2061783" cy="369332"/>
          </a:xfrm>
          <a:prstGeom prst="rect">
            <a:avLst/>
          </a:prstGeom>
          <a:noFill/>
        </p:spPr>
        <p:txBody>
          <a:bodyPr wrap="none" rtlCol="0">
            <a:spAutoFit/>
          </a:bodyPr>
          <a:lstStyle/>
          <a:p>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βpγ</a:t>
            </a:r>
            <a:r>
              <a:rPr lang="en-US" altLang="zh-CN" baseline="-25000" dirty="0">
                <a:solidFill>
                  <a:srgbClr val="0000FF"/>
                </a:solidFill>
                <a:latin typeface="Times New Roman" panose="02020603050405020304" pitchFamily="18" charset="0"/>
                <a:cs typeface="Times New Roman" panose="02020603050405020304" pitchFamily="18" charset="0"/>
              </a:rPr>
              <a:t>-1797</a:t>
            </a:r>
            <a:r>
              <a:rPr lang="en-US" altLang="zh-CN" dirty="0">
                <a:solidFill>
                  <a:srgbClr val="0000FF"/>
                </a:solidFill>
                <a:latin typeface="Times New Roman" panose="02020603050405020304" pitchFamily="18" charset="0"/>
                <a:cs typeface="Times New Roman" panose="02020603050405020304" pitchFamily="18" charset="0"/>
              </a:rPr>
              <a:t> = 19.2(12)%</a:t>
            </a:r>
            <a:endParaRPr lang="zh-CN" altLang="en-US" baseline="-25000" dirty="0">
              <a:solidFill>
                <a:srgbClr val="0000FF"/>
              </a:solidFill>
              <a:latin typeface="Times New Roman" panose="02020603050405020304" pitchFamily="18" charset="0"/>
              <a:cs typeface="Times New Roman" panose="02020603050405020304" pitchFamily="18" charset="0"/>
            </a:endParaRPr>
          </a:p>
        </p:txBody>
      </p:sp>
      <p:sp>
        <p:nvSpPr>
          <p:cNvPr id="46" name="文本框 45"/>
          <p:cNvSpPr txBox="1"/>
          <p:nvPr/>
        </p:nvSpPr>
        <p:spPr>
          <a:xfrm>
            <a:off x="4696808" y="3594500"/>
            <a:ext cx="1830950" cy="369332"/>
          </a:xfrm>
          <a:prstGeom prst="rect">
            <a:avLst/>
          </a:prstGeom>
          <a:noFill/>
        </p:spPr>
        <p:txBody>
          <a:bodyPr wrap="none" rtlCol="0">
            <a:spAutoFit/>
          </a:bodyPr>
          <a:lstStyle/>
          <a:p>
            <a:r>
              <a:rPr lang="en-US" altLang="zh-CN" i="1" dirty="0">
                <a:solidFill>
                  <a:srgbClr val="0000FF"/>
                </a:solidFill>
                <a:latin typeface="Times New Roman" panose="02020603050405020304" pitchFamily="18" charset="0"/>
                <a:cs typeface="Times New Roman" panose="02020603050405020304" pitchFamily="18" charset="0"/>
              </a:rPr>
              <a:t>I</a:t>
            </a:r>
            <a:r>
              <a:rPr lang="en-US" altLang="zh-CN" i="1" baseline="-25000" dirty="0">
                <a:solidFill>
                  <a:srgbClr val="0000FF"/>
                </a:solidFill>
                <a:latin typeface="Times New Roman" panose="02020603050405020304" pitchFamily="18" charset="0"/>
                <a:cs typeface="Times New Roman" panose="02020603050405020304" pitchFamily="18" charset="0"/>
              </a:rPr>
              <a:t>βpγ</a:t>
            </a:r>
            <a:r>
              <a:rPr lang="en-US" altLang="zh-CN" baseline="-25000" dirty="0">
                <a:solidFill>
                  <a:srgbClr val="0000FF"/>
                </a:solidFill>
                <a:latin typeface="Times New Roman" panose="02020603050405020304" pitchFamily="18" charset="0"/>
                <a:cs typeface="Times New Roman" panose="02020603050405020304" pitchFamily="18" charset="0"/>
              </a:rPr>
              <a:t>-2786</a:t>
            </a:r>
            <a:r>
              <a:rPr lang="en-US" altLang="zh-CN" dirty="0">
                <a:solidFill>
                  <a:srgbClr val="0000FF"/>
                </a:solidFill>
                <a:latin typeface="Times New Roman" panose="02020603050405020304" pitchFamily="18" charset="0"/>
                <a:cs typeface="Times New Roman" panose="02020603050405020304" pitchFamily="18" charset="0"/>
              </a:rPr>
              <a:t> = 6.3(6)%</a:t>
            </a:r>
            <a:endParaRPr lang="zh-CN" altLang="en-US" baseline="-25000" dirty="0">
              <a:solidFill>
                <a:srgbClr val="0000FF"/>
              </a:solidFill>
              <a:latin typeface="Times New Roman" panose="02020603050405020304" pitchFamily="18" charset="0"/>
              <a:cs typeface="Times New Roman" panose="02020603050405020304" pitchFamily="18" charset="0"/>
            </a:endParaRPr>
          </a:p>
        </p:txBody>
      </p:sp>
      <p:sp>
        <p:nvSpPr>
          <p:cNvPr id="47" name="文本框 46"/>
          <p:cNvSpPr txBox="1"/>
          <p:nvPr/>
        </p:nvSpPr>
        <p:spPr>
          <a:xfrm>
            <a:off x="5913848" y="5453946"/>
            <a:ext cx="530915" cy="369332"/>
          </a:xfrm>
          <a:prstGeom prst="rect">
            <a:avLst/>
          </a:prstGeom>
          <a:noFill/>
        </p:spPr>
        <p:txBody>
          <a:bodyPr wrap="none" rtlCol="0">
            <a:spAutoFit/>
          </a:bodyPr>
          <a:lstStyle/>
          <a:p>
            <a:r>
              <a:rPr lang="en-US" altLang="zh-CN" baseline="30000" dirty="0">
                <a:latin typeface="Times New Roman" panose="02020603050405020304" pitchFamily="18" charset="0"/>
                <a:cs typeface="Times New Roman" panose="02020603050405020304" pitchFamily="18" charset="0"/>
              </a:rPr>
              <a:t>26</a:t>
            </a:r>
            <a:r>
              <a:rPr lang="en-US" altLang="zh-CN" dirty="0">
                <a:latin typeface="Times New Roman" panose="02020603050405020304" pitchFamily="18" charset="0"/>
                <a:cs typeface="Times New Roman" panose="02020603050405020304" pitchFamily="18" charset="0"/>
              </a:rPr>
              <a:t>Si</a:t>
            </a:r>
            <a:endParaRPr lang="zh-CN" altLang="en-US" dirty="0">
              <a:latin typeface="Times New Roman" panose="02020603050405020304" pitchFamily="18" charset="0"/>
              <a:cs typeface="Times New Roman" panose="02020603050405020304" pitchFamily="18" charset="0"/>
            </a:endParaRPr>
          </a:p>
        </p:txBody>
      </p:sp>
      <p:sp>
        <p:nvSpPr>
          <p:cNvPr id="48" name="文本框 47"/>
          <p:cNvSpPr txBox="1"/>
          <p:nvPr/>
        </p:nvSpPr>
        <p:spPr>
          <a:xfrm>
            <a:off x="4413603" y="2819059"/>
            <a:ext cx="89960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2</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1797</a:t>
            </a:r>
            <a:endParaRPr lang="zh-CN" altLang="en-US" dirty="0">
              <a:latin typeface="Times New Roman" panose="02020603050405020304" pitchFamily="18" charset="0"/>
              <a:cs typeface="Times New Roman" panose="02020603050405020304" pitchFamily="18" charset="0"/>
            </a:endParaRPr>
          </a:p>
        </p:txBody>
      </p:sp>
      <p:sp>
        <p:nvSpPr>
          <p:cNvPr id="49" name="文本框 48"/>
          <p:cNvSpPr txBox="1"/>
          <p:nvPr/>
        </p:nvSpPr>
        <p:spPr>
          <a:xfrm>
            <a:off x="4415605" y="1448080"/>
            <a:ext cx="89960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2</a:t>
            </a:r>
            <a:r>
              <a:rPr lang="en-US" altLang="zh-CN" baseline="300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2786</a:t>
            </a:r>
            <a:endParaRPr lang="zh-CN" altLang="en-US" dirty="0">
              <a:latin typeface="Times New Roman" panose="02020603050405020304" pitchFamily="18" charset="0"/>
              <a:cs typeface="Times New Roman" panose="02020603050405020304" pitchFamily="18" charset="0"/>
            </a:endParaRPr>
          </a:p>
        </p:txBody>
      </p:sp>
      <p:sp>
        <p:nvSpPr>
          <p:cNvPr id="50" name="文本框 49"/>
          <p:cNvSpPr txBox="1"/>
          <p:nvPr/>
        </p:nvSpPr>
        <p:spPr>
          <a:xfrm>
            <a:off x="4419891" y="5224554"/>
            <a:ext cx="386644"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0</a:t>
            </a:r>
            <a:r>
              <a:rPr lang="en-US" altLang="zh-CN" baseline="30000"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sp>
        <p:nvSpPr>
          <p:cNvPr id="51" name="文本框 50"/>
          <p:cNvSpPr txBox="1"/>
          <p:nvPr/>
        </p:nvSpPr>
        <p:spPr>
          <a:xfrm rot="-1200000">
            <a:off x="7153116" y="911659"/>
            <a:ext cx="2000869" cy="369332"/>
          </a:xfrm>
          <a:prstGeom prst="rect">
            <a:avLst/>
          </a:prstGeom>
          <a:noFill/>
        </p:spPr>
        <p:txBody>
          <a:bodyPr wrap="none" rtlCol="0">
            <a:spAutoFit/>
          </a:bodyPr>
          <a:lstStyle/>
          <a:p>
            <a:r>
              <a:rPr lang="en-US" altLang="zh-CN" i="1" dirty="0">
                <a:solidFill>
                  <a:srgbClr val="FF0000"/>
                </a:solidFill>
                <a:latin typeface="Times New Roman" panose="02020603050405020304" pitchFamily="18" charset="0"/>
                <a:cs typeface="Times New Roman" panose="02020603050405020304" pitchFamily="18" charset="0"/>
              </a:rPr>
              <a:t>I</a:t>
            </a:r>
            <a:r>
              <a:rPr lang="en-US" altLang="zh-CN" i="1" baseline="-25000" dirty="0">
                <a:solidFill>
                  <a:srgbClr val="FF0000"/>
                </a:solidFill>
                <a:latin typeface="Times New Roman" panose="02020603050405020304" pitchFamily="18" charset="0"/>
                <a:cs typeface="Times New Roman" panose="02020603050405020304" pitchFamily="18" charset="0"/>
              </a:rPr>
              <a:t>βp</a:t>
            </a:r>
            <a:r>
              <a:rPr lang="en-US" altLang="zh-CN" baseline="-25000" dirty="0">
                <a:solidFill>
                  <a:srgbClr val="FF0000"/>
                </a:solidFill>
                <a:latin typeface="Times New Roman" panose="02020603050405020304" pitchFamily="18" charset="0"/>
                <a:cs typeface="Times New Roman" panose="02020603050405020304" pitchFamily="18" charset="0"/>
              </a:rPr>
              <a:t>-2786</a:t>
            </a:r>
            <a:r>
              <a:rPr lang="en-US" altLang="zh-CN" dirty="0">
                <a:solidFill>
                  <a:srgbClr val="FF0000"/>
                </a:solidFill>
                <a:latin typeface="Times New Roman" panose="02020603050405020304" pitchFamily="18" charset="0"/>
                <a:cs typeface="Times New Roman" panose="02020603050405020304" pitchFamily="18" charset="0"/>
              </a:rPr>
              <a:t> = 19.3(12)%</a:t>
            </a:r>
            <a:endParaRPr lang="zh-CN" altLang="en-US" dirty="0">
              <a:solidFill>
                <a:srgbClr val="FF0000"/>
              </a:solidFill>
              <a:latin typeface="Times New Roman" panose="02020603050405020304" pitchFamily="18" charset="0"/>
              <a:cs typeface="Times New Roman" panose="02020603050405020304" pitchFamily="18" charset="0"/>
            </a:endParaRPr>
          </a:p>
        </p:txBody>
      </p:sp>
      <p:sp>
        <p:nvSpPr>
          <p:cNvPr id="52" name="文本框 51"/>
          <p:cNvSpPr txBox="1"/>
          <p:nvPr/>
        </p:nvSpPr>
        <p:spPr>
          <a:xfrm rot="-1200000">
            <a:off x="7328237" y="2269019"/>
            <a:ext cx="1770036" cy="369332"/>
          </a:xfrm>
          <a:prstGeom prst="rect">
            <a:avLst/>
          </a:prstGeom>
          <a:noFill/>
        </p:spPr>
        <p:txBody>
          <a:bodyPr wrap="none" rtlCol="0">
            <a:spAutoFit/>
          </a:bodyPr>
          <a:lstStyle/>
          <a:p>
            <a:r>
              <a:rPr lang="en-US" altLang="zh-CN" i="1" dirty="0">
                <a:solidFill>
                  <a:srgbClr val="FF0000"/>
                </a:solidFill>
                <a:latin typeface="Times New Roman" panose="02020603050405020304" pitchFamily="18" charset="0"/>
                <a:cs typeface="Times New Roman" panose="02020603050405020304" pitchFamily="18" charset="0"/>
              </a:rPr>
              <a:t>I</a:t>
            </a:r>
            <a:r>
              <a:rPr lang="en-US" altLang="zh-CN" i="1" baseline="-25000" dirty="0">
                <a:solidFill>
                  <a:srgbClr val="FF0000"/>
                </a:solidFill>
                <a:latin typeface="Times New Roman" panose="02020603050405020304" pitchFamily="18" charset="0"/>
                <a:cs typeface="Times New Roman" panose="02020603050405020304" pitchFamily="18" charset="0"/>
              </a:rPr>
              <a:t>βp</a:t>
            </a:r>
            <a:r>
              <a:rPr lang="en-US" altLang="zh-CN" baseline="-25000" dirty="0">
                <a:solidFill>
                  <a:srgbClr val="FF0000"/>
                </a:solidFill>
                <a:latin typeface="Times New Roman" panose="02020603050405020304" pitchFamily="18" charset="0"/>
                <a:cs typeface="Times New Roman" panose="02020603050405020304" pitchFamily="18" charset="0"/>
              </a:rPr>
              <a:t>-1797</a:t>
            </a:r>
            <a:r>
              <a:rPr lang="en-US" altLang="zh-CN" dirty="0">
                <a:solidFill>
                  <a:srgbClr val="FF0000"/>
                </a:solidFill>
                <a:latin typeface="Times New Roman" panose="02020603050405020304" pitchFamily="18" charset="0"/>
                <a:cs typeface="Times New Roman" panose="02020603050405020304" pitchFamily="18" charset="0"/>
              </a:rPr>
              <a:t> = 6.2(7)%</a:t>
            </a:r>
            <a:endParaRPr lang="zh-CN" altLang="en-US" dirty="0">
              <a:solidFill>
                <a:srgbClr val="FF0000"/>
              </a:solidFill>
              <a:latin typeface="Times New Roman" panose="02020603050405020304" pitchFamily="18" charset="0"/>
              <a:cs typeface="Times New Roman" panose="02020603050405020304" pitchFamily="18" charset="0"/>
            </a:endParaRPr>
          </a:p>
        </p:txBody>
      </p:sp>
      <p:cxnSp>
        <p:nvCxnSpPr>
          <p:cNvPr id="53" name="直接箭头连接符 52"/>
          <p:cNvCxnSpPr/>
          <p:nvPr/>
        </p:nvCxnSpPr>
        <p:spPr>
          <a:xfrm rot="-1200000" flipH="1">
            <a:off x="7340297" y="1476746"/>
            <a:ext cx="900100" cy="0"/>
          </a:xfrm>
          <a:prstGeom prst="straightConnector1">
            <a:avLst/>
          </a:prstGeom>
          <a:ln w="254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rot="-1200000" flipH="1">
            <a:off x="7340663" y="2849798"/>
            <a:ext cx="900100" cy="0"/>
          </a:xfrm>
          <a:prstGeom prst="straightConnector1">
            <a:avLst/>
          </a:prstGeom>
          <a:ln w="254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rot="-1200000" flipH="1">
            <a:off x="7338368" y="5270719"/>
            <a:ext cx="900100" cy="0"/>
          </a:xfrm>
          <a:prstGeom prst="straightConnector1">
            <a:avLst/>
          </a:prstGeom>
          <a:ln w="254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rot="-1200000">
            <a:off x="7328237" y="4634667"/>
            <a:ext cx="1770036" cy="369332"/>
          </a:xfrm>
          <a:prstGeom prst="rect">
            <a:avLst/>
          </a:prstGeom>
          <a:noFill/>
        </p:spPr>
        <p:txBody>
          <a:bodyPr wrap="none" rtlCol="0">
            <a:spAutoFit/>
          </a:bodyPr>
          <a:lstStyle/>
          <a:p>
            <a:r>
              <a:rPr lang="en-US" altLang="zh-CN" i="1" dirty="0">
                <a:solidFill>
                  <a:srgbClr val="FF0000"/>
                </a:solidFill>
                <a:latin typeface="Times New Roman" panose="02020603050405020304" pitchFamily="18" charset="0"/>
                <a:cs typeface="Times New Roman" panose="02020603050405020304" pitchFamily="18" charset="0"/>
              </a:rPr>
              <a:t>I</a:t>
            </a:r>
            <a:r>
              <a:rPr lang="en-US" altLang="zh-CN" i="1" baseline="-25000" dirty="0">
                <a:solidFill>
                  <a:srgbClr val="FF0000"/>
                </a:solidFill>
                <a:latin typeface="Times New Roman" panose="02020603050405020304" pitchFamily="18" charset="0"/>
                <a:cs typeface="Times New Roman" panose="02020603050405020304" pitchFamily="18" charset="0"/>
              </a:rPr>
              <a:t>βp</a:t>
            </a:r>
            <a:r>
              <a:rPr lang="en-US" altLang="zh-CN" baseline="-25000" dirty="0">
                <a:solidFill>
                  <a:srgbClr val="FF0000"/>
                </a:solidFill>
                <a:latin typeface="Times New Roman" panose="02020603050405020304" pitchFamily="18" charset="0"/>
                <a:cs typeface="Times New Roman" panose="02020603050405020304" pitchFamily="18" charset="0"/>
              </a:rPr>
              <a:t>-0</a:t>
            </a:r>
            <a:r>
              <a:rPr lang="en-US" altLang="zh-CN" dirty="0">
                <a:solidFill>
                  <a:srgbClr val="FF0000"/>
                </a:solidFill>
                <a:latin typeface="Times New Roman" panose="02020603050405020304" pitchFamily="18" charset="0"/>
                <a:cs typeface="Times New Roman" panose="02020603050405020304" pitchFamily="18" charset="0"/>
              </a:rPr>
              <a:t> = 34.3(24)%</a:t>
            </a:r>
            <a:endParaRPr lang="zh-CN" altLang="en-US" dirty="0">
              <a:solidFill>
                <a:srgbClr val="FF0000"/>
              </a:solidFill>
              <a:latin typeface="Times New Roman" panose="02020603050405020304" pitchFamily="18" charset="0"/>
              <a:cs typeface="Times New Roman" panose="02020603050405020304" pitchFamily="18" charset="0"/>
            </a:endParaRPr>
          </a:p>
        </p:txBody>
      </p:sp>
      <p:sp>
        <p:nvSpPr>
          <p:cNvPr id="57" name="文本框 56"/>
          <p:cNvSpPr txBox="1"/>
          <p:nvPr/>
        </p:nvSpPr>
        <p:spPr>
          <a:xfrm>
            <a:off x="36105" y="-7441"/>
            <a:ext cx="4160050" cy="369332"/>
          </a:xfrm>
          <a:prstGeom prst="rect">
            <a:avLst/>
          </a:prstGeom>
          <a:noFill/>
        </p:spPr>
        <p:txBody>
          <a:bodyPr wrap="none" rtlCol="0">
            <a:spAutoFit/>
          </a:bodyPr>
          <a:lstStyle/>
          <a:p>
            <a:r>
              <a:rPr lang="en-US" altLang="zh-CN" i="1" dirty="0">
                <a:solidFill>
                  <a:srgbClr val="0000FF"/>
                </a:solidFill>
                <a:latin typeface="Times New Roman" panose="02020603050405020304" pitchFamily="18" charset="0"/>
                <a:cs typeface="Times New Roman" panose="02020603050405020304" pitchFamily="18" charset="0"/>
              </a:rPr>
              <a:t>γ</a:t>
            </a:r>
            <a:r>
              <a:rPr lang="en-US" altLang="zh-CN" dirty="0">
                <a:solidFill>
                  <a:srgbClr val="0000FF"/>
                </a:solidFill>
                <a:latin typeface="Times New Roman" panose="02020603050405020304" pitchFamily="18" charset="0"/>
                <a:cs typeface="Times New Roman" panose="02020603050405020304" pitchFamily="18" charset="0"/>
              </a:rPr>
              <a:t>-ray intensity </a:t>
            </a:r>
            <a:r>
              <a:rPr lang="zh-CN" altLang="en-US" dirty="0">
                <a:latin typeface="Times New Roman" panose="02020603050405020304" pitchFamily="18" charset="0"/>
                <a:cs typeface="Times New Roman" panose="02020603050405020304" pitchFamily="18" charset="0"/>
              </a:rPr>
              <a:t>→ </a:t>
            </a:r>
            <a:r>
              <a:rPr lang="en-US" altLang="zh-CN" dirty="0">
                <a:solidFill>
                  <a:srgbClr val="FF0000"/>
                </a:solidFill>
                <a:latin typeface="Times New Roman" panose="02020603050405020304" pitchFamily="18" charset="0"/>
                <a:cs typeface="Times New Roman" panose="02020603050405020304" pitchFamily="18" charset="0"/>
              </a:rPr>
              <a:t>proton feeding intensity</a:t>
            </a:r>
            <a:endParaRPr lang="zh-CN" altLang="en-US" dirty="0">
              <a:solidFill>
                <a:srgbClr val="FF0000"/>
              </a:solidFill>
              <a:latin typeface="Times New Roman" panose="02020603050405020304" pitchFamily="18" charset="0"/>
              <a:cs typeface="Times New Roman" panose="02020603050405020304" pitchFamily="18" charset="0"/>
            </a:endParaRPr>
          </a:p>
        </p:txBody>
      </p:sp>
      <p:sp>
        <p:nvSpPr>
          <p:cNvPr id="58" name="文本框 57"/>
          <p:cNvSpPr txBox="1"/>
          <p:nvPr/>
        </p:nvSpPr>
        <p:spPr>
          <a:xfrm>
            <a:off x="4960789" y="-7441"/>
            <a:ext cx="4052713" cy="369332"/>
          </a:xfrm>
          <a:prstGeom prst="rect">
            <a:avLst/>
          </a:prstGeom>
          <a:noFill/>
        </p:spPr>
        <p:txBody>
          <a:bodyPr wrap="none" rtlCol="0">
            <a:spAutoFit/>
          </a:bodyPr>
          <a:lstStyle/>
          <a:p>
            <a:r>
              <a:rPr lang="en-US" altLang="zh-CN" i="1" dirty="0">
                <a:solidFill>
                  <a:srgbClr val="0000FF"/>
                </a:solidFill>
                <a:latin typeface="Times New Roman" panose="02020603050405020304" pitchFamily="18" charset="0"/>
                <a:cs typeface="Times New Roman" panose="02020603050405020304" pitchFamily="18" charset="0"/>
              </a:rPr>
              <a:t>γ</a:t>
            </a:r>
            <a:r>
              <a:rPr lang="en-US" altLang="zh-CN" dirty="0">
                <a:solidFill>
                  <a:srgbClr val="0000FF"/>
                </a:solidFill>
                <a:latin typeface="Times New Roman" panose="02020603050405020304" pitchFamily="18" charset="0"/>
                <a:cs typeface="Times New Roman" panose="02020603050405020304" pitchFamily="18" charset="0"/>
              </a:rPr>
              <a:t>-ray intensity </a:t>
            </a:r>
            <a:r>
              <a:rPr lang="zh-CN" altLang="en-US" dirty="0">
                <a:latin typeface="Times New Roman" panose="02020603050405020304" pitchFamily="18" charset="0"/>
                <a:cs typeface="Times New Roman" panose="02020603050405020304" pitchFamily="18" charset="0"/>
              </a:rPr>
              <a:t>← </a:t>
            </a:r>
            <a:r>
              <a:rPr lang="en-US" altLang="zh-CN" dirty="0">
                <a:solidFill>
                  <a:srgbClr val="FF0000"/>
                </a:solidFill>
                <a:latin typeface="Times New Roman" panose="02020603050405020304" pitchFamily="18" charset="0"/>
                <a:cs typeface="Times New Roman" panose="02020603050405020304" pitchFamily="18" charset="0"/>
              </a:rPr>
              <a:t>proton feeding intensity</a:t>
            </a:r>
            <a:endParaRPr lang="zh-CN" altLang="en-US" dirty="0">
              <a:solidFill>
                <a:srgbClr val="FF0000"/>
              </a:solidFill>
              <a:latin typeface="Times New Roman" panose="02020603050405020304" pitchFamily="18" charset="0"/>
              <a:cs typeface="Times New Roman" panose="02020603050405020304" pitchFamily="18" charset="0"/>
            </a:endParaRPr>
          </a:p>
        </p:txBody>
      </p:sp>
      <p:sp>
        <p:nvSpPr>
          <p:cNvPr id="60" name="矩形 59"/>
          <p:cNvSpPr/>
          <p:nvPr/>
        </p:nvSpPr>
        <p:spPr>
          <a:xfrm>
            <a:off x="6774264" y="6195600"/>
            <a:ext cx="2263281" cy="646331"/>
          </a:xfrm>
          <a:prstGeom prst="rect">
            <a:avLst/>
          </a:prstGeom>
        </p:spPr>
        <p:txBody>
          <a:bodyPr wrap="square">
            <a:spAutoFit/>
          </a:bodyPr>
          <a:lstStyle/>
          <a:p>
            <a:r>
              <a:rPr lang="en-US" altLang="zh-CN" i="1" dirty="0">
                <a:latin typeface="Times New Roman" panose="02020603050405020304" pitchFamily="18" charset="0"/>
                <a:cs typeface="Times New Roman" panose="02020603050405020304" pitchFamily="18" charset="0"/>
              </a:rPr>
              <a:t>BR</a:t>
            </a:r>
            <a:r>
              <a:rPr lang="en-US" altLang="zh-CN" dirty="0">
                <a:latin typeface="Times New Roman" panose="02020603050405020304" pitchFamily="18" charset="0"/>
                <a:cs typeface="Times New Roman" panose="02020603050405020304" pitchFamily="18" charset="0"/>
              </a:rPr>
              <a:t>-989=67.2(25)%</a:t>
            </a:r>
          </a:p>
          <a:p>
            <a:r>
              <a:rPr lang="en-US" altLang="zh-CN" i="1" dirty="0">
                <a:latin typeface="Times New Roman" panose="02020603050405020304" pitchFamily="18" charset="0"/>
                <a:cs typeface="Times New Roman" panose="02020603050405020304" pitchFamily="18" charset="0"/>
              </a:rPr>
              <a:t>BR</a:t>
            </a:r>
            <a:r>
              <a:rPr lang="en-US" altLang="zh-CN" dirty="0">
                <a:latin typeface="Times New Roman" panose="02020603050405020304" pitchFamily="18" charset="0"/>
                <a:cs typeface="Times New Roman" panose="02020603050405020304" pitchFamily="18" charset="0"/>
              </a:rPr>
              <a:t>-2786=32.8(20)%</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343821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0"/>
            <a:ext cx="9144000" cy="4594148"/>
          </a:xfrm>
          <a:prstGeom prst="rect">
            <a:avLst/>
          </a:prstGeom>
        </p:spPr>
      </p:pic>
      <p:sp>
        <p:nvSpPr>
          <p:cNvPr id="3" name="文本框 2"/>
          <p:cNvSpPr txBox="1"/>
          <p:nvPr/>
        </p:nvSpPr>
        <p:spPr>
          <a:xfrm>
            <a:off x="7206018" y="136478"/>
            <a:ext cx="1654620" cy="923330"/>
          </a:xfrm>
          <a:prstGeom prst="rect">
            <a:avLst/>
          </a:prstGeom>
          <a:noFill/>
        </p:spPr>
        <p:txBody>
          <a:bodyPr wrap="none" rtlCol="0">
            <a:spAutoFit/>
          </a:bodyPr>
          <a:lstStyle/>
          <a:p>
            <a:r>
              <a:rPr lang="en-US" altLang="zh-CN" i="1" dirty="0">
                <a:latin typeface="Times New Roman" panose="02020603050405020304" pitchFamily="18" charset="0"/>
                <a:ea typeface="Tahoma" panose="020B0604030504040204" pitchFamily="34" charset="0"/>
                <a:cs typeface="Times New Roman" panose="02020603050405020304" pitchFamily="18" charset="0"/>
              </a:rPr>
              <a:t>βp</a:t>
            </a:r>
            <a:r>
              <a:rPr lang="en-US" altLang="zh-CN" dirty="0">
                <a:latin typeface="Times New Roman" panose="02020603050405020304" pitchFamily="18" charset="0"/>
                <a:ea typeface="Tahoma" panose="020B0604030504040204" pitchFamily="34" charset="0"/>
                <a:cs typeface="Times New Roman" panose="02020603050405020304" pitchFamily="18" charset="0"/>
              </a:rPr>
              <a:t> of </a:t>
            </a:r>
            <a:r>
              <a:rPr lang="en-US" altLang="zh-CN"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latin typeface="Times New Roman" panose="02020603050405020304" pitchFamily="18" charset="0"/>
                <a:ea typeface="Tahoma" panose="020B0604030504040204" pitchFamily="34" charset="0"/>
                <a:cs typeface="Times New Roman" panose="02020603050405020304" pitchFamily="18" charset="0"/>
              </a:rPr>
              <a:t>Si</a:t>
            </a:r>
          </a:p>
          <a:p>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DSSD2 40 μm</a:t>
            </a:r>
          </a:p>
          <a:p>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DSSD3 309 </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μm</a:t>
            </a:r>
            <a:endPar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8380344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文本框 2"/>
              <p:cNvSpPr txBox="1"/>
              <p:nvPr/>
            </p:nvSpPr>
            <p:spPr>
              <a:xfrm>
                <a:off x="880749" y="3756660"/>
                <a:ext cx="4186595" cy="82259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𝑥</m:t>
                      </m:r>
                      <m:r>
                        <a:rPr lang="en-US" i="1" smtClean="0">
                          <a:latin typeface="Cambria Math" panose="02040503050406030204" pitchFamily="18" charset="0"/>
                        </a:rPr>
                        <m:t>=</m:t>
                      </m:r>
                      <m:f>
                        <m:fPr>
                          <m:ctrlPr>
                            <a:rPr lang="en-US" i="1" smtClean="0">
                              <a:latin typeface="Cambria Math" panose="02040503050406030204" pitchFamily="18" charset="0"/>
                            </a:rPr>
                          </m:ctrlPr>
                        </m:fPr>
                        <m:num>
                          <m:r>
                            <a:rPr lang="en-US" i="1">
                              <a:latin typeface="Cambria Math" panose="02040503050406030204" pitchFamily="18" charset="0"/>
                            </a:rPr>
                            <m:t>−</m:t>
                          </m:r>
                          <m:r>
                            <a:rPr lang="en-US" i="1" smtClean="0">
                              <a:latin typeface="Cambria Math" panose="02040503050406030204" pitchFamily="18" charset="0"/>
                            </a:rPr>
                            <m:t>𝑏</m:t>
                          </m:r>
                          <m:r>
                            <a:rPr lang="en-US" i="1" smtClean="0">
                              <a:latin typeface="Cambria Math" panose="02040503050406030204" pitchFamily="18" charset="0"/>
                              <a:ea typeface="Cambria Math" panose="02040503050406030204" pitchFamily="18" charset="0"/>
                            </a:rPr>
                            <m:t>±</m:t>
                          </m:r>
                          <m:rad>
                            <m:radPr>
                              <m:degHide m:val="on"/>
                              <m:ctrlPr>
                                <a:rPr lang="en-US" i="1" smtClean="0">
                                  <a:latin typeface="Cambria Math" panose="02040503050406030204" pitchFamily="18" charset="0"/>
                                  <a:ea typeface="Cambria Math" panose="02040503050406030204" pitchFamily="18" charset="0"/>
                                </a:rPr>
                              </m:ctrlPr>
                            </m:radPr>
                            <m:deg/>
                            <m:e>
                              <m:sSup>
                                <m:sSupPr>
                                  <m:ctrlPr>
                                    <a:rPr lang="en-US"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𝑏</m:t>
                                  </m:r>
                                </m:e>
                                <m:sup>
                                  <m:r>
                                    <a:rPr lang="en-US" b="0" i="1" smtClean="0">
                                      <a:latin typeface="Cambria Math" panose="02040503050406030204" pitchFamily="18" charset="0"/>
                                      <a:ea typeface="Cambria Math" panose="02040503050406030204" pitchFamily="18" charset="0"/>
                                    </a:rPr>
                                    <m:t>2</m:t>
                                  </m:r>
                                </m:sup>
                              </m:sSup>
                              <m:r>
                                <a:rPr lang="en-US" b="0" i="1" smtClean="0">
                                  <a:latin typeface="Cambria Math" panose="02040503050406030204" pitchFamily="18" charset="0"/>
                                  <a:ea typeface="Cambria Math" panose="02040503050406030204" pitchFamily="18" charset="0"/>
                                </a:rPr>
                                <m:t>−4</m:t>
                              </m:r>
                              <m:r>
                                <a:rPr lang="en-US" b="0" i="1" smtClean="0">
                                  <a:latin typeface="Cambria Math" panose="02040503050406030204" pitchFamily="18" charset="0"/>
                                  <a:ea typeface="Cambria Math" panose="02040503050406030204" pitchFamily="18" charset="0"/>
                                </a:rPr>
                                <m:t>𝑎</m:t>
                              </m:r>
                              <m:d>
                                <m:dPr>
                                  <m:begChr m:val="["/>
                                  <m:endChr m:val="]"/>
                                  <m:ctrlPr>
                                    <a:rPr lang="en-US" b="0" i="1" smtClean="0">
                                      <a:latin typeface="Cambria Math" panose="02040503050406030204" pitchFamily="18" charset="0"/>
                                      <a:ea typeface="Cambria Math" panose="02040503050406030204" pitchFamily="18" charset="0"/>
                                    </a:rPr>
                                  </m:ctrlPr>
                                </m:dPr>
                                <m:e>
                                  <m:r>
                                    <a:rPr lang="en-US" i="1">
                                      <a:latin typeface="Cambria Math" panose="02040503050406030204" pitchFamily="18" charset="0"/>
                                    </a:rPr>
                                    <m:t>𝑐</m:t>
                                  </m:r>
                                  <m:r>
                                    <a:rPr lang="en-US">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4</m:t>
                                              </m:r>
                                              <m:r>
                                                <a:rPr lang="en-US" i="1">
                                                  <a:latin typeface="Cambria Math" panose="02040503050406030204" pitchFamily="18" charset="0"/>
                                                </a:rPr>
                                                <m:t>𝑎𝑐</m:t>
                                              </m:r>
                                              <m:r>
                                                <a:rPr lang="en-US" i="1">
                                                  <a:latin typeface="Cambria Math" panose="02040503050406030204" pitchFamily="18" charset="0"/>
                                                </a:rPr>
                                                <m:t>−</m:t>
                                              </m:r>
                                              <m:r>
                                                <a:rPr lang="en-US" i="1">
                                                  <a:latin typeface="Cambria Math" panose="02040503050406030204" pitchFamily="18" charset="0"/>
                                                </a:rPr>
                                                <m:t>𝑏</m:t>
                                              </m:r>
                                            </m:e>
                                            <m:sup>
                                              <m:r>
                                                <a:rPr lang="en-US" i="1">
                                                  <a:latin typeface="Cambria Math" panose="02040503050406030204" pitchFamily="18" charset="0"/>
                                                </a:rPr>
                                                <m:t>2</m:t>
                                              </m:r>
                                            </m:sup>
                                          </m:sSup>
                                        </m:num>
                                        <m:den>
                                          <m:r>
                                            <a:rPr lang="en-US" i="1">
                                              <a:latin typeface="Cambria Math" panose="02040503050406030204" pitchFamily="18" charset="0"/>
                                            </a:rPr>
                                            <m:t>4</m:t>
                                          </m:r>
                                          <m:r>
                                            <a:rPr lang="en-US" i="1">
                                              <a:latin typeface="Cambria Math" panose="02040503050406030204" pitchFamily="18" charset="0"/>
                                            </a:rPr>
                                            <m:t>𝑎</m:t>
                                          </m:r>
                                        </m:den>
                                      </m:f>
                                      <m:r>
                                        <a:rPr lang="en-US" i="1">
                                          <a:latin typeface="Cambria Math" panose="02040503050406030204" pitchFamily="18" charset="0"/>
                                        </a:rPr>
                                        <m:t>+1</m:t>
                                      </m:r>
                                      <m:r>
                                        <m:rPr>
                                          <m:nor/>
                                        </m:rPr>
                                        <a:rPr lang="en-US" dirty="0"/>
                                        <m:t> </m:t>
                                      </m:r>
                                    </m:e>
                                  </m:d>
                                </m:e>
                              </m:d>
                            </m:e>
                          </m:rad>
                        </m:num>
                        <m:den>
                          <m:r>
                            <a:rPr lang="en-US" i="1" smtClean="0">
                              <a:latin typeface="Cambria Math" panose="02040503050406030204" pitchFamily="18" charset="0"/>
                            </a:rPr>
                            <m:t>2</m:t>
                          </m:r>
                          <m:r>
                            <a:rPr lang="en-US" i="1" smtClean="0">
                              <a:latin typeface="Cambria Math" panose="02040503050406030204" pitchFamily="18" charset="0"/>
                            </a:rPr>
                            <m:t>𝑎</m:t>
                          </m:r>
                        </m:den>
                      </m:f>
                    </m:oMath>
                  </m:oMathPara>
                </a14:m>
                <a:endParaRPr lang="en-US" dirty="0"/>
              </a:p>
            </p:txBody>
          </p:sp>
        </mc:Choice>
        <mc:Fallback xmlns="">
          <p:sp>
            <p:nvSpPr>
              <p:cNvPr id="3" name="文本框 2"/>
              <p:cNvSpPr txBox="1">
                <a:spLocks noRot="1" noChangeAspect="1" noMove="1" noResize="1" noEditPoints="1" noAdjustHandles="1" noChangeArrowheads="1" noChangeShapeType="1" noTextEdit="1"/>
              </p:cNvSpPr>
              <p:nvPr/>
            </p:nvSpPr>
            <p:spPr>
              <a:xfrm>
                <a:off x="880749" y="3756660"/>
                <a:ext cx="4186595" cy="822597"/>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文本框 3"/>
              <p:cNvSpPr txBox="1"/>
              <p:nvPr/>
            </p:nvSpPr>
            <p:spPr>
              <a:xfrm>
                <a:off x="1352078" y="1026030"/>
                <a:ext cx="1373068" cy="55579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r>
                        <a:rPr lang="en-US" i="1" smtClean="0">
                          <a:latin typeface="Cambria Math" panose="02040503050406030204" pitchFamily="18" charset="0"/>
                        </a:rPr>
                        <m:t>=</m:t>
                      </m:r>
                      <m:f>
                        <m:fPr>
                          <m:ctrlPr>
                            <a:rPr lang="en-US" i="1" smtClean="0">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4</m:t>
                              </m:r>
                              <m:r>
                                <a:rPr lang="en-US" i="1">
                                  <a:latin typeface="Cambria Math" panose="02040503050406030204" pitchFamily="18" charset="0"/>
                                </a:rPr>
                                <m:t>𝑎𝑐</m:t>
                              </m:r>
                              <m:r>
                                <a:rPr lang="en-US" b="0" i="1" smtClean="0">
                                  <a:latin typeface="Cambria Math" panose="02040503050406030204" pitchFamily="18" charset="0"/>
                                </a:rPr>
                                <m:t>−</m:t>
                              </m:r>
                              <m:r>
                                <a:rPr lang="en-US" i="1">
                                  <a:latin typeface="Cambria Math" panose="02040503050406030204" pitchFamily="18" charset="0"/>
                                </a:rPr>
                                <m:t>𝑏</m:t>
                              </m:r>
                            </m:e>
                            <m:sup>
                              <m:r>
                                <a:rPr lang="en-US" i="1">
                                  <a:latin typeface="Cambria Math" panose="02040503050406030204" pitchFamily="18" charset="0"/>
                                </a:rPr>
                                <m:t>2</m:t>
                              </m:r>
                            </m:sup>
                          </m:sSup>
                        </m:num>
                        <m:den>
                          <m:r>
                            <a:rPr lang="en-US" b="0" i="1" smtClean="0">
                              <a:latin typeface="Cambria Math" panose="02040503050406030204" pitchFamily="18" charset="0"/>
                            </a:rPr>
                            <m:t>4</m:t>
                          </m:r>
                          <m:r>
                            <a:rPr lang="en-US" i="1" smtClean="0">
                              <a:latin typeface="Cambria Math" panose="02040503050406030204" pitchFamily="18" charset="0"/>
                            </a:rPr>
                            <m:t>𝑎</m:t>
                          </m:r>
                        </m:den>
                      </m:f>
                    </m:oMath>
                  </m:oMathPara>
                </a14:m>
                <a:endParaRPr lang="en-US" dirty="0"/>
              </a:p>
            </p:txBody>
          </p:sp>
        </mc:Choice>
        <mc:Fallback xmlns="">
          <p:sp>
            <p:nvSpPr>
              <p:cNvPr id="4" name="文本框 3"/>
              <p:cNvSpPr txBox="1">
                <a:spLocks noRot="1" noChangeAspect="1" noMove="1" noResize="1" noEditPoints="1" noAdjustHandles="1" noChangeArrowheads="1" noChangeShapeType="1" noTextEdit="1"/>
              </p:cNvSpPr>
              <p:nvPr/>
            </p:nvSpPr>
            <p:spPr>
              <a:xfrm>
                <a:off x="1352078" y="1026030"/>
                <a:ext cx="1373068" cy="555793"/>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文本框 4"/>
              <p:cNvSpPr txBox="1"/>
              <p:nvPr/>
            </p:nvSpPr>
            <p:spPr>
              <a:xfrm>
                <a:off x="131826" y="106018"/>
                <a:ext cx="177971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sSup>
                        <m:sSupPr>
                          <m:ctrlPr>
                            <a:rPr lang="en-US" i="1" smtClean="0">
                              <a:latin typeface="Cambria Math" panose="02040503050406030204" pitchFamily="18" charset="0"/>
                            </a:rPr>
                          </m:ctrlPr>
                        </m:sSupPr>
                        <m:e>
                          <m:r>
                            <a:rPr lang="en-US" i="1" smtClean="0">
                              <a:latin typeface="Cambria Math" panose="02040503050406030204" pitchFamily="18" charset="0"/>
                            </a:rPr>
                            <m:t>𝑎</m:t>
                          </m:r>
                          <m:r>
                            <a:rPr lang="en-US" b="0" i="1" smtClean="0">
                              <a:latin typeface="Cambria Math" panose="02040503050406030204" pitchFamily="18" charset="0"/>
                            </a:rPr>
                            <m:t>𝑥</m:t>
                          </m:r>
                        </m:e>
                        <m:sup>
                          <m:r>
                            <a:rPr lang="en-US" i="1" smtClean="0">
                              <a:latin typeface="Cambria Math" panose="02040503050406030204" pitchFamily="18" charset="0"/>
                            </a:rPr>
                            <m:t>2</m:t>
                          </m:r>
                        </m:sup>
                      </m:sSup>
                      <m:r>
                        <a:rPr lang="en-US" i="1" smtClean="0">
                          <a:latin typeface="Cambria Math" panose="02040503050406030204" pitchFamily="18" charset="0"/>
                        </a:rPr>
                        <m:t>+</m:t>
                      </m:r>
                      <m:r>
                        <a:rPr lang="en-US" i="1">
                          <a:latin typeface="Cambria Math" panose="02040503050406030204" pitchFamily="18" charset="0"/>
                        </a:rPr>
                        <m:t>𝑏</m:t>
                      </m:r>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𝑐</m:t>
                      </m:r>
                    </m:oMath>
                  </m:oMathPara>
                </a14:m>
                <a:endParaRPr lang="en-US" dirty="0"/>
              </a:p>
            </p:txBody>
          </p:sp>
        </mc:Choice>
        <mc:Fallback xmlns="">
          <p:sp>
            <p:nvSpPr>
              <p:cNvPr id="5" name="文本框 4"/>
              <p:cNvSpPr txBox="1">
                <a:spLocks noRot="1" noChangeAspect="1" noMove="1" noResize="1" noEditPoints="1" noAdjustHandles="1" noChangeArrowheads="1" noChangeShapeType="1" noTextEdit="1"/>
              </p:cNvSpPr>
              <p:nvPr/>
            </p:nvSpPr>
            <p:spPr>
              <a:xfrm>
                <a:off x="131826" y="106018"/>
                <a:ext cx="1779718" cy="276999"/>
              </a:xfrm>
              <a:prstGeom prst="rect">
                <a:avLst/>
              </a:prstGeom>
              <a:blipFill rotWithShape="0">
                <a:blip r:embed="rId4"/>
                <a:stretch>
                  <a:fillRect l="-2740" t="-4348" r="-1027" b="-2391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文本框 5"/>
              <p:cNvSpPr txBox="1"/>
              <p:nvPr/>
            </p:nvSpPr>
            <p:spPr>
              <a:xfrm>
                <a:off x="880749" y="1940156"/>
                <a:ext cx="1777025" cy="55579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r>
                        <a:rPr lang="en-US" i="1" smtClean="0">
                          <a:latin typeface="Cambria Math" panose="02040503050406030204" pitchFamily="18" charset="0"/>
                        </a:rPr>
                        <m:t>=</m:t>
                      </m:r>
                      <m:f>
                        <m:fPr>
                          <m:ctrlPr>
                            <a:rPr lang="en-US" i="1" smtClean="0">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4</m:t>
                              </m:r>
                              <m:r>
                                <a:rPr lang="en-US" i="1">
                                  <a:latin typeface="Cambria Math" panose="02040503050406030204" pitchFamily="18" charset="0"/>
                                </a:rPr>
                                <m:t>𝑎𝑐</m:t>
                              </m:r>
                              <m:r>
                                <a:rPr lang="en-US" b="0" i="1" smtClean="0">
                                  <a:latin typeface="Cambria Math" panose="02040503050406030204" pitchFamily="18" charset="0"/>
                                </a:rPr>
                                <m:t>−</m:t>
                              </m:r>
                              <m:r>
                                <a:rPr lang="en-US" i="1">
                                  <a:latin typeface="Cambria Math" panose="02040503050406030204" pitchFamily="18" charset="0"/>
                                </a:rPr>
                                <m:t>𝑏</m:t>
                              </m:r>
                            </m:e>
                            <m:sup>
                              <m:r>
                                <a:rPr lang="en-US" i="1">
                                  <a:latin typeface="Cambria Math" panose="02040503050406030204" pitchFamily="18" charset="0"/>
                                </a:rPr>
                                <m:t>2</m:t>
                              </m:r>
                            </m:sup>
                          </m:sSup>
                        </m:num>
                        <m:den>
                          <m:r>
                            <a:rPr lang="en-US" b="0" i="1" smtClean="0">
                              <a:latin typeface="Cambria Math" panose="02040503050406030204" pitchFamily="18" charset="0"/>
                            </a:rPr>
                            <m:t>4</m:t>
                          </m:r>
                          <m:r>
                            <a:rPr lang="en-US" i="1" smtClean="0">
                              <a:latin typeface="Cambria Math" panose="02040503050406030204" pitchFamily="18" charset="0"/>
                            </a:rPr>
                            <m:t>𝑎</m:t>
                          </m:r>
                        </m:den>
                      </m:f>
                      <m:r>
                        <a:rPr lang="en-US" b="0" i="1" smtClean="0">
                          <a:latin typeface="Cambria Math" panose="02040503050406030204" pitchFamily="18" charset="0"/>
                        </a:rPr>
                        <m:t>+1</m:t>
                      </m:r>
                    </m:oMath>
                  </m:oMathPara>
                </a14:m>
                <a:endParaRPr lang="en-US" dirty="0"/>
              </a:p>
            </p:txBody>
          </p:sp>
        </mc:Choice>
        <mc:Fallback xmlns="">
          <p:sp>
            <p:nvSpPr>
              <p:cNvPr id="6" name="文本框 5"/>
              <p:cNvSpPr txBox="1">
                <a:spLocks noRot="1" noChangeAspect="1" noMove="1" noResize="1" noEditPoints="1" noAdjustHandles="1" noChangeArrowheads="1" noChangeShapeType="1" noTextEdit="1"/>
              </p:cNvSpPr>
              <p:nvPr/>
            </p:nvSpPr>
            <p:spPr>
              <a:xfrm>
                <a:off x="880749" y="1940156"/>
                <a:ext cx="1777025" cy="555793"/>
              </a:xfrm>
              <a:prstGeom prst="rect">
                <a:avLst/>
              </a:prstGeom>
              <a:blipFill rotWithShape="0">
                <a:blip r:embed="rId5"/>
                <a:stretch>
                  <a:fillRect/>
                </a:stretch>
              </a:blipFill>
            </p:spPr>
            <p:txBody>
              <a:bodyPr/>
              <a:lstStyle/>
              <a:p>
                <a:r>
                  <a:rPr lang="en-US">
                    <a:noFill/>
                  </a:rPr>
                  <a:t> </a:t>
                </a:r>
              </a:p>
            </p:txBody>
          </p:sp>
        </mc:Fallback>
      </mc:AlternateContent>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2885" y="106018"/>
            <a:ext cx="1943100" cy="2314575"/>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02353" y="106018"/>
            <a:ext cx="1695450" cy="352425"/>
          </a:xfrm>
          <a:prstGeom prst="rect">
            <a:avLst/>
          </a:prstGeom>
        </p:spPr>
      </p:pic>
      <p:pic>
        <p:nvPicPr>
          <p:cNvPr id="9" name="图片 8"/>
          <p:cNvPicPr>
            <a:picLocks noChangeAspect="1"/>
          </p:cNvPicPr>
          <p:nvPr/>
        </p:nvPicPr>
        <p:blipFill>
          <a:blip r:embed="rId8"/>
          <a:stretch>
            <a:fillRect/>
          </a:stretch>
        </p:blipFill>
        <p:spPr>
          <a:xfrm>
            <a:off x="5297590" y="863831"/>
            <a:ext cx="3400425" cy="1076325"/>
          </a:xfrm>
          <a:prstGeom prst="rect">
            <a:avLst/>
          </a:prstGeom>
        </p:spPr>
      </p:pic>
      <p:sp>
        <p:nvSpPr>
          <p:cNvPr id="10" name="矩形 9"/>
          <p:cNvSpPr/>
          <p:nvPr/>
        </p:nvSpPr>
        <p:spPr>
          <a:xfrm>
            <a:off x="131826" y="644615"/>
            <a:ext cx="877163" cy="369332"/>
          </a:xfrm>
          <a:prstGeom prst="rect">
            <a:avLst/>
          </a:prstGeom>
        </p:spPr>
        <p:txBody>
          <a:bodyPr wrap="none">
            <a:spAutoFit/>
          </a:bodyPr>
          <a:lstStyle/>
          <a:p>
            <a:r>
              <a:rPr lang="en-US" dirty="0">
                <a:solidFill>
                  <a:srgbClr val="000000"/>
                </a:solidFill>
                <a:latin typeface="Arial" panose="020B0604020202020204" pitchFamily="34" charset="0"/>
              </a:rPr>
              <a:t>vertex </a:t>
            </a:r>
            <a:endParaRPr lang="en-US" dirty="0"/>
          </a:p>
        </p:txBody>
      </p:sp>
      <p:sp>
        <p:nvSpPr>
          <p:cNvPr id="11" name="矩形 10"/>
          <p:cNvSpPr/>
          <p:nvPr/>
        </p:nvSpPr>
        <p:spPr>
          <a:xfrm>
            <a:off x="131826" y="2070049"/>
            <a:ext cx="748923" cy="369332"/>
          </a:xfrm>
          <a:prstGeom prst="rect">
            <a:avLst/>
          </a:prstGeom>
        </p:spPr>
        <p:txBody>
          <a:bodyPr wrap="none">
            <a:spAutoFit/>
          </a:bodyPr>
          <a:lstStyle/>
          <a:p>
            <a:r>
              <a:rPr lang="en-US" dirty="0"/>
              <a:t>When</a:t>
            </a:r>
          </a:p>
        </p:txBody>
      </p:sp>
      <mc:AlternateContent xmlns:mc="http://schemas.openxmlformats.org/markup-compatibility/2006" xmlns:a14="http://schemas.microsoft.com/office/drawing/2010/main">
        <mc:Choice Requires="a14">
          <p:sp>
            <p:nvSpPr>
              <p:cNvPr id="12" name="文本框 11"/>
              <p:cNvSpPr txBox="1"/>
              <p:nvPr/>
            </p:nvSpPr>
            <p:spPr>
              <a:xfrm>
                <a:off x="880748" y="2815934"/>
                <a:ext cx="3656514" cy="62799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r>
                            <a:rPr lang="en-US" i="1">
                              <a:latin typeface="Cambria Math" panose="02040503050406030204" pitchFamily="18" charset="0"/>
                            </a:rPr>
                            <m:t>𝑎𝑥</m:t>
                          </m:r>
                        </m:e>
                        <m:sup>
                          <m:r>
                            <a:rPr lang="en-US" i="1">
                              <a:latin typeface="Cambria Math" panose="02040503050406030204" pitchFamily="18" charset="0"/>
                            </a:rPr>
                            <m:t>2</m:t>
                          </m:r>
                        </m:sup>
                      </m:sSup>
                      <m:r>
                        <a:rPr lang="en-US" i="1">
                          <a:latin typeface="Cambria Math" panose="02040503050406030204" pitchFamily="18" charset="0"/>
                        </a:rPr>
                        <m:t>+</m:t>
                      </m:r>
                      <m:r>
                        <a:rPr lang="en-US" i="1">
                          <a:latin typeface="Cambria Math" panose="02040503050406030204" pitchFamily="18" charset="0"/>
                        </a:rPr>
                        <m:t>𝑏𝑥</m:t>
                      </m:r>
                      <m:r>
                        <a:rPr lang="en-US" i="1">
                          <a:latin typeface="Cambria Math" panose="02040503050406030204" pitchFamily="18" charset="0"/>
                        </a:rPr>
                        <m:t>+</m:t>
                      </m:r>
                      <m:r>
                        <a:rPr lang="en-US" i="1">
                          <a:latin typeface="Cambria Math" panose="02040503050406030204" pitchFamily="18" charset="0"/>
                        </a:rPr>
                        <m:t>𝑐</m:t>
                      </m:r>
                      <m:r>
                        <a:rPr lang="en-US" b="0" i="0" smtClean="0">
                          <a:latin typeface="Cambria Math" panose="02040503050406030204" pitchFamily="18" charset="0"/>
                        </a:rPr>
                        <m:t>−</m:t>
                      </m:r>
                      <m:d>
                        <m:dPr>
                          <m:ctrlPr>
                            <a:rPr lang="en-US" b="0" i="1" smtClean="0">
                              <a:latin typeface="Cambria Math" panose="02040503050406030204" pitchFamily="18" charset="0"/>
                            </a:rPr>
                          </m:ctrlPr>
                        </m:dPr>
                        <m:e>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4</m:t>
                                  </m:r>
                                  <m:r>
                                    <a:rPr lang="en-US" i="1">
                                      <a:latin typeface="Cambria Math" panose="02040503050406030204" pitchFamily="18" charset="0"/>
                                    </a:rPr>
                                    <m:t>𝑎𝑐</m:t>
                                  </m:r>
                                  <m:r>
                                    <a:rPr lang="en-US" i="1">
                                      <a:latin typeface="Cambria Math" panose="02040503050406030204" pitchFamily="18" charset="0"/>
                                    </a:rPr>
                                    <m:t>−</m:t>
                                  </m:r>
                                  <m:r>
                                    <a:rPr lang="en-US" i="1">
                                      <a:latin typeface="Cambria Math" panose="02040503050406030204" pitchFamily="18" charset="0"/>
                                    </a:rPr>
                                    <m:t>𝑏</m:t>
                                  </m:r>
                                </m:e>
                                <m:sup>
                                  <m:r>
                                    <a:rPr lang="en-US" i="1">
                                      <a:latin typeface="Cambria Math" panose="02040503050406030204" pitchFamily="18" charset="0"/>
                                    </a:rPr>
                                    <m:t>2</m:t>
                                  </m:r>
                                </m:sup>
                              </m:sSup>
                            </m:num>
                            <m:den>
                              <m:r>
                                <a:rPr lang="en-US" i="1">
                                  <a:latin typeface="Cambria Math" panose="02040503050406030204" pitchFamily="18" charset="0"/>
                                </a:rPr>
                                <m:t>4</m:t>
                              </m:r>
                              <m:r>
                                <a:rPr lang="en-US" i="1">
                                  <a:latin typeface="Cambria Math" panose="02040503050406030204" pitchFamily="18" charset="0"/>
                                </a:rPr>
                                <m:t>𝑎</m:t>
                              </m:r>
                            </m:den>
                          </m:f>
                          <m:r>
                            <a:rPr lang="en-US" i="1">
                              <a:latin typeface="Cambria Math" panose="02040503050406030204" pitchFamily="18" charset="0"/>
                            </a:rPr>
                            <m:t>+1</m:t>
                          </m:r>
                          <m:r>
                            <m:rPr>
                              <m:nor/>
                            </m:rPr>
                            <a:rPr lang="en-US" dirty="0"/>
                            <m:t> </m:t>
                          </m:r>
                        </m:e>
                      </m:d>
                      <m:r>
                        <a:rPr lang="en-US" b="0" i="1" smtClean="0">
                          <a:latin typeface="Cambria Math" panose="02040503050406030204" pitchFamily="18" charset="0"/>
                        </a:rPr>
                        <m:t>=0</m:t>
                      </m:r>
                    </m:oMath>
                  </m:oMathPara>
                </a14:m>
                <a:endParaRPr lang="en-US" dirty="0"/>
              </a:p>
            </p:txBody>
          </p:sp>
        </mc:Choice>
        <mc:Fallback xmlns="">
          <p:sp>
            <p:nvSpPr>
              <p:cNvPr id="12" name="文本框 11"/>
              <p:cNvSpPr txBox="1">
                <a:spLocks noRot="1" noChangeAspect="1" noMove="1" noResize="1" noEditPoints="1" noAdjustHandles="1" noChangeArrowheads="1" noChangeShapeType="1" noTextEdit="1"/>
              </p:cNvSpPr>
              <p:nvPr/>
            </p:nvSpPr>
            <p:spPr>
              <a:xfrm>
                <a:off x="880748" y="2815934"/>
                <a:ext cx="3656514" cy="627992"/>
              </a:xfrm>
              <a:prstGeom prst="rect">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文本框 12"/>
              <p:cNvSpPr txBox="1"/>
              <p:nvPr/>
            </p:nvSpPr>
            <p:spPr>
              <a:xfrm>
                <a:off x="959390" y="4792166"/>
                <a:ext cx="1477328" cy="55970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𝑥</m:t>
                      </m:r>
                      <m:r>
                        <a:rPr lang="en-US" i="1" smtClean="0">
                          <a:latin typeface="Cambria Math" panose="02040503050406030204" pitchFamily="18" charset="0"/>
                        </a:rPr>
                        <m:t>=</m:t>
                      </m:r>
                      <m:f>
                        <m:fPr>
                          <m:ctrlPr>
                            <a:rPr lang="en-US" i="1" smtClean="0">
                              <a:latin typeface="Cambria Math" panose="02040503050406030204" pitchFamily="18" charset="0"/>
                            </a:rPr>
                          </m:ctrlPr>
                        </m:fPr>
                        <m:num>
                          <m:r>
                            <a:rPr lang="en-US" i="1">
                              <a:latin typeface="Cambria Math" panose="02040503050406030204" pitchFamily="18" charset="0"/>
                            </a:rPr>
                            <m:t>−</m:t>
                          </m:r>
                          <m:r>
                            <a:rPr lang="en-US" i="1" smtClean="0">
                              <a:latin typeface="Cambria Math" panose="02040503050406030204" pitchFamily="18" charset="0"/>
                            </a:rPr>
                            <m:t>𝑏</m:t>
                          </m:r>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m:t>
                          </m:r>
                          <m:rad>
                            <m:radPr>
                              <m:degHide m:val="on"/>
                              <m:ctrlPr>
                                <a:rPr lang="en-US" i="1" smtClean="0">
                                  <a:latin typeface="Cambria Math" panose="02040503050406030204" pitchFamily="18" charset="0"/>
                                  <a:ea typeface="Cambria Math" panose="02040503050406030204" pitchFamily="18" charset="0"/>
                                </a:rPr>
                              </m:ctrlPr>
                            </m:radPr>
                            <m:deg/>
                            <m:e>
                              <m:r>
                                <a:rPr lang="en-US" b="0" i="1" smtClean="0">
                                  <a:latin typeface="Cambria Math" panose="02040503050406030204" pitchFamily="18" charset="0"/>
                                  <a:ea typeface="Cambria Math" panose="02040503050406030204" pitchFamily="18" charset="0"/>
                                </a:rPr>
                                <m:t>𝑎</m:t>
                              </m:r>
                            </m:e>
                          </m:rad>
                        </m:num>
                        <m:den>
                          <m:r>
                            <a:rPr lang="en-US" i="1" smtClean="0">
                              <a:latin typeface="Cambria Math" panose="02040503050406030204" pitchFamily="18" charset="0"/>
                            </a:rPr>
                            <m:t>2</m:t>
                          </m:r>
                          <m:r>
                            <a:rPr lang="en-US" i="1" smtClean="0">
                              <a:latin typeface="Cambria Math" panose="02040503050406030204" pitchFamily="18" charset="0"/>
                            </a:rPr>
                            <m:t>𝑎</m:t>
                          </m:r>
                        </m:den>
                      </m:f>
                    </m:oMath>
                  </m:oMathPara>
                </a14:m>
                <a:endParaRPr lang="en-US" dirty="0"/>
              </a:p>
            </p:txBody>
          </p:sp>
        </mc:Choice>
        <mc:Fallback xmlns="">
          <p:sp>
            <p:nvSpPr>
              <p:cNvPr id="13" name="文本框 12"/>
              <p:cNvSpPr txBox="1">
                <a:spLocks noRot="1" noChangeAspect="1" noMove="1" noResize="1" noEditPoints="1" noAdjustHandles="1" noChangeArrowheads="1" noChangeShapeType="1" noTextEdit="1"/>
              </p:cNvSpPr>
              <p:nvPr/>
            </p:nvSpPr>
            <p:spPr>
              <a:xfrm>
                <a:off x="959390" y="4792166"/>
                <a:ext cx="1477328" cy="559705"/>
              </a:xfrm>
              <a:prstGeom prst="rect">
                <a:avLst/>
              </a:prstGeom>
              <a:blipFill rotWithShape="0">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文本框 13"/>
              <p:cNvSpPr txBox="1"/>
              <p:nvPr/>
            </p:nvSpPr>
            <p:spPr>
              <a:xfrm>
                <a:off x="221081" y="1109323"/>
                <a:ext cx="787908" cy="52591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𝑥</m:t>
                      </m:r>
                      <m:r>
                        <a:rPr lang="en-US" i="1" smtClean="0">
                          <a:latin typeface="Cambria Math" panose="02040503050406030204" pitchFamily="18" charset="0"/>
                        </a:rPr>
                        <m:t>=</m:t>
                      </m:r>
                      <m:f>
                        <m:fPr>
                          <m:ctrlPr>
                            <a:rPr lang="en-US" i="1" smtClean="0">
                              <a:latin typeface="Cambria Math" panose="02040503050406030204" pitchFamily="18" charset="0"/>
                            </a:rPr>
                          </m:ctrlPr>
                        </m:fPr>
                        <m:num>
                          <m:r>
                            <a:rPr lang="en-US" i="1">
                              <a:latin typeface="Cambria Math" panose="02040503050406030204" pitchFamily="18" charset="0"/>
                            </a:rPr>
                            <m:t>−</m:t>
                          </m:r>
                          <m:r>
                            <a:rPr lang="en-US" i="1" smtClean="0">
                              <a:latin typeface="Cambria Math" panose="02040503050406030204" pitchFamily="18" charset="0"/>
                            </a:rPr>
                            <m:t>𝑏</m:t>
                          </m:r>
                        </m:num>
                        <m:den>
                          <m:r>
                            <a:rPr lang="en-US" i="1" smtClean="0">
                              <a:latin typeface="Cambria Math" panose="02040503050406030204" pitchFamily="18" charset="0"/>
                            </a:rPr>
                            <m:t>2</m:t>
                          </m:r>
                          <m:r>
                            <a:rPr lang="en-US" i="1" smtClean="0">
                              <a:latin typeface="Cambria Math" panose="02040503050406030204" pitchFamily="18" charset="0"/>
                            </a:rPr>
                            <m:t>𝑎</m:t>
                          </m:r>
                        </m:den>
                      </m:f>
                    </m:oMath>
                  </m:oMathPara>
                </a14:m>
                <a:endParaRPr lang="en-US" dirty="0"/>
              </a:p>
            </p:txBody>
          </p:sp>
        </mc:Choice>
        <mc:Fallback xmlns="">
          <p:sp>
            <p:nvSpPr>
              <p:cNvPr id="14" name="文本框 13"/>
              <p:cNvSpPr txBox="1">
                <a:spLocks noRot="1" noChangeAspect="1" noMove="1" noResize="1" noEditPoints="1" noAdjustHandles="1" noChangeArrowheads="1" noChangeShapeType="1" noTextEdit="1"/>
              </p:cNvSpPr>
              <p:nvPr/>
            </p:nvSpPr>
            <p:spPr>
              <a:xfrm>
                <a:off x="221081" y="1109323"/>
                <a:ext cx="787908" cy="525913"/>
              </a:xfrm>
              <a:prstGeom prst="rect">
                <a:avLst/>
              </a:prstGeom>
              <a:blipFill rotWithShape="0">
                <a:blip r:embed="rId11"/>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12284460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9144000" cy="4568853"/>
          </a:xfrm>
          <a:prstGeom prst="rect">
            <a:avLst/>
          </a:prstGeom>
        </p:spPr>
      </p:pic>
      <p:sp>
        <p:nvSpPr>
          <p:cNvPr id="3" name="文本框 2"/>
          <p:cNvSpPr txBox="1"/>
          <p:nvPr/>
        </p:nvSpPr>
        <p:spPr>
          <a:xfrm>
            <a:off x="5540991" y="122831"/>
            <a:ext cx="3366627" cy="923330"/>
          </a:xfrm>
          <a:prstGeom prst="rect">
            <a:avLst/>
          </a:prstGeom>
          <a:noFill/>
        </p:spPr>
        <p:txBody>
          <a:bodyPr wrap="none" rtlCol="0">
            <a:spAutoFit/>
          </a:bodyPr>
          <a:lstStyle/>
          <a:p>
            <a:r>
              <a:rPr lang="en-US" altLang="zh-CN" i="1" dirty="0">
                <a:latin typeface="Times New Roman" panose="02020603050405020304" pitchFamily="18" charset="0"/>
                <a:ea typeface="Tahoma" panose="020B0604030504040204" pitchFamily="34" charset="0"/>
                <a:cs typeface="Times New Roman" panose="02020603050405020304" pitchFamily="18" charset="0"/>
              </a:rPr>
              <a:t>βp</a:t>
            </a:r>
            <a:r>
              <a:rPr lang="en-US" altLang="zh-CN" dirty="0">
                <a:latin typeface="Times New Roman" panose="02020603050405020304" pitchFamily="18" charset="0"/>
                <a:ea typeface="Tahoma" panose="020B0604030504040204" pitchFamily="34" charset="0"/>
                <a:cs typeface="Times New Roman" panose="02020603050405020304" pitchFamily="18" charset="0"/>
              </a:rPr>
              <a:t> of </a:t>
            </a:r>
            <a:r>
              <a:rPr lang="en-US" altLang="zh-CN"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latin typeface="Times New Roman" panose="02020603050405020304" pitchFamily="18" charset="0"/>
                <a:ea typeface="Tahoma" panose="020B0604030504040204" pitchFamily="34" charset="0"/>
                <a:cs typeface="Times New Roman" panose="02020603050405020304" pitchFamily="18" charset="0"/>
              </a:rPr>
              <a:t>Si</a:t>
            </a:r>
          </a:p>
          <a:p>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DSSD2+3 on the histogram level</a:t>
            </a:r>
          </a:p>
          <a:p>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DSSD2+3 on the event level</a:t>
            </a:r>
          </a:p>
        </p:txBody>
      </p:sp>
    </p:spTree>
    <p:extLst>
      <p:ext uri="{BB962C8B-B14F-4D97-AF65-F5344CB8AC3E}">
        <p14:creationId xmlns:p14="http://schemas.microsoft.com/office/powerpoint/2010/main" val="280006420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371600" y="0"/>
            <a:ext cx="7654834" cy="6812181"/>
          </a:xfrm>
          <a:prstGeom prst="rect">
            <a:avLst/>
          </a:prstGeom>
        </p:spPr>
      </p:pic>
    </p:spTree>
    <p:extLst>
      <p:ext uri="{BB962C8B-B14F-4D97-AF65-F5344CB8AC3E}">
        <p14:creationId xmlns:p14="http://schemas.microsoft.com/office/powerpoint/2010/main" val="186765748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l="6666" t="8994" r="7916" b="5566"/>
          <a:stretch/>
        </p:blipFill>
        <p:spPr>
          <a:xfrm>
            <a:off x="323851" y="-3150"/>
            <a:ext cx="6709089" cy="3420000"/>
          </a:xfrm>
          <a:prstGeom prst="rect">
            <a:avLst/>
          </a:prstGeom>
        </p:spPr>
      </p:pic>
      <p:pic>
        <p:nvPicPr>
          <p:cNvPr id="4" name="图片 3"/>
          <p:cNvPicPr>
            <a:picLocks noChangeAspect="1"/>
          </p:cNvPicPr>
          <p:nvPr/>
        </p:nvPicPr>
        <p:blipFill rotWithShape="1">
          <a:blip r:embed="rId3"/>
          <a:srcRect l="6551" t="9292" r="7488" b="5873"/>
          <a:stretch/>
        </p:blipFill>
        <p:spPr>
          <a:xfrm>
            <a:off x="323851" y="3438000"/>
            <a:ext cx="6767427" cy="3420000"/>
          </a:xfrm>
          <a:prstGeom prst="rect">
            <a:avLst/>
          </a:prstGeom>
        </p:spPr>
      </p:pic>
      <p:sp>
        <p:nvSpPr>
          <p:cNvPr id="5" name="文本框 4"/>
          <p:cNvSpPr txBox="1"/>
          <p:nvPr/>
        </p:nvSpPr>
        <p:spPr>
          <a:xfrm rot="10800000">
            <a:off x="0" y="870305"/>
            <a:ext cx="430887" cy="1504066"/>
          </a:xfrm>
          <a:prstGeom prst="rect">
            <a:avLst/>
          </a:prstGeom>
          <a:noFill/>
        </p:spPr>
        <p:txBody>
          <a:bodyPr vert="eaVert" wrap="none" rtlCol="0">
            <a:spAutoFit/>
          </a:bodyPr>
          <a:lstStyle/>
          <a:p>
            <a:r>
              <a:rPr lang="en-US" altLang="zh-CN" sz="1600" dirty="0"/>
              <a:t>Counts per 2 keV</a:t>
            </a:r>
            <a:endParaRPr lang="en-US" sz="1600" dirty="0"/>
          </a:p>
        </p:txBody>
      </p:sp>
      <p:sp>
        <p:nvSpPr>
          <p:cNvPr id="6" name="文本框 5"/>
          <p:cNvSpPr txBox="1"/>
          <p:nvPr/>
        </p:nvSpPr>
        <p:spPr>
          <a:xfrm rot="10800000">
            <a:off x="-1" y="4290305"/>
            <a:ext cx="430887" cy="1504066"/>
          </a:xfrm>
          <a:prstGeom prst="rect">
            <a:avLst/>
          </a:prstGeom>
          <a:noFill/>
        </p:spPr>
        <p:txBody>
          <a:bodyPr vert="eaVert" wrap="none" rtlCol="0">
            <a:spAutoFit/>
          </a:bodyPr>
          <a:lstStyle/>
          <a:p>
            <a:r>
              <a:rPr lang="en-US" altLang="zh-CN" sz="1600" dirty="0"/>
              <a:t>Counts per 2 keV</a:t>
            </a:r>
            <a:endParaRPr lang="en-US" sz="1600" dirty="0"/>
          </a:p>
        </p:txBody>
      </p:sp>
      <p:sp>
        <p:nvSpPr>
          <p:cNvPr id="7" name="文本框 6"/>
          <p:cNvSpPr txBox="1"/>
          <p:nvPr/>
        </p:nvSpPr>
        <p:spPr>
          <a:xfrm>
            <a:off x="2076450" y="171450"/>
            <a:ext cx="2956259" cy="369332"/>
          </a:xfrm>
          <a:prstGeom prst="rect">
            <a:avLst/>
          </a:prstGeom>
          <a:noFill/>
        </p:spPr>
        <p:txBody>
          <a:bodyPr wrap="none" rtlCol="0">
            <a:spAutoFit/>
          </a:bodyPr>
          <a:lstStyle/>
          <a:p>
            <a:r>
              <a:rPr lang="el-GR" altLang="zh-CN" i="1" dirty="0">
                <a:latin typeface="Times New Roman" panose="02020603050405020304" pitchFamily="18" charset="0"/>
                <a:ea typeface="Tahoma" panose="020B0604030504040204" pitchFamily="34" charset="0"/>
                <a:cs typeface="Times New Roman" panose="02020603050405020304" pitchFamily="18" charset="0"/>
              </a:rPr>
              <a:t>β</a:t>
            </a:r>
            <a:r>
              <a:rPr lang="en-US" altLang="zh-CN" dirty="0">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latin typeface="Times New Roman" panose="02020603050405020304" pitchFamily="18" charset="0"/>
                <a:ea typeface="Tahoma" panose="020B0604030504040204" pitchFamily="34" charset="0"/>
                <a:cs typeface="Times New Roman" panose="02020603050405020304" pitchFamily="18" charset="0"/>
              </a:rPr>
              <a:t>Si</a:t>
            </a:r>
            <a:endParaRPr lang="en-US" dirty="0">
              <a:latin typeface="Times New Roman" panose="02020603050405020304" pitchFamily="18" charset="0"/>
              <a:ea typeface="Tahoma" panose="020B0604030504040204" pitchFamily="34" charset="0"/>
              <a:cs typeface="Times New Roman" panose="02020603050405020304" pitchFamily="18" charset="0"/>
            </a:endParaRPr>
          </a:p>
        </p:txBody>
      </p:sp>
      <p:sp>
        <p:nvSpPr>
          <p:cNvPr id="8" name="文本框 7"/>
          <p:cNvSpPr txBox="1"/>
          <p:nvPr/>
        </p:nvSpPr>
        <p:spPr>
          <a:xfrm>
            <a:off x="2076450" y="3486632"/>
            <a:ext cx="2956259" cy="369332"/>
          </a:xfrm>
          <a:prstGeom prst="rect">
            <a:avLst/>
          </a:prstGeom>
          <a:noFill/>
        </p:spPr>
        <p:txBody>
          <a:bodyPr wrap="none" rtlCol="0">
            <a:spAutoFit/>
          </a:bodyPr>
          <a:lstStyle/>
          <a:p>
            <a:r>
              <a:rPr lang="en-US" altLang="zh-CN" i="1" dirty="0">
                <a:latin typeface="Times New Roman" panose="02020603050405020304" pitchFamily="18" charset="0"/>
                <a:ea typeface="Tahoma" panose="020B0604030504040204" pitchFamily="34" charset="0"/>
                <a:cs typeface="Times New Roman" panose="02020603050405020304" pitchFamily="18" charset="0"/>
              </a:rPr>
              <a:t>p</a:t>
            </a:r>
            <a:r>
              <a:rPr lang="en-US" altLang="zh-CN" dirty="0">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latin typeface="Times New Roman" panose="02020603050405020304" pitchFamily="18" charset="0"/>
                <a:ea typeface="Tahoma" panose="020B0604030504040204" pitchFamily="34" charset="0"/>
                <a:cs typeface="Times New Roman" panose="02020603050405020304" pitchFamily="18" charset="0"/>
              </a:rPr>
              <a:t>Si</a:t>
            </a:r>
            <a:endParaRPr lang="en-US" dirty="0">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3088474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0"/>
            <a:ext cx="9144000" cy="4671527"/>
          </a:xfrm>
          <a:prstGeom prst="rect">
            <a:avLst/>
          </a:prstGeom>
        </p:spPr>
      </p:pic>
      <p:sp>
        <p:nvSpPr>
          <p:cNvPr id="3" name="文本框 2"/>
          <p:cNvSpPr txBox="1"/>
          <p:nvPr/>
        </p:nvSpPr>
        <p:spPr>
          <a:xfrm>
            <a:off x="5897823" y="130506"/>
            <a:ext cx="2956259" cy="369332"/>
          </a:xfrm>
          <a:prstGeom prst="rect">
            <a:avLst/>
          </a:prstGeom>
          <a:noFill/>
        </p:spPr>
        <p:txBody>
          <a:bodyPr wrap="none" rtlCol="0">
            <a:spAutoFit/>
          </a:bodyPr>
          <a:lstStyle/>
          <a:p>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p</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Si</a:t>
            </a:r>
            <a:endPar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148690855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0"/>
            <a:ext cx="9144000" cy="2545583"/>
          </a:xfrm>
          <a:prstGeom prst="rect">
            <a:avLst/>
          </a:prstGeom>
        </p:spPr>
      </p:pic>
      <p:pic>
        <p:nvPicPr>
          <p:cNvPr id="3" name="图片 2"/>
          <p:cNvPicPr>
            <a:picLocks noChangeAspect="1"/>
          </p:cNvPicPr>
          <p:nvPr/>
        </p:nvPicPr>
        <p:blipFill>
          <a:blip r:embed="rId3"/>
          <a:stretch>
            <a:fillRect/>
          </a:stretch>
        </p:blipFill>
        <p:spPr>
          <a:xfrm>
            <a:off x="0" y="2859262"/>
            <a:ext cx="9144000" cy="2548694"/>
          </a:xfrm>
          <a:prstGeom prst="rect">
            <a:avLst/>
          </a:prstGeom>
        </p:spPr>
      </p:pic>
      <p:sp>
        <p:nvSpPr>
          <p:cNvPr id="4" name="文本框 3"/>
          <p:cNvSpPr txBox="1"/>
          <p:nvPr/>
        </p:nvSpPr>
        <p:spPr>
          <a:xfrm>
            <a:off x="5469596" y="0"/>
            <a:ext cx="3674404" cy="923330"/>
          </a:xfrm>
          <a:prstGeom prst="rect">
            <a:avLst/>
          </a:prstGeom>
          <a:noFill/>
        </p:spPr>
        <p:txBody>
          <a:bodyPr wrap="none" rtlCol="0">
            <a:spAutoFit/>
          </a:bodyPr>
          <a:lstStyle/>
          <a:p>
            <a:r>
              <a:rPr lang="en-US" altLang="zh-CN" dirty="0" err="1">
                <a:latin typeface="Times New Roman" panose="02020603050405020304" pitchFamily="18" charset="0"/>
                <a:ea typeface="Tahoma" panose="020B0604030504040204" pitchFamily="34" charset="0"/>
                <a:cs typeface="Times New Roman" panose="02020603050405020304" pitchFamily="18" charset="0"/>
              </a:rPr>
              <a:t>ungated</a:t>
            </a:r>
            <a:r>
              <a:rPr lang="en-US" altLang="zh-CN" dirty="0">
                <a:latin typeface="Times New Roman" panose="02020603050405020304" pitchFamily="18" charset="0"/>
                <a:ea typeface="Tahoma" panose="020B0604030504040204" pitchFamily="34" charset="0"/>
                <a:cs typeface="Times New Roman" panose="02020603050405020304" pitchFamily="18" charset="0"/>
              </a:rPr>
              <a:t> </a:t>
            </a:r>
            <a:r>
              <a:rPr lang="en-US" altLang="zh-CN"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latin typeface="Times New Roman" panose="02020603050405020304" pitchFamily="18" charset="0"/>
                <a:ea typeface="Tahoma" panose="020B0604030504040204" pitchFamily="34" charset="0"/>
                <a:cs typeface="Times New Roman" panose="02020603050405020304" pitchFamily="18" charset="0"/>
              </a:rPr>
              <a:t>Si China</a:t>
            </a:r>
          </a:p>
          <a:p>
            <a:r>
              <a:rPr lang="el-GR"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p>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p</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5" name="文本框 4"/>
          <p:cNvSpPr txBox="1"/>
          <p:nvPr/>
        </p:nvSpPr>
        <p:spPr>
          <a:xfrm>
            <a:off x="5540128" y="2859262"/>
            <a:ext cx="3603872" cy="923330"/>
          </a:xfrm>
          <a:prstGeom prst="rect">
            <a:avLst/>
          </a:prstGeom>
          <a:noFill/>
        </p:spPr>
        <p:txBody>
          <a:bodyPr wrap="none" rtlCol="0">
            <a:spAutoFit/>
          </a:bodyPr>
          <a:lstStyle/>
          <a:p>
            <a:r>
              <a:rPr lang="en-US" altLang="zh-CN" dirty="0" err="1">
                <a:latin typeface="Times New Roman" panose="02020603050405020304" pitchFamily="18" charset="0"/>
                <a:ea typeface="Tahoma" panose="020B0604030504040204" pitchFamily="34" charset="0"/>
                <a:cs typeface="Times New Roman" panose="02020603050405020304" pitchFamily="18" charset="0"/>
              </a:rPr>
              <a:t>ungated</a:t>
            </a:r>
            <a:r>
              <a:rPr lang="en-US" altLang="zh-CN" dirty="0">
                <a:latin typeface="Times New Roman" panose="02020603050405020304" pitchFamily="18" charset="0"/>
                <a:ea typeface="Tahoma" panose="020B0604030504040204" pitchFamily="34" charset="0"/>
                <a:cs typeface="Times New Roman" panose="02020603050405020304" pitchFamily="18" charset="0"/>
              </a:rPr>
              <a:t> </a:t>
            </a:r>
            <a:r>
              <a:rPr lang="en-US" altLang="zh-CN"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latin typeface="Times New Roman" panose="02020603050405020304" pitchFamily="18" charset="0"/>
                <a:ea typeface="Tahoma" panose="020B0604030504040204" pitchFamily="34" charset="0"/>
                <a:cs typeface="Times New Roman" panose="02020603050405020304" pitchFamily="18" charset="0"/>
              </a:rPr>
              <a:t>Si China</a:t>
            </a:r>
          </a:p>
          <a:p>
            <a:r>
              <a:rPr lang="el-GR"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p>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p</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142428976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9145698" cy="3282215"/>
          </a:xfrm>
          <a:prstGeom prst="rect">
            <a:avLst/>
          </a:prstGeom>
        </p:spPr>
      </p:pic>
      <p:pic>
        <p:nvPicPr>
          <p:cNvPr id="4" name="图片 3"/>
          <p:cNvPicPr>
            <a:picLocks noChangeAspect="1"/>
          </p:cNvPicPr>
          <p:nvPr/>
        </p:nvPicPr>
        <p:blipFill>
          <a:blip r:embed="rId3"/>
          <a:stretch>
            <a:fillRect/>
          </a:stretch>
        </p:blipFill>
        <p:spPr>
          <a:xfrm>
            <a:off x="0" y="3282215"/>
            <a:ext cx="9145695" cy="3282214"/>
          </a:xfrm>
          <a:prstGeom prst="rect">
            <a:avLst/>
          </a:prstGeom>
        </p:spPr>
      </p:pic>
      <p:sp>
        <p:nvSpPr>
          <p:cNvPr id="6" name="文本框 5"/>
          <p:cNvSpPr txBox="1"/>
          <p:nvPr/>
        </p:nvSpPr>
        <p:spPr>
          <a:xfrm>
            <a:off x="5469596" y="38500"/>
            <a:ext cx="3674404" cy="923330"/>
          </a:xfrm>
          <a:prstGeom prst="rect">
            <a:avLst/>
          </a:prstGeom>
          <a:noFill/>
        </p:spPr>
        <p:txBody>
          <a:bodyPr wrap="none" rtlCol="0">
            <a:spAutoFit/>
          </a:bodyPr>
          <a:lstStyle/>
          <a:p>
            <a:r>
              <a:rPr lang="en-US" altLang="zh-CN" dirty="0" err="1">
                <a:latin typeface="Times New Roman" panose="02020603050405020304" pitchFamily="18" charset="0"/>
                <a:ea typeface="Tahoma" panose="020B0604030504040204" pitchFamily="34" charset="0"/>
                <a:cs typeface="Times New Roman" panose="02020603050405020304" pitchFamily="18" charset="0"/>
              </a:rPr>
              <a:t>ungated</a:t>
            </a:r>
            <a:r>
              <a:rPr lang="en-US" altLang="zh-CN" dirty="0">
                <a:latin typeface="Times New Roman" panose="02020603050405020304" pitchFamily="18" charset="0"/>
                <a:ea typeface="Tahoma" panose="020B0604030504040204" pitchFamily="34" charset="0"/>
                <a:cs typeface="Times New Roman" panose="02020603050405020304" pitchFamily="18" charset="0"/>
              </a:rPr>
              <a:t> </a:t>
            </a:r>
            <a:r>
              <a:rPr lang="en-US" altLang="zh-CN"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latin typeface="Times New Roman" panose="02020603050405020304" pitchFamily="18" charset="0"/>
                <a:ea typeface="Tahoma" panose="020B0604030504040204" pitchFamily="34" charset="0"/>
                <a:cs typeface="Times New Roman" panose="02020603050405020304" pitchFamily="18" charset="0"/>
              </a:rPr>
              <a:t>Si China</a:t>
            </a:r>
          </a:p>
          <a:p>
            <a:r>
              <a:rPr lang="el-GR"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p>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p</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7" name="文本框 6"/>
          <p:cNvSpPr txBox="1"/>
          <p:nvPr/>
        </p:nvSpPr>
        <p:spPr>
          <a:xfrm>
            <a:off x="5469596" y="3320715"/>
            <a:ext cx="3674404" cy="923330"/>
          </a:xfrm>
          <a:prstGeom prst="rect">
            <a:avLst/>
          </a:prstGeom>
          <a:noFill/>
        </p:spPr>
        <p:txBody>
          <a:bodyPr wrap="none" rtlCol="0">
            <a:spAutoFit/>
          </a:bodyPr>
          <a:lstStyle/>
          <a:p>
            <a:r>
              <a:rPr lang="en-US" altLang="zh-CN" dirty="0" err="1">
                <a:latin typeface="Times New Roman" panose="02020603050405020304" pitchFamily="18" charset="0"/>
                <a:ea typeface="Tahoma" panose="020B0604030504040204" pitchFamily="34" charset="0"/>
                <a:cs typeface="Times New Roman" panose="02020603050405020304" pitchFamily="18" charset="0"/>
              </a:rPr>
              <a:t>ungated</a:t>
            </a:r>
            <a:r>
              <a:rPr lang="en-US" altLang="zh-CN" dirty="0">
                <a:latin typeface="Times New Roman" panose="02020603050405020304" pitchFamily="18" charset="0"/>
                <a:ea typeface="Tahoma" panose="020B0604030504040204" pitchFamily="34" charset="0"/>
                <a:cs typeface="Times New Roman" panose="02020603050405020304" pitchFamily="18" charset="0"/>
              </a:rPr>
              <a:t> </a:t>
            </a:r>
            <a:r>
              <a:rPr lang="en-US" altLang="zh-CN"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latin typeface="Times New Roman" panose="02020603050405020304" pitchFamily="18" charset="0"/>
                <a:ea typeface="Tahoma" panose="020B0604030504040204" pitchFamily="34" charset="0"/>
                <a:cs typeface="Times New Roman" panose="02020603050405020304" pitchFamily="18" charset="0"/>
              </a:rPr>
              <a:t>Si China</a:t>
            </a:r>
          </a:p>
          <a:p>
            <a:r>
              <a:rPr lang="el-GR"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p>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p</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363698143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3281606"/>
          </a:xfrm>
          <a:prstGeom prst="rect">
            <a:avLst/>
          </a:prstGeom>
        </p:spPr>
      </p:pic>
      <p:pic>
        <p:nvPicPr>
          <p:cNvPr id="3" name="图片 2"/>
          <p:cNvPicPr>
            <a:picLocks noChangeAspect="1"/>
          </p:cNvPicPr>
          <p:nvPr/>
        </p:nvPicPr>
        <p:blipFill>
          <a:blip r:embed="rId3"/>
          <a:stretch>
            <a:fillRect/>
          </a:stretch>
        </p:blipFill>
        <p:spPr>
          <a:xfrm>
            <a:off x="0" y="3281606"/>
            <a:ext cx="9144000" cy="3281606"/>
          </a:xfrm>
          <a:prstGeom prst="rect">
            <a:avLst/>
          </a:prstGeom>
        </p:spPr>
      </p:pic>
      <p:sp>
        <p:nvSpPr>
          <p:cNvPr id="6" name="文本框 5"/>
          <p:cNvSpPr txBox="1"/>
          <p:nvPr/>
        </p:nvSpPr>
        <p:spPr>
          <a:xfrm>
            <a:off x="5469596" y="38500"/>
            <a:ext cx="3674404" cy="923330"/>
          </a:xfrm>
          <a:prstGeom prst="rect">
            <a:avLst/>
          </a:prstGeom>
          <a:noFill/>
        </p:spPr>
        <p:txBody>
          <a:bodyPr wrap="none" rtlCol="0">
            <a:spAutoFit/>
          </a:bodyPr>
          <a:lstStyle/>
          <a:p>
            <a:r>
              <a:rPr lang="en-US" altLang="zh-CN" dirty="0" err="1">
                <a:latin typeface="Times New Roman" panose="02020603050405020304" pitchFamily="18" charset="0"/>
                <a:ea typeface="Tahoma" panose="020B0604030504040204" pitchFamily="34" charset="0"/>
                <a:cs typeface="Times New Roman" panose="02020603050405020304" pitchFamily="18" charset="0"/>
              </a:rPr>
              <a:t>ungated</a:t>
            </a:r>
            <a:r>
              <a:rPr lang="en-US" altLang="zh-CN" dirty="0">
                <a:latin typeface="Times New Roman" panose="02020603050405020304" pitchFamily="18" charset="0"/>
                <a:ea typeface="Tahoma" panose="020B0604030504040204" pitchFamily="34" charset="0"/>
                <a:cs typeface="Times New Roman" panose="02020603050405020304" pitchFamily="18" charset="0"/>
              </a:rPr>
              <a:t> </a:t>
            </a:r>
            <a:r>
              <a:rPr lang="en-US" altLang="zh-CN"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latin typeface="Times New Roman" panose="02020603050405020304" pitchFamily="18" charset="0"/>
                <a:ea typeface="Tahoma" panose="020B0604030504040204" pitchFamily="34" charset="0"/>
                <a:cs typeface="Times New Roman" panose="02020603050405020304" pitchFamily="18" charset="0"/>
              </a:rPr>
              <a:t>Si China</a:t>
            </a:r>
          </a:p>
          <a:p>
            <a:r>
              <a:rPr lang="el-GR"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p>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p</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7" name="文本框 6"/>
          <p:cNvSpPr txBox="1"/>
          <p:nvPr/>
        </p:nvSpPr>
        <p:spPr>
          <a:xfrm>
            <a:off x="5469596" y="3320715"/>
            <a:ext cx="3674404" cy="923330"/>
          </a:xfrm>
          <a:prstGeom prst="rect">
            <a:avLst/>
          </a:prstGeom>
          <a:noFill/>
        </p:spPr>
        <p:txBody>
          <a:bodyPr wrap="none" rtlCol="0">
            <a:spAutoFit/>
          </a:bodyPr>
          <a:lstStyle/>
          <a:p>
            <a:r>
              <a:rPr lang="en-US" altLang="zh-CN" dirty="0" err="1">
                <a:latin typeface="Times New Roman" panose="02020603050405020304" pitchFamily="18" charset="0"/>
                <a:ea typeface="Tahoma" panose="020B0604030504040204" pitchFamily="34" charset="0"/>
                <a:cs typeface="Times New Roman" panose="02020603050405020304" pitchFamily="18" charset="0"/>
              </a:rPr>
              <a:t>ungated</a:t>
            </a:r>
            <a:r>
              <a:rPr lang="en-US" altLang="zh-CN" dirty="0">
                <a:latin typeface="Times New Roman" panose="02020603050405020304" pitchFamily="18" charset="0"/>
                <a:ea typeface="Tahoma" panose="020B0604030504040204" pitchFamily="34" charset="0"/>
                <a:cs typeface="Times New Roman" panose="02020603050405020304" pitchFamily="18" charset="0"/>
              </a:rPr>
              <a:t> </a:t>
            </a:r>
            <a:r>
              <a:rPr lang="en-US" altLang="zh-CN"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latin typeface="Times New Roman" panose="02020603050405020304" pitchFamily="18" charset="0"/>
                <a:ea typeface="Tahoma" panose="020B0604030504040204" pitchFamily="34" charset="0"/>
                <a:cs typeface="Times New Roman" panose="02020603050405020304" pitchFamily="18" charset="0"/>
              </a:rPr>
              <a:t>Si China</a:t>
            </a:r>
          </a:p>
          <a:p>
            <a:r>
              <a:rPr lang="el-GR"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p>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p</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352242892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9144000" cy="3281606"/>
          </a:xfrm>
          <a:prstGeom prst="rect">
            <a:avLst/>
          </a:prstGeom>
        </p:spPr>
      </p:pic>
      <p:sp>
        <p:nvSpPr>
          <p:cNvPr id="4" name="文本框 3"/>
          <p:cNvSpPr txBox="1"/>
          <p:nvPr/>
        </p:nvSpPr>
        <p:spPr>
          <a:xfrm>
            <a:off x="5392594" y="3281606"/>
            <a:ext cx="3642344" cy="1477328"/>
          </a:xfrm>
          <a:prstGeom prst="rect">
            <a:avLst/>
          </a:prstGeom>
          <a:noFill/>
        </p:spPr>
        <p:txBody>
          <a:bodyPr wrap="none" rtlCol="0">
            <a:spAutoFit/>
          </a:bodyPr>
          <a:lstStyle/>
          <a:p>
            <a:r>
              <a:rPr lang="en-US" altLang="zh-CN" dirty="0" err="1">
                <a:latin typeface="Times New Roman" panose="02020603050405020304" pitchFamily="18" charset="0"/>
                <a:ea typeface="Tahoma" panose="020B0604030504040204" pitchFamily="34" charset="0"/>
                <a:cs typeface="Times New Roman" panose="02020603050405020304" pitchFamily="18" charset="0"/>
              </a:rPr>
              <a:t>ungated</a:t>
            </a:r>
            <a:r>
              <a:rPr lang="en-US" altLang="zh-CN" dirty="0">
                <a:latin typeface="Times New Roman" panose="02020603050405020304" pitchFamily="18" charset="0"/>
                <a:ea typeface="Tahoma" panose="020B0604030504040204" pitchFamily="34" charset="0"/>
                <a:cs typeface="Times New Roman" panose="02020603050405020304" pitchFamily="18" charset="0"/>
              </a:rPr>
              <a:t> </a:t>
            </a:r>
            <a:r>
              <a:rPr lang="en-US" altLang="zh-CN"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latin typeface="Times New Roman" panose="02020603050405020304" pitchFamily="18" charset="0"/>
                <a:ea typeface="Tahoma" panose="020B0604030504040204" pitchFamily="34" charset="0"/>
                <a:cs typeface="Times New Roman" panose="02020603050405020304" pitchFamily="18" charset="0"/>
              </a:rPr>
              <a:t>Si China</a:t>
            </a:r>
          </a:p>
          <a:p>
            <a:r>
              <a:rPr lang="el-GR"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p>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p</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Si China</a:t>
            </a:r>
          </a:p>
          <a:p>
            <a:r>
              <a:rPr lang="en-US" altLang="zh-CN" dirty="0" err="1">
                <a:solidFill>
                  <a:srgbClr val="FF00FF"/>
                </a:solidFill>
                <a:latin typeface="Times New Roman" panose="02020603050405020304" pitchFamily="18" charset="0"/>
                <a:ea typeface="Tahoma" panose="020B0604030504040204" pitchFamily="34" charset="0"/>
                <a:cs typeface="Times New Roman" panose="02020603050405020304" pitchFamily="18" charset="0"/>
              </a:rPr>
              <a:t>ungated</a:t>
            </a:r>
            <a:r>
              <a:rPr lang="en-US" altLang="zh-CN"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i="1"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Si NSCL</a:t>
            </a:r>
          </a:p>
          <a:p>
            <a:r>
              <a:rPr lang="en-US" altLang="zh-CN"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Si NSCL</a:t>
            </a:r>
          </a:p>
        </p:txBody>
      </p:sp>
    </p:spTree>
    <p:extLst>
      <p:ext uri="{BB962C8B-B14F-4D97-AF65-F5344CB8AC3E}">
        <p14:creationId xmlns:p14="http://schemas.microsoft.com/office/powerpoint/2010/main" val="46025919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3281606"/>
          </a:xfrm>
          <a:prstGeom prst="rect">
            <a:avLst/>
          </a:prstGeom>
        </p:spPr>
      </p:pic>
      <p:pic>
        <p:nvPicPr>
          <p:cNvPr id="6" name="图片 5"/>
          <p:cNvPicPr>
            <a:picLocks noChangeAspect="1"/>
          </p:cNvPicPr>
          <p:nvPr/>
        </p:nvPicPr>
        <p:blipFill>
          <a:blip r:embed="rId3"/>
          <a:stretch>
            <a:fillRect/>
          </a:stretch>
        </p:blipFill>
        <p:spPr>
          <a:xfrm>
            <a:off x="0" y="3576394"/>
            <a:ext cx="9144000" cy="3281606"/>
          </a:xfrm>
          <a:prstGeom prst="rect">
            <a:avLst/>
          </a:prstGeom>
        </p:spPr>
      </p:pic>
      <p:sp>
        <p:nvSpPr>
          <p:cNvPr id="7" name="文本框 6"/>
          <p:cNvSpPr txBox="1"/>
          <p:nvPr/>
        </p:nvSpPr>
        <p:spPr>
          <a:xfrm>
            <a:off x="5881568" y="3062706"/>
            <a:ext cx="3262432" cy="1323439"/>
          </a:xfrm>
          <a:prstGeom prst="rect">
            <a:avLst/>
          </a:prstGeom>
          <a:noFill/>
        </p:spPr>
        <p:txBody>
          <a:bodyPr wrap="none" rtlCol="0">
            <a:spAutoFit/>
          </a:bodyPr>
          <a:lstStyle/>
          <a:p>
            <a:r>
              <a:rPr lang="en-US" altLang="zh-CN" sz="1600" dirty="0" err="1">
                <a:latin typeface="Times New Roman" panose="02020603050405020304" pitchFamily="18" charset="0"/>
                <a:ea typeface="Tahoma" panose="020B0604030504040204" pitchFamily="34" charset="0"/>
                <a:cs typeface="Times New Roman" panose="02020603050405020304" pitchFamily="18" charset="0"/>
              </a:rPr>
              <a:t>ungated</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 </a:t>
            </a:r>
            <a:r>
              <a:rPr lang="en-US" altLang="zh-CN" sz="1600"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sz="1600"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Si China</a:t>
            </a:r>
          </a:p>
          <a:p>
            <a:r>
              <a:rPr lang="el-GR" altLang="zh-CN" sz="1600"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sz="16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sz="1600"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6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sz="1600" baseline="30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6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altLang="zh-CN" sz="1600"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p>
            <a:r>
              <a:rPr lang="en-US" altLang="zh-CN" sz="1600"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p</a:t>
            </a:r>
            <a:r>
              <a:rPr lang="en-US" altLang="zh-CN" sz="16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sz="1600"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6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sz="1600" baseline="30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6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Si China</a:t>
            </a:r>
          </a:p>
          <a:p>
            <a:r>
              <a:rPr lang="en-US" altLang="zh-CN" sz="1600" dirty="0" err="1">
                <a:solidFill>
                  <a:srgbClr val="FF00FF"/>
                </a:solidFill>
                <a:latin typeface="Times New Roman" panose="02020603050405020304" pitchFamily="18" charset="0"/>
                <a:ea typeface="Tahoma" panose="020B0604030504040204" pitchFamily="34" charset="0"/>
                <a:cs typeface="Times New Roman" panose="02020603050405020304" pitchFamily="18" charset="0"/>
              </a:rPr>
              <a:t>ungated</a:t>
            </a:r>
            <a:r>
              <a:rPr lang="en-US" altLang="zh-CN" sz="1600"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1600" i="1"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600"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sz="1600" baseline="30000"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600"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Si NSCL</a:t>
            </a:r>
          </a:p>
          <a:p>
            <a:r>
              <a:rPr lang="en-US" altLang="zh-CN" sz="1600"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sz="1600" i="1"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600"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sz="1600" baseline="30000"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600"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Si NSCL</a:t>
            </a:r>
          </a:p>
        </p:txBody>
      </p:sp>
      <p:sp>
        <p:nvSpPr>
          <p:cNvPr id="8" name="文本框 7"/>
          <p:cNvSpPr txBox="1"/>
          <p:nvPr/>
        </p:nvSpPr>
        <p:spPr>
          <a:xfrm>
            <a:off x="3240060" y="3882030"/>
            <a:ext cx="652743" cy="369332"/>
          </a:xfrm>
          <a:prstGeom prst="rect">
            <a:avLst/>
          </a:prstGeom>
          <a:noFill/>
          <a:ln>
            <a:noFill/>
          </a:ln>
        </p:spPr>
        <p:txBody>
          <a:bodyPr wrap="none" rtlCol="0">
            <a:spAutoFit/>
          </a:bodyPr>
          <a:lstStyle/>
          <a:p>
            <a:r>
              <a:rPr lang="en-US" dirty="0">
                <a:solidFill>
                  <a:srgbClr val="FF0000"/>
                </a:solidFill>
              </a:rPr>
              <a:t>1369</a:t>
            </a:r>
          </a:p>
        </p:txBody>
      </p:sp>
      <p:sp>
        <p:nvSpPr>
          <p:cNvPr id="11" name="文本框 10"/>
          <p:cNvSpPr txBox="1"/>
          <p:nvPr/>
        </p:nvSpPr>
        <p:spPr>
          <a:xfrm>
            <a:off x="7383421" y="5125226"/>
            <a:ext cx="1119217" cy="369332"/>
          </a:xfrm>
          <a:prstGeom prst="rect">
            <a:avLst/>
          </a:prstGeom>
          <a:noFill/>
          <a:ln>
            <a:noFill/>
          </a:ln>
        </p:spPr>
        <p:txBody>
          <a:bodyPr wrap="none" rtlCol="0">
            <a:spAutoFit/>
          </a:bodyPr>
          <a:lstStyle/>
          <a:p>
            <a:r>
              <a:rPr lang="en-US" altLang="zh-CN" dirty="0">
                <a:solidFill>
                  <a:srgbClr val="FF0000"/>
                </a:solidFill>
              </a:rPr>
              <a:t>1369</a:t>
            </a:r>
            <a:r>
              <a:rPr lang="en-US" altLang="zh-CN" dirty="0"/>
              <a:t>+511</a:t>
            </a:r>
            <a:endParaRPr lang="en-US" dirty="0"/>
          </a:p>
        </p:txBody>
      </p:sp>
      <p:sp>
        <p:nvSpPr>
          <p:cNvPr id="12" name="文本框 11"/>
          <p:cNvSpPr txBox="1"/>
          <p:nvPr/>
        </p:nvSpPr>
        <p:spPr>
          <a:xfrm>
            <a:off x="4054637" y="3697364"/>
            <a:ext cx="652743" cy="369332"/>
          </a:xfrm>
          <a:prstGeom prst="rect">
            <a:avLst/>
          </a:prstGeom>
          <a:noFill/>
          <a:ln>
            <a:noFill/>
          </a:ln>
        </p:spPr>
        <p:txBody>
          <a:bodyPr wrap="none" rtlCol="0">
            <a:spAutoFit/>
          </a:bodyPr>
          <a:lstStyle/>
          <a:p>
            <a:r>
              <a:rPr lang="en-US" dirty="0"/>
              <a:t>1461</a:t>
            </a:r>
          </a:p>
        </p:txBody>
      </p:sp>
      <p:sp>
        <p:nvSpPr>
          <p:cNvPr id="13" name="文本框 12"/>
          <p:cNvSpPr txBox="1"/>
          <p:nvPr/>
        </p:nvSpPr>
        <p:spPr>
          <a:xfrm>
            <a:off x="3428519" y="0"/>
            <a:ext cx="535724" cy="369332"/>
          </a:xfrm>
          <a:prstGeom prst="rect">
            <a:avLst/>
          </a:prstGeom>
          <a:noFill/>
          <a:ln>
            <a:noFill/>
          </a:ln>
        </p:spPr>
        <p:txBody>
          <a:bodyPr wrap="none" rtlCol="0">
            <a:spAutoFit/>
          </a:bodyPr>
          <a:lstStyle/>
          <a:p>
            <a:r>
              <a:rPr lang="en-US" dirty="0">
                <a:solidFill>
                  <a:srgbClr val="0000FF"/>
                </a:solidFill>
              </a:rPr>
              <a:t>452</a:t>
            </a:r>
          </a:p>
        </p:txBody>
      </p:sp>
      <p:sp>
        <p:nvSpPr>
          <p:cNvPr id="14" name="文本框 13"/>
          <p:cNvSpPr txBox="1"/>
          <p:nvPr/>
        </p:nvSpPr>
        <p:spPr>
          <a:xfrm>
            <a:off x="3858215" y="0"/>
            <a:ext cx="535724" cy="369332"/>
          </a:xfrm>
          <a:prstGeom prst="rect">
            <a:avLst/>
          </a:prstGeom>
          <a:noFill/>
          <a:ln>
            <a:noFill/>
          </a:ln>
        </p:spPr>
        <p:txBody>
          <a:bodyPr wrap="none" rtlCol="0">
            <a:spAutoFit/>
          </a:bodyPr>
          <a:lstStyle/>
          <a:p>
            <a:r>
              <a:rPr lang="en-US" dirty="0">
                <a:solidFill>
                  <a:srgbClr val="0000FF"/>
                </a:solidFill>
              </a:rPr>
              <a:t>493</a:t>
            </a:r>
          </a:p>
        </p:txBody>
      </p:sp>
      <p:sp>
        <p:nvSpPr>
          <p:cNvPr id="15" name="文本框 14"/>
          <p:cNvSpPr txBox="1"/>
          <p:nvPr/>
        </p:nvSpPr>
        <p:spPr>
          <a:xfrm>
            <a:off x="8220488" y="221519"/>
            <a:ext cx="535724" cy="369332"/>
          </a:xfrm>
          <a:prstGeom prst="rect">
            <a:avLst/>
          </a:prstGeom>
          <a:noFill/>
          <a:ln>
            <a:noFill/>
          </a:ln>
        </p:spPr>
        <p:txBody>
          <a:bodyPr wrap="none" rtlCol="0">
            <a:spAutoFit/>
          </a:bodyPr>
          <a:lstStyle/>
          <a:p>
            <a:r>
              <a:rPr lang="en-US" dirty="0">
                <a:solidFill>
                  <a:srgbClr val="0000FF"/>
                </a:solidFill>
              </a:rPr>
              <a:t>945</a:t>
            </a:r>
          </a:p>
        </p:txBody>
      </p:sp>
      <p:sp>
        <p:nvSpPr>
          <p:cNvPr id="16" name="文本框 15"/>
          <p:cNvSpPr txBox="1"/>
          <p:nvPr/>
        </p:nvSpPr>
        <p:spPr>
          <a:xfrm>
            <a:off x="5300265" y="3808333"/>
            <a:ext cx="652743" cy="369332"/>
          </a:xfrm>
          <a:prstGeom prst="rect">
            <a:avLst/>
          </a:prstGeom>
          <a:noFill/>
          <a:ln>
            <a:noFill/>
          </a:ln>
        </p:spPr>
        <p:txBody>
          <a:bodyPr wrap="none" rtlCol="0">
            <a:spAutoFit/>
          </a:bodyPr>
          <a:lstStyle/>
          <a:p>
            <a:r>
              <a:rPr lang="en-US" dirty="0">
                <a:solidFill>
                  <a:srgbClr val="0000FF"/>
                </a:solidFill>
              </a:rPr>
              <a:t>1612</a:t>
            </a:r>
          </a:p>
        </p:txBody>
      </p:sp>
    </p:spTree>
    <p:extLst>
      <p:ext uri="{BB962C8B-B14F-4D97-AF65-F5344CB8AC3E}">
        <p14:creationId xmlns:p14="http://schemas.microsoft.com/office/powerpoint/2010/main" val="62332003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0"/>
            <a:ext cx="9144000" cy="3281606"/>
          </a:xfrm>
          <a:prstGeom prst="rect">
            <a:avLst/>
          </a:prstGeom>
        </p:spPr>
      </p:pic>
      <p:pic>
        <p:nvPicPr>
          <p:cNvPr id="5" name="图片 4"/>
          <p:cNvPicPr>
            <a:picLocks noChangeAspect="1"/>
          </p:cNvPicPr>
          <p:nvPr/>
        </p:nvPicPr>
        <p:blipFill>
          <a:blip r:embed="rId4"/>
          <a:stretch>
            <a:fillRect/>
          </a:stretch>
        </p:blipFill>
        <p:spPr>
          <a:xfrm>
            <a:off x="0" y="3576394"/>
            <a:ext cx="9144000" cy="3281606"/>
          </a:xfrm>
          <a:prstGeom prst="rect">
            <a:avLst/>
          </a:prstGeom>
        </p:spPr>
      </p:pic>
      <p:sp>
        <p:nvSpPr>
          <p:cNvPr id="6" name="文本框 5"/>
          <p:cNvSpPr txBox="1"/>
          <p:nvPr/>
        </p:nvSpPr>
        <p:spPr>
          <a:xfrm>
            <a:off x="5881568" y="3062706"/>
            <a:ext cx="3262432" cy="1323439"/>
          </a:xfrm>
          <a:prstGeom prst="rect">
            <a:avLst/>
          </a:prstGeom>
          <a:noFill/>
        </p:spPr>
        <p:txBody>
          <a:bodyPr wrap="none" rtlCol="0">
            <a:spAutoFit/>
          </a:bodyPr>
          <a:lstStyle/>
          <a:p>
            <a:r>
              <a:rPr lang="en-US" altLang="zh-CN" sz="1600" dirty="0" err="1">
                <a:latin typeface="Times New Roman" panose="02020603050405020304" pitchFamily="18" charset="0"/>
                <a:ea typeface="Tahoma" panose="020B0604030504040204" pitchFamily="34" charset="0"/>
                <a:cs typeface="Times New Roman" panose="02020603050405020304" pitchFamily="18" charset="0"/>
              </a:rPr>
              <a:t>ungated</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 </a:t>
            </a:r>
            <a:r>
              <a:rPr lang="en-US" altLang="zh-CN" sz="1600"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sz="1600"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Si China</a:t>
            </a:r>
          </a:p>
          <a:p>
            <a:r>
              <a:rPr lang="el-GR" altLang="zh-CN" sz="1600"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sz="16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sz="1600"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6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sz="1600" baseline="30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6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altLang="zh-CN" sz="1600"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p>
            <a:r>
              <a:rPr lang="en-US" altLang="zh-CN" sz="1600"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p</a:t>
            </a:r>
            <a:r>
              <a:rPr lang="en-US" altLang="zh-CN" sz="16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sz="1600"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6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sz="1600" baseline="30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6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Si China</a:t>
            </a:r>
          </a:p>
          <a:p>
            <a:r>
              <a:rPr lang="en-US" altLang="zh-CN" sz="1600" dirty="0" err="1">
                <a:solidFill>
                  <a:srgbClr val="FF00FF"/>
                </a:solidFill>
                <a:latin typeface="Times New Roman" panose="02020603050405020304" pitchFamily="18" charset="0"/>
                <a:ea typeface="Tahoma" panose="020B0604030504040204" pitchFamily="34" charset="0"/>
                <a:cs typeface="Times New Roman" panose="02020603050405020304" pitchFamily="18" charset="0"/>
              </a:rPr>
              <a:t>ungated</a:t>
            </a:r>
            <a:r>
              <a:rPr lang="en-US" altLang="zh-CN" sz="1600"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1600" i="1"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600"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sz="1600" baseline="30000"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600"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Si NSCL</a:t>
            </a:r>
          </a:p>
          <a:p>
            <a:r>
              <a:rPr lang="en-US" altLang="zh-CN" sz="1600"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sz="1600" i="1"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600"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sz="1600" baseline="30000"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600"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Si NSCL</a:t>
            </a:r>
          </a:p>
        </p:txBody>
      </p:sp>
      <p:sp>
        <p:nvSpPr>
          <p:cNvPr id="8" name="文本框 7"/>
          <p:cNvSpPr txBox="1"/>
          <p:nvPr/>
        </p:nvSpPr>
        <p:spPr>
          <a:xfrm>
            <a:off x="6552047" y="712147"/>
            <a:ext cx="652743" cy="369332"/>
          </a:xfrm>
          <a:prstGeom prst="rect">
            <a:avLst/>
          </a:prstGeom>
          <a:noFill/>
          <a:ln>
            <a:noFill/>
          </a:ln>
        </p:spPr>
        <p:txBody>
          <a:bodyPr wrap="none" rtlCol="0">
            <a:spAutoFit/>
          </a:bodyPr>
          <a:lstStyle/>
          <a:p>
            <a:r>
              <a:rPr lang="en-US" dirty="0">
                <a:solidFill>
                  <a:srgbClr val="FF0000"/>
                </a:solidFill>
              </a:rPr>
              <a:t>2754</a:t>
            </a:r>
          </a:p>
        </p:txBody>
      </p:sp>
      <p:sp>
        <p:nvSpPr>
          <p:cNvPr id="9" name="文本框 8"/>
          <p:cNvSpPr txBox="1"/>
          <p:nvPr/>
        </p:nvSpPr>
        <p:spPr>
          <a:xfrm>
            <a:off x="5389097" y="342815"/>
            <a:ext cx="652743" cy="369332"/>
          </a:xfrm>
          <a:prstGeom prst="rect">
            <a:avLst/>
          </a:prstGeom>
          <a:noFill/>
          <a:ln>
            <a:noFill/>
          </a:ln>
        </p:spPr>
        <p:txBody>
          <a:bodyPr wrap="none" rtlCol="0">
            <a:spAutoFit/>
          </a:bodyPr>
          <a:lstStyle/>
          <a:p>
            <a:r>
              <a:rPr lang="en-US" dirty="0"/>
              <a:t>2615</a:t>
            </a:r>
          </a:p>
        </p:txBody>
      </p:sp>
      <p:sp>
        <p:nvSpPr>
          <p:cNvPr id="10" name="文本框 9"/>
          <p:cNvSpPr txBox="1"/>
          <p:nvPr/>
        </p:nvSpPr>
        <p:spPr>
          <a:xfrm>
            <a:off x="7512784" y="1162021"/>
            <a:ext cx="652743" cy="369332"/>
          </a:xfrm>
          <a:prstGeom prst="rect">
            <a:avLst/>
          </a:prstGeom>
          <a:noFill/>
          <a:ln>
            <a:noFill/>
          </a:ln>
        </p:spPr>
        <p:txBody>
          <a:bodyPr wrap="none" rtlCol="0">
            <a:spAutoFit/>
          </a:bodyPr>
          <a:lstStyle/>
          <a:p>
            <a:r>
              <a:rPr lang="en-US" dirty="0">
                <a:solidFill>
                  <a:srgbClr val="FF0000"/>
                </a:solidFill>
              </a:rPr>
              <a:t>2870</a:t>
            </a:r>
          </a:p>
        </p:txBody>
      </p:sp>
      <p:sp>
        <p:nvSpPr>
          <p:cNvPr id="11" name="文本框 10"/>
          <p:cNvSpPr txBox="1"/>
          <p:nvPr/>
        </p:nvSpPr>
        <p:spPr>
          <a:xfrm>
            <a:off x="4012391" y="4681258"/>
            <a:ext cx="1119217" cy="369332"/>
          </a:xfrm>
          <a:prstGeom prst="rect">
            <a:avLst/>
          </a:prstGeom>
          <a:noFill/>
          <a:ln>
            <a:noFill/>
          </a:ln>
        </p:spPr>
        <p:txBody>
          <a:bodyPr wrap="none" rtlCol="0">
            <a:spAutoFit/>
          </a:bodyPr>
          <a:lstStyle/>
          <a:p>
            <a:r>
              <a:rPr lang="en-US" dirty="0">
                <a:solidFill>
                  <a:srgbClr val="FF0000"/>
                </a:solidFill>
              </a:rPr>
              <a:t>4238</a:t>
            </a:r>
            <a:r>
              <a:rPr lang="en-US" dirty="0"/>
              <a:t>–511</a:t>
            </a:r>
          </a:p>
        </p:txBody>
      </p:sp>
      <p:sp>
        <p:nvSpPr>
          <p:cNvPr id="12" name="文本框 11"/>
          <p:cNvSpPr txBox="1"/>
          <p:nvPr/>
        </p:nvSpPr>
        <p:spPr>
          <a:xfrm>
            <a:off x="7155005" y="4680933"/>
            <a:ext cx="652743" cy="369332"/>
          </a:xfrm>
          <a:prstGeom prst="rect">
            <a:avLst/>
          </a:prstGeom>
          <a:noFill/>
          <a:ln>
            <a:noFill/>
          </a:ln>
        </p:spPr>
        <p:txBody>
          <a:bodyPr wrap="none" rtlCol="0">
            <a:spAutoFit/>
          </a:bodyPr>
          <a:lstStyle/>
          <a:p>
            <a:r>
              <a:rPr lang="en-US" dirty="0">
                <a:solidFill>
                  <a:srgbClr val="FF0000"/>
                </a:solidFill>
              </a:rPr>
              <a:t>4238</a:t>
            </a:r>
            <a:endParaRPr lang="en-US" dirty="0"/>
          </a:p>
        </p:txBody>
      </p:sp>
      <p:sp>
        <p:nvSpPr>
          <p:cNvPr id="14" name="文本框 13"/>
          <p:cNvSpPr txBox="1"/>
          <p:nvPr/>
        </p:nvSpPr>
        <p:spPr>
          <a:xfrm>
            <a:off x="1985141" y="1803160"/>
            <a:ext cx="1119217" cy="369332"/>
          </a:xfrm>
          <a:prstGeom prst="rect">
            <a:avLst/>
          </a:prstGeom>
          <a:noFill/>
          <a:ln>
            <a:noFill/>
          </a:ln>
        </p:spPr>
        <p:txBody>
          <a:bodyPr wrap="none" rtlCol="0">
            <a:spAutoFit/>
          </a:bodyPr>
          <a:lstStyle/>
          <a:p>
            <a:r>
              <a:rPr lang="en-US" dirty="0">
                <a:solidFill>
                  <a:srgbClr val="FF0000"/>
                </a:solidFill>
              </a:rPr>
              <a:t>2754</a:t>
            </a:r>
            <a:r>
              <a:rPr lang="en-US" dirty="0"/>
              <a:t>–511</a:t>
            </a:r>
          </a:p>
        </p:txBody>
      </p:sp>
    </p:spTree>
    <p:extLst>
      <p:ext uri="{BB962C8B-B14F-4D97-AF65-F5344CB8AC3E}">
        <p14:creationId xmlns:p14="http://schemas.microsoft.com/office/powerpoint/2010/main" val="14940601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2818329"/>
            <a:ext cx="9144000" cy="4016484"/>
          </a:xfrm>
          <a:prstGeom prst="rect">
            <a:avLst/>
          </a:prstGeom>
        </p:spPr>
        <p:txBody>
          <a:bodyPr wrap="square">
            <a:spAutoFit/>
          </a:bodyPr>
          <a:lstStyle/>
          <a:p>
            <a:r>
              <a:rPr lang="en-US" altLang="zh-CN" sz="1700" dirty="0">
                <a:latin typeface="Arial" panose="020B0604020202020204" pitchFamily="34" charset="0"/>
              </a:rPr>
              <a:t>p0[</a:t>
            </a:r>
            <a:r>
              <a:rPr lang="en-US" altLang="zh-CN" sz="1700" dirty="0" err="1">
                <a:latin typeface="Arial" panose="020B0604020202020204" pitchFamily="34" charset="0"/>
              </a:rPr>
              <a:t>idetector</a:t>
            </a:r>
            <a:r>
              <a:rPr lang="en-US" altLang="zh-CN" sz="1700" dirty="0">
                <a:latin typeface="Arial" panose="020B0604020202020204" pitchFamily="34" charset="0"/>
              </a:rPr>
              <a:t>]=pol1-&gt;</a:t>
            </a:r>
            <a:r>
              <a:rPr lang="en-US" altLang="zh-CN" sz="1700" dirty="0" err="1">
                <a:latin typeface="Arial" panose="020B0604020202020204" pitchFamily="34" charset="0"/>
              </a:rPr>
              <a:t>GetParameter</a:t>
            </a:r>
            <a:r>
              <a:rPr lang="en-US" altLang="zh-CN" sz="1700" dirty="0">
                <a:latin typeface="Arial" panose="020B0604020202020204" pitchFamily="34" charset="0"/>
              </a:rPr>
              <a:t>(0);</a:t>
            </a:r>
            <a:r>
              <a:rPr lang="en-US" altLang="zh-CN" sz="1700" dirty="0">
                <a:solidFill>
                  <a:srgbClr val="008000"/>
                </a:solidFill>
                <a:latin typeface="Arial" panose="020B0604020202020204" pitchFamily="34" charset="0"/>
              </a:rPr>
              <a:t>//intercept</a:t>
            </a:r>
            <a:endParaRPr lang="en-US" altLang="zh-CN" sz="1700" dirty="0">
              <a:solidFill>
                <a:prstClr val="black"/>
              </a:solidFill>
              <a:latin typeface="Arial" panose="020B0604020202020204" pitchFamily="34" charset="0"/>
            </a:endParaRPr>
          </a:p>
          <a:p>
            <a:r>
              <a:rPr lang="en-US" altLang="zh-CN" sz="1700" dirty="0">
                <a:solidFill>
                  <a:prstClr val="black"/>
                </a:solidFill>
                <a:latin typeface="Arial" panose="020B0604020202020204" pitchFamily="34" charset="0"/>
              </a:rPr>
              <a:t>p1[</a:t>
            </a:r>
            <a:r>
              <a:rPr lang="en-US" altLang="zh-CN" sz="1700" dirty="0" err="1">
                <a:solidFill>
                  <a:prstClr val="black"/>
                </a:solidFill>
                <a:latin typeface="Arial" panose="020B0604020202020204" pitchFamily="34" charset="0"/>
              </a:rPr>
              <a:t>idetector</a:t>
            </a:r>
            <a:r>
              <a:rPr lang="en-US" altLang="zh-CN" sz="1700" dirty="0">
                <a:solidFill>
                  <a:prstClr val="black"/>
                </a:solidFill>
                <a:latin typeface="Arial" panose="020B0604020202020204" pitchFamily="34" charset="0"/>
              </a:rPr>
              <a:t>]=pol1-&gt;</a:t>
            </a:r>
            <a:r>
              <a:rPr lang="en-US" altLang="zh-CN" sz="1700" dirty="0" err="1">
                <a:solidFill>
                  <a:prstClr val="black"/>
                </a:solidFill>
                <a:latin typeface="Arial" panose="020B0604020202020204" pitchFamily="34" charset="0"/>
              </a:rPr>
              <a:t>GetParameter</a:t>
            </a:r>
            <a:r>
              <a:rPr lang="en-US" altLang="zh-CN" sz="1700" dirty="0">
                <a:solidFill>
                  <a:prstClr val="black"/>
                </a:solidFill>
                <a:latin typeface="Arial" panose="020B0604020202020204" pitchFamily="34" charset="0"/>
              </a:rPr>
              <a:t>(1);</a:t>
            </a:r>
            <a:r>
              <a:rPr lang="en-US" altLang="zh-CN" sz="1700" dirty="0">
                <a:solidFill>
                  <a:srgbClr val="008000"/>
                </a:solidFill>
                <a:latin typeface="Arial" panose="020B0604020202020204" pitchFamily="34" charset="0"/>
              </a:rPr>
              <a:t>//slope</a:t>
            </a:r>
            <a:endParaRPr lang="en-US" altLang="zh-CN" sz="1700" dirty="0">
              <a:solidFill>
                <a:prstClr val="black"/>
              </a:solidFill>
              <a:latin typeface="Arial" panose="020B0604020202020204" pitchFamily="34" charset="0"/>
            </a:endParaRPr>
          </a:p>
          <a:p>
            <a:r>
              <a:rPr lang="en-US" altLang="zh-CN" sz="1700" dirty="0">
                <a:solidFill>
                  <a:prstClr val="black"/>
                </a:solidFill>
                <a:latin typeface="Arial" panose="020B0604020202020204" pitchFamily="34" charset="0"/>
              </a:rPr>
              <a:t>p0err[</a:t>
            </a:r>
            <a:r>
              <a:rPr lang="en-US" altLang="zh-CN" sz="1700" dirty="0" err="1">
                <a:solidFill>
                  <a:prstClr val="black"/>
                </a:solidFill>
                <a:latin typeface="Arial" panose="020B0604020202020204" pitchFamily="34" charset="0"/>
              </a:rPr>
              <a:t>idetector</a:t>
            </a:r>
            <a:r>
              <a:rPr lang="en-US" altLang="zh-CN" sz="1700" dirty="0">
                <a:solidFill>
                  <a:prstClr val="black"/>
                </a:solidFill>
                <a:latin typeface="Arial" panose="020B0604020202020204" pitchFamily="34" charset="0"/>
              </a:rPr>
              <a:t>]=pol1-&gt;</a:t>
            </a:r>
            <a:r>
              <a:rPr lang="en-US" altLang="zh-CN" sz="1700" dirty="0" err="1">
                <a:solidFill>
                  <a:prstClr val="black"/>
                </a:solidFill>
                <a:latin typeface="Arial" panose="020B0604020202020204" pitchFamily="34" charset="0"/>
              </a:rPr>
              <a:t>GetParError</a:t>
            </a:r>
            <a:r>
              <a:rPr lang="en-US" altLang="zh-CN" sz="1700" dirty="0">
                <a:solidFill>
                  <a:prstClr val="black"/>
                </a:solidFill>
                <a:latin typeface="Arial" panose="020B0604020202020204" pitchFamily="34" charset="0"/>
              </a:rPr>
              <a:t>(0);</a:t>
            </a:r>
          </a:p>
          <a:p>
            <a:r>
              <a:rPr lang="en-US" altLang="zh-CN" sz="1700" dirty="0">
                <a:solidFill>
                  <a:srgbClr val="008000"/>
                </a:solidFill>
                <a:latin typeface="Arial" panose="020B0604020202020204" pitchFamily="34" charset="0"/>
              </a:rPr>
              <a:t>//</a:t>
            </a:r>
            <a:r>
              <a:rPr lang="en-US" altLang="zh-CN" sz="1700" dirty="0" err="1">
                <a:solidFill>
                  <a:srgbClr val="008000"/>
                </a:solidFill>
                <a:latin typeface="Arial" panose="020B0604020202020204" pitchFamily="34" charset="0"/>
              </a:rPr>
              <a:t>cout</a:t>
            </a:r>
            <a:r>
              <a:rPr lang="en-US" altLang="zh-CN" sz="1700" dirty="0">
                <a:solidFill>
                  <a:srgbClr val="008000"/>
                </a:solidFill>
                <a:latin typeface="Arial" panose="020B0604020202020204" pitchFamily="34" charset="0"/>
              </a:rPr>
              <a:t>&lt;&lt;p0err[</a:t>
            </a:r>
            <a:r>
              <a:rPr lang="en-US" altLang="zh-CN" sz="1700" dirty="0" err="1">
                <a:solidFill>
                  <a:srgbClr val="008000"/>
                </a:solidFill>
                <a:latin typeface="Arial" panose="020B0604020202020204" pitchFamily="34" charset="0"/>
              </a:rPr>
              <a:t>idetector</a:t>
            </a:r>
            <a:r>
              <a:rPr lang="en-US" altLang="zh-CN" sz="1700" dirty="0">
                <a:solidFill>
                  <a:srgbClr val="008000"/>
                </a:solidFill>
                <a:latin typeface="Arial" panose="020B0604020202020204" pitchFamily="34" charset="0"/>
              </a:rPr>
              <a:t>]&lt;&lt;</a:t>
            </a:r>
            <a:r>
              <a:rPr lang="en-US" altLang="zh-CN" sz="1700" dirty="0" err="1">
                <a:solidFill>
                  <a:srgbClr val="008000"/>
                </a:solidFill>
                <a:latin typeface="Arial" panose="020B0604020202020204" pitchFamily="34" charset="0"/>
              </a:rPr>
              <a:t>endl</a:t>
            </a:r>
            <a:r>
              <a:rPr lang="en-US" altLang="zh-CN" sz="1700" dirty="0">
                <a:solidFill>
                  <a:srgbClr val="008000"/>
                </a:solidFill>
                <a:latin typeface="Arial" panose="020B0604020202020204" pitchFamily="34" charset="0"/>
              </a:rPr>
              <a:t>;</a:t>
            </a:r>
            <a:endParaRPr lang="en-US" altLang="zh-CN" sz="1700" dirty="0">
              <a:solidFill>
                <a:prstClr val="black"/>
              </a:solidFill>
              <a:latin typeface="Arial" panose="020B0604020202020204" pitchFamily="34" charset="0"/>
            </a:endParaRPr>
          </a:p>
          <a:p>
            <a:r>
              <a:rPr lang="en-US" altLang="zh-CN" sz="1700" dirty="0">
                <a:solidFill>
                  <a:prstClr val="black"/>
                </a:solidFill>
                <a:latin typeface="Arial" panose="020B0604020202020204" pitchFamily="34" charset="0"/>
              </a:rPr>
              <a:t>p0err[</a:t>
            </a:r>
            <a:r>
              <a:rPr lang="en-US" altLang="zh-CN" sz="1700" dirty="0" err="1">
                <a:solidFill>
                  <a:prstClr val="black"/>
                </a:solidFill>
                <a:latin typeface="Arial" panose="020B0604020202020204" pitchFamily="34" charset="0"/>
              </a:rPr>
              <a:t>idetector</a:t>
            </a:r>
            <a:r>
              <a:rPr lang="en-US" altLang="zh-CN" sz="1700" dirty="0">
                <a:solidFill>
                  <a:prstClr val="black"/>
                </a:solidFill>
                <a:latin typeface="Arial" panose="020B0604020202020204" pitchFamily="34" charset="0"/>
              </a:rPr>
              <a:t>]=sqrt(fitter-&gt;</a:t>
            </a:r>
            <a:r>
              <a:rPr lang="en-US" altLang="zh-CN" sz="1700" dirty="0" err="1">
                <a:solidFill>
                  <a:prstClr val="black"/>
                </a:solidFill>
                <a:latin typeface="Arial" panose="020B0604020202020204" pitchFamily="34" charset="0"/>
              </a:rPr>
              <a:t>GetCovarianceMatrixElement</a:t>
            </a:r>
            <a:r>
              <a:rPr lang="en-US" altLang="zh-CN" sz="1700" dirty="0">
                <a:solidFill>
                  <a:prstClr val="black"/>
                </a:solidFill>
                <a:latin typeface="Arial" panose="020B0604020202020204" pitchFamily="34" charset="0"/>
              </a:rPr>
              <a:t>(0,0));</a:t>
            </a:r>
            <a:r>
              <a:rPr lang="en-US" altLang="zh-CN" sz="1700" dirty="0">
                <a:solidFill>
                  <a:srgbClr val="008000"/>
                </a:solidFill>
                <a:latin typeface="Arial" panose="020B0604020202020204" pitchFamily="34" charset="0"/>
              </a:rPr>
              <a:t>//the same as pol1-&gt;</a:t>
            </a:r>
            <a:r>
              <a:rPr lang="en-US" altLang="zh-CN" sz="1700" dirty="0" err="1">
                <a:solidFill>
                  <a:srgbClr val="008000"/>
                </a:solidFill>
                <a:latin typeface="Arial" panose="020B0604020202020204" pitchFamily="34" charset="0"/>
              </a:rPr>
              <a:t>GetParError</a:t>
            </a:r>
            <a:r>
              <a:rPr lang="en-US" altLang="zh-CN" sz="1700" dirty="0">
                <a:solidFill>
                  <a:srgbClr val="008000"/>
                </a:solidFill>
                <a:latin typeface="Arial" panose="020B0604020202020204" pitchFamily="34" charset="0"/>
              </a:rPr>
              <a:t>(0);</a:t>
            </a:r>
            <a:endParaRPr lang="en-US" altLang="zh-CN" sz="1700" dirty="0">
              <a:solidFill>
                <a:prstClr val="black"/>
              </a:solidFill>
              <a:latin typeface="Arial" panose="020B0604020202020204" pitchFamily="34" charset="0"/>
            </a:endParaRPr>
          </a:p>
          <a:p>
            <a:r>
              <a:rPr lang="en-US" altLang="zh-CN" sz="1700" dirty="0">
                <a:solidFill>
                  <a:srgbClr val="008000"/>
                </a:solidFill>
                <a:latin typeface="Arial" panose="020B0604020202020204" pitchFamily="34" charset="0"/>
              </a:rPr>
              <a:t>//</a:t>
            </a:r>
            <a:r>
              <a:rPr lang="en-US" altLang="zh-CN" sz="1700" dirty="0" err="1">
                <a:solidFill>
                  <a:srgbClr val="008000"/>
                </a:solidFill>
                <a:latin typeface="Arial" panose="020B0604020202020204" pitchFamily="34" charset="0"/>
              </a:rPr>
              <a:t>cout</a:t>
            </a:r>
            <a:r>
              <a:rPr lang="en-US" altLang="zh-CN" sz="1700" dirty="0">
                <a:solidFill>
                  <a:srgbClr val="008000"/>
                </a:solidFill>
                <a:latin typeface="Arial" panose="020B0604020202020204" pitchFamily="34" charset="0"/>
              </a:rPr>
              <a:t>&lt;&lt;p0err[</a:t>
            </a:r>
            <a:r>
              <a:rPr lang="en-US" altLang="zh-CN" sz="1700" dirty="0" err="1">
                <a:solidFill>
                  <a:srgbClr val="008000"/>
                </a:solidFill>
                <a:latin typeface="Arial" panose="020B0604020202020204" pitchFamily="34" charset="0"/>
              </a:rPr>
              <a:t>idetector</a:t>
            </a:r>
            <a:r>
              <a:rPr lang="en-US" altLang="zh-CN" sz="1700" dirty="0">
                <a:solidFill>
                  <a:srgbClr val="008000"/>
                </a:solidFill>
                <a:latin typeface="Arial" panose="020B0604020202020204" pitchFamily="34" charset="0"/>
              </a:rPr>
              <a:t>]&lt;&lt;</a:t>
            </a:r>
            <a:r>
              <a:rPr lang="en-US" altLang="zh-CN" sz="1700" dirty="0" err="1">
                <a:solidFill>
                  <a:srgbClr val="008000"/>
                </a:solidFill>
                <a:latin typeface="Arial" panose="020B0604020202020204" pitchFamily="34" charset="0"/>
              </a:rPr>
              <a:t>endl</a:t>
            </a:r>
            <a:r>
              <a:rPr lang="en-US" altLang="zh-CN" sz="1700" dirty="0">
                <a:solidFill>
                  <a:srgbClr val="008000"/>
                </a:solidFill>
                <a:latin typeface="Arial" panose="020B0604020202020204" pitchFamily="34" charset="0"/>
              </a:rPr>
              <a:t>;</a:t>
            </a:r>
            <a:endParaRPr lang="en-US" altLang="zh-CN" sz="1700" dirty="0">
              <a:solidFill>
                <a:prstClr val="black"/>
              </a:solidFill>
              <a:latin typeface="Arial" panose="020B0604020202020204" pitchFamily="34" charset="0"/>
            </a:endParaRPr>
          </a:p>
          <a:p>
            <a:r>
              <a:rPr lang="en-US" altLang="zh-CN" sz="1700" dirty="0">
                <a:solidFill>
                  <a:prstClr val="black"/>
                </a:solidFill>
                <a:latin typeface="Arial" panose="020B0604020202020204" pitchFamily="34" charset="0"/>
              </a:rPr>
              <a:t>p1err[</a:t>
            </a:r>
            <a:r>
              <a:rPr lang="en-US" altLang="zh-CN" sz="1700" dirty="0" err="1">
                <a:solidFill>
                  <a:prstClr val="black"/>
                </a:solidFill>
                <a:latin typeface="Arial" panose="020B0604020202020204" pitchFamily="34" charset="0"/>
              </a:rPr>
              <a:t>idetector</a:t>
            </a:r>
            <a:r>
              <a:rPr lang="en-US" altLang="zh-CN" sz="1700" dirty="0">
                <a:solidFill>
                  <a:prstClr val="black"/>
                </a:solidFill>
                <a:latin typeface="Arial" panose="020B0604020202020204" pitchFamily="34" charset="0"/>
              </a:rPr>
              <a:t>]=pol1-&gt;</a:t>
            </a:r>
            <a:r>
              <a:rPr lang="en-US" altLang="zh-CN" sz="1700" dirty="0" err="1">
                <a:solidFill>
                  <a:prstClr val="black"/>
                </a:solidFill>
                <a:latin typeface="Arial" panose="020B0604020202020204" pitchFamily="34" charset="0"/>
              </a:rPr>
              <a:t>GetParError</a:t>
            </a:r>
            <a:r>
              <a:rPr lang="en-US" altLang="zh-CN" sz="1700" dirty="0">
                <a:solidFill>
                  <a:prstClr val="black"/>
                </a:solidFill>
                <a:latin typeface="Arial" panose="020B0604020202020204" pitchFamily="34" charset="0"/>
              </a:rPr>
              <a:t>(1);</a:t>
            </a:r>
          </a:p>
          <a:p>
            <a:r>
              <a:rPr lang="en-US" altLang="zh-CN" sz="1700" dirty="0">
                <a:solidFill>
                  <a:srgbClr val="008000"/>
                </a:solidFill>
                <a:latin typeface="Arial" panose="020B0604020202020204" pitchFamily="34" charset="0"/>
              </a:rPr>
              <a:t>//</a:t>
            </a:r>
            <a:r>
              <a:rPr lang="en-US" altLang="zh-CN" sz="1700" dirty="0" err="1">
                <a:solidFill>
                  <a:srgbClr val="008000"/>
                </a:solidFill>
                <a:latin typeface="Arial" panose="020B0604020202020204" pitchFamily="34" charset="0"/>
              </a:rPr>
              <a:t>cout</a:t>
            </a:r>
            <a:r>
              <a:rPr lang="en-US" altLang="zh-CN" sz="1700" dirty="0">
                <a:solidFill>
                  <a:srgbClr val="008000"/>
                </a:solidFill>
                <a:latin typeface="Arial" panose="020B0604020202020204" pitchFamily="34" charset="0"/>
              </a:rPr>
              <a:t>&lt;&lt;p1err[</a:t>
            </a:r>
            <a:r>
              <a:rPr lang="en-US" altLang="zh-CN" sz="1700" dirty="0" err="1">
                <a:solidFill>
                  <a:srgbClr val="008000"/>
                </a:solidFill>
                <a:latin typeface="Arial" panose="020B0604020202020204" pitchFamily="34" charset="0"/>
              </a:rPr>
              <a:t>idetector</a:t>
            </a:r>
            <a:r>
              <a:rPr lang="en-US" altLang="zh-CN" sz="1700" dirty="0">
                <a:solidFill>
                  <a:srgbClr val="008000"/>
                </a:solidFill>
                <a:latin typeface="Arial" panose="020B0604020202020204" pitchFamily="34" charset="0"/>
              </a:rPr>
              <a:t>]&lt;&lt;</a:t>
            </a:r>
            <a:r>
              <a:rPr lang="en-US" altLang="zh-CN" sz="1700" dirty="0" err="1">
                <a:solidFill>
                  <a:srgbClr val="008000"/>
                </a:solidFill>
                <a:latin typeface="Arial" panose="020B0604020202020204" pitchFamily="34" charset="0"/>
              </a:rPr>
              <a:t>endl</a:t>
            </a:r>
            <a:r>
              <a:rPr lang="en-US" altLang="zh-CN" sz="1700" dirty="0">
                <a:solidFill>
                  <a:srgbClr val="008000"/>
                </a:solidFill>
                <a:latin typeface="Arial" panose="020B0604020202020204" pitchFamily="34" charset="0"/>
              </a:rPr>
              <a:t>;</a:t>
            </a:r>
            <a:endParaRPr lang="en-US" altLang="zh-CN" sz="1700" dirty="0">
              <a:solidFill>
                <a:prstClr val="black"/>
              </a:solidFill>
              <a:latin typeface="Arial" panose="020B0604020202020204" pitchFamily="34" charset="0"/>
            </a:endParaRPr>
          </a:p>
          <a:p>
            <a:r>
              <a:rPr lang="en-US" altLang="zh-CN" sz="1700" dirty="0">
                <a:solidFill>
                  <a:prstClr val="black"/>
                </a:solidFill>
                <a:latin typeface="Arial" panose="020B0604020202020204" pitchFamily="34" charset="0"/>
              </a:rPr>
              <a:t>p1err[</a:t>
            </a:r>
            <a:r>
              <a:rPr lang="en-US" altLang="zh-CN" sz="1700" dirty="0" err="1">
                <a:solidFill>
                  <a:prstClr val="black"/>
                </a:solidFill>
                <a:latin typeface="Arial" panose="020B0604020202020204" pitchFamily="34" charset="0"/>
              </a:rPr>
              <a:t>idetector</a:t>
            </a:r>
            <a:r>
              <a:rPr lang="en-US" altLang="zh-CN" sz="1700" dirty="0">
                <a:solidFill>
                  <a:prstClr val="black"/>
                </a:solidFill>
                <a:latin typeface="Arial" panose="020B0604020202020204" pitchFamily="34" charset="0"/>
              </a:rPr>
              <a:t>]=sqrt(fitter-&gt;</a:t>
            </a:r>
            <a:r>
              <a:rPr lang="en-US" altLang="zh-CN" sz="1700" dirty="0" err="1">
                <a:solidFill>
                  <a:prstClr val="black"/>
                </a:solidFill>
                <a:latin typeface="Arial" panose="020B0604020202020204" pitchFamily="34" charset="0"/>
              </a:rPr>
              <a:t>GetCovarianceMatrixElement</a:t>
            </a:r>
            <a:r>
              <a:rPr lang="en-US" altLang="zh-CN" sz="1700" dirty="0">
                <a:solidFill>
                  <a:prstClr val="black"/>
                </a:solidFill>
                <a:latin typeface="Arial" panose="020B0604020202020204" pitchFamily="34" charset="0"/>
              </a:rPr>
              <a:t>(1,1));</a:t>
            </a:r>
            <a:r>
              <a:rPr lang="en-US" altLang="zh-CN" sz="1700" dirty="0">
                <a:solidFill>
                  <a:srgbClr val="008000"/>
                </a:solidFill>
                <a:latin typeface="Arial" panose="020B0604020202020204" pitchFamily="34" charset="0"/>
              </a:rPr>
              <a:t>//the same pol1-&gt;</a:t>
            </a:r>
            <a:r>
              <a:rPr lang="en-US" altLang="zh-CN" sz="1700" dirty="0" err="1">
                <a:solidFill>
                  <a:srgbClr val="008000"/>
                </a:solidFill>
                <a:latin typeface="Arial" panose="020B0604020202020204" pitchFamily="34" charset="0"/>
              </a:rPr>
              <a:t>GetParError</a:t>
            </a:r>
            <a:r>
              <a:rPr lang="en-US" altLang="zh-CN" sz="1700" dirty="0">
                <a:solidFill>
                  <a:srgbClr val="008000"/>
                </a:solidFill>
                <a:latin typeface="Arial" panose="020B0604020202020204" pitchFamily="34" charset="0"/>
              </a:rPr>
              <a:t>(1);</a:t>
            </a:r>
            <a:endParaRPr lang="en-US" altLang="zh-CN" sz="1700" dirty="0">
              <a:solidFill>
                <a:prstClr val="black"/>
              </a:solidFill>
              <a:latin typeface="Arial" panose="020B0604020202020204" pitchFamily="34" charset="0"/>
            </a:endParaRPr>
          </a:p>
          <a:p>
            <a:r>
              <a:rPr lang="en-US" altLang="zh-CN" sz="1700" dirty="0">
                <a:solidFill>
                  <a:srgbClr val="008000"/>
                </a:solidFill>
                <a:latin typeface="Arial" panose="020B0604020202020204" pitchFamily="34" charset="0"/>
              </a:rPr>
              <a:t>//</a:t>
            </a:r>
            <a:r>
              <a:rPr lang="en-US" altLang="zh-CN" sz="1700" dirty="0" err="1">
                <a:solidFill>
                  <a:srgbClr val="008000"/>
                </a:solidFill>
                <a:latin typeface="Arial" panose="020B0604020202020204" pitchFamily="34" charset="0"/>
              </a:rPr>
              <a:t>cout</a:t>
            </a:r>
            <a:r>
              <a:rPr lang="en-US" altLang="zh-CN" sz="1700" dirty="0">
                <a:solidFill>
                  <a:srgbClr val="008000"/>
                </a:solidFill>
                <a:latin typeface="Arial" panose="020B0604020202020204" pitchFamily="34" charset="0"/>
              </a:rPr>
              <a:t>&lt;&lt;p1err[</a:t>
            </a:r>
            <a:r>
              <a:rPr lang="en-US" altLang="zh-CN" sz="1700" dirty="0" err="1">
                <a:solidFill>
                  <a:srgbClr val="008000"/>
                </a:solidFill>
                <a:latin typeface="Arial" panose="020B0604020202020204" pitchFamily="34" charset="0"/>
              </a:rPr>
              <a:t>idetector</a:t>
            </a:r>
            <a:r>
              <a:rPr lang="en-US" altLang="zh-CN" sz="1700" dirty="0">
                <a:solidFill>
                  <a:srgbClr val="008000"/>
                </a:solidFill>
                <a:latin typeface="Arial" panose="020B0604020202020204" pitchFamily="34" charset="0"/>
              </a:rPr>
              <a:t>]&lt;&lt;</a:t>
            </a:r>
            <a:r>
              <a:rPr lang="en-US" altLang="zh-CN" sz="1700" dirty="0" err="1">
                <a:solidFill>
                  <a:srgbClr val="008000"/>
                </a:solidFill>
                <a:latin typeface="Arial" panose="020B0604020202020204" pitchFamily="34" charset="0"/>
              </a:rPr>
              <a:t>endl</a:t>
            </a:r>
            <a:r>
              <a:rPr lang="en-US" altLang="zh-CN" sz="1700" dirty="0">
                <a:solidFill>
                  <a:srgbClr val="008000"/>
                </a:solidFill>
                <a:latin typeface="Arial" panose="020B0604020202020204" pitchFamily="34" charset="0"/>
              </a:rPr>
              <a:t>;</a:t>
            </a:r>
            <a:endParaRPr lang="en-US" altLang="zh-CN" sz="1700" dirty="0">
              <a:solidFill>
                <a:prstClr val="black"/>
              </a:solidFill>
              <a:latin typeface="Arial" panose="020B0604020202020204" pitchFamily="34" charset="0"/>
            </a:endParaRPr>
          </a:p>
          <a:p>
            <a:r>
              <a:rPr lang="en-US" altLang="zh-CN" sz="1700" dirty="0">
                <a:solidFill>
                  <a:prstClr val="black"/>
                </a:solidFill>
                <a:latin typeface="Arial" panose="020B0604020202020204" pitchFamily="34" charset="0"/>
              </a:rPr>
              <a:t>p01err[</a:t>
            </a:r>
            <a:r>
              <a:rPr lang="en-US" altLang="zh-CN" sz="1700" dirty="0" err="1">
                <a:solidFill>
                  <a:prstClr val="black"/>
                </a:solidFill>
                <a:latin typeface="Arial" panose="020B0604020202020204" pitchFamily="34" charset="0"/>
              </a:rPr>
              <a:t>idetector</a:t>
            </a:r>
            <a:r>
              <a:rPr lang="en-US" altLang="zh-CN" sz="1700" dirty="0">
                <a:solidFill>
                  <a:prstClr val="black"/>
                </a:solidFill>
                <a:latin typeface="Arial" panose="020B0604020202020204" pitchFamily="34" charset="0"/>
              </a:rPr>
              <a:t>]=fitter-&gt;</a:t>
            </a:r>
            <a:r>
              <a:rPr lang="en-US" altLang="zh-CN" sz="1700" dirty="0" err="1">
                <a:solidFill>
                  <a:prstClr val="black"/>
                </a:solidFill>
                <a:latin typeface="Arial" panose="020B0604020202020204" pitchFamily="34" charset="0"/>
              </a:rPr>
              <a:t>GetCovarianceMatrixElement</a:t>
            </a:r>
            <a:r>
              <a:rPr lang="en-US" altLang="zh-CN" sz="1700" dirty="0">
                <a:solidFill>
                  <a:prstClr val="black"/>
                </a:solidFill>
                <a:latin typeface="Arial" panose="020B0604020202020204" pitchFamily="34" charset="0"/>
              </a:rPr>
              <a:t>(0,1);</a:t>
            </a:r>
            <a:r>
              <a:rPr lang="en-US" altLang="zh-CN" sz="1700" dirty="0">
                <a:solidFill>
                  <a:srgbClr val="008000"/>
                </a:solidFill>
                <a:latin typeface="Arial" panose="020B0604020202020204" pitchFamily="34" charset="0"/>
              </a:rPr>
              <a:t>//this one cannot be obtained from pol1-&gt;</a:t>
            </a:r>
            <a:r>
              <a:rPr lang="en-US" altLang="zh-CN" sz="1700" dirty="0" err="1">
                <a:solidFill>
                  <a:srgbClr val="008000"/>
                </a:solidFill>
                <a:latin typeface="Arial" panose="020B0604020202020204" pitchFamily="34" charset="0"/>
              </a:rPr>
              <a:t>GetParError</a:t>
            </a:r>
            <a:endParaRPr lang="en-US" altLang="zh-CN" sz="1700" dirty="0">
              <a:solidFill>
                <a:prstClr val="black"/>
              </a:solidFill>
              <a:latin typeface="Arial" panose="020B0604020202020204" pitchFamily="34" charset="0"/>
            </a:endParaRPr>
          </a:p>
          <a:p>
            <a:r>
              <a:rPr lang="en-US" altLang="zh-CN" sz="1700" dirty="0">
                <a:solidFill>
                  <a:srgbClr val="008000"/>
                </a:solidFill>
                <a:latin typeface="Arial" panose="020B0604020202020204" pitchFamily="34" charset="0"/>
              </a:rPr>
              <a:t>//</a:t>
            </a:r>
            <a:r>
              <a:rPr lang="en-US" altLang="zh-CN" sz="1700" dirty="0" err="1">
                <a:solidFill>
                  <a:srgbClr val="008000"/>
                </a:solidFill>
                <a:latin typeface="Arial" panose="020B0604020202020204" pitchFamily="34" charset="0"/>
              </a:rPr>
              <a:t>cout</a:t>
            </a:r>
            <a:r>
              <a:rPr lang="en-US" altLang="zh-CN" sz="1700" dirty="0">
                <a:solidFill>
                  <a:srgbClr val="008000"/>
                </a:solidFill>
                <a:latin typeface="Arial" panose="020B0604020202020204" pitchFamily="34" charset="0"/>
              </a:rPr>
              <a:t>&lt;&lt;p01err[</a:t>
            </a:r>
            <a:r>
              <a:rPr lang="en-US" altLang="zh-CN" sz="1700" dirty="0" err="1">
                <a:solidFill>
                  <a:srgbClr val="008000"/>
                </a:solidFill>
                <a:latin typeface="Arial" panose="020B0604020202020204" pitchFamily="34" charset="0"/>
              </a:rPr>
              <a:t>idetector</a:t>
            </a:r>
            <a:r>
              <a:rPr lang="en-US" altLang="zh-CN" sz="1700" dirty="0">
                <a:solidFill>
                  <a:srgbClr val="008000"/>
                </a:solidFill>
                <a:latin typeface="Arial" panose="020B0604020202020204" pitchFamily="34" charset="0"/>
              </a:rPr>
              <a:t>]&lt;&lt;</a:t>
            </a:r>
            <a:r>
              <a:rPr lang="en-US" altLang="zh-CN" sz="1700" dirty="0" err="1">
                <a:solidFill>
                  <a:srgbClr val="008000"/>
                </a:solidFill>
                <a:latin typeface="Arial" panose="020B0604020202020204" pitchFamily="34" charset="0"/>
              </a:rPr>
              <a:t>endl</a:t>
            </a:r>
            <a:r>
              <a:rPr lang="en-US" altLang="zh-CN" sz="1700" dirty="0">
                <a:solidFill>
                  <a:srgbClr val="008000"/>
                </a:solidFill>
                <a:latin typeface="Arial" panose="020B0604020202020204" pitchFamily="34" charset="0"/>
              </a:rPr>
              <a:t>;</a:t>
            </a:r>
          </a:p>
        </p:txBody>
      </p:sp>
      <p:pic>
        <p:nvPicPr>
          <p:cNvPr id="4" name="图片 3"/>
          <p:cNvPicPr>
            <a:picLocks noChangeAspect="1"/>
          </p:cNvPicPr>
          <p:nvPr/>
        </p:nvPicPr>
        <p:blipFill>
          <a:blip r:embed="rId2"/>
          <a:stretch>
            <a:fillRect/>
          </a:stretch>
        </p:blipFill>
        <p:spPr>
          <a:xfrm>
            <a:off x="1" y="0"/>
            <a:ext cx="4409162" cy="2818329"/>
          </a:xfrm>
          <a:prstGeom prst="rect">
            <a:avLst/>
          </a:prstGeom>
        </p:spPr>
      </p:pic>
      <p:sp>
        <p:nvSpPr>
          <p:cNvPr id="2" name="矩形 1"/>
          <p:cNvSpPr/>
          <p:nvPr/>
        </p:nvSpPr>
        <p:spPr>
          <a:xfrm>
            <a:off x="4409162" y="0"/>
            <a:ext cx="4734838" cy="2585323"/>
          </a:xfrm>
          <a:prstGeom prst="rect">
            <a:avLst/>
          </a:prstGeom>
        </p:spPr>
        <p:txBody>
          <a:bodyPr wrap="square">
            <a:spAutoFit/>
          </a:bodyPr>
          <a:lstStyle/>
          <a:p>
            <a:r>
              <a:rPr lang="en-US" dirty="0" err="1">
                <a:solidFill>
                  <a:srgbClr val="008000"/>
                </a:solidFill>
                <a:latin typeface="Tahoma" panose="020B0604030504040204" pitchFamily="34" charset="0"/>
              </a:rPr>
              <a:t>TFitResultPtr</a:t>
            </a:r>
            <a:r>
              <a:rPr lang="en-US" dirty="0">
                <a:solidFill>
                  <a:srgbClr val="008000"/>
                </a:solidFill>
                <a:latin typeface="Tahoma" panose="020B0604030504040204" pitchFamily="34" charset="0"/>
              </a:rPr>
              <a:t> </a:t>
            </a:r>
            <a:r>
              <a:rPr lang="en-US" dirty="0" err="1">
                <a:solidFill>
                  <a:srgbClr val="008000"/>
                </a:solidFill>
                <a:latin typeface="Tahoma" panose="020B0604030504040204" pitchFamily="34" charset="0"/>
              </a:rPr>
              <a:t>r_sig</a:t>
            </a:r>
            <a:r>
              <a:rPr lang="en-US" dirty="0">
                <a:solidFill>
                  <a:srgbClr val="008000"/>
                </a:solidFill>
                <a:latin typeface="Tahoma" panose="020B0604030504040204" pitchFamily="34" charset="0"/>
              </a:rPr>
              <a:t> = graph1[</a:t>
            </a:r>
            <a:r>
              <a:rPr lang="en-US" dirty="0" err="1">
                <a:solidFill>
                  <a:srgbClr val="008000"/>
                </a:solidFill>
                <a:latin typeface="Tahoma" panose="020B0604030504040204" pitchFamily="34" charset="0"/>
              </a:rPr>
              <a:t>i</a:t>
            </a:r>
            <a:r>
              <a:rPr lang="en-US" dirty="0">
                <a:solidFill>
                  <a:srgbClr val="008000"/>
                </a:solidFill>
                <a:latin typeface="Tahoma" panose="020B0604030504040204" pitchFamily="34" charset="0"/>
              </a:rPr>
              <a:t>]-&gt;Fit("pol1","S");//"S" means the result of the fit is returned in the </a:t>
            </a:r>
            <a:r>
              <a:rPr lang="en-US" dirty="0" err="1">
                <a:solidFill>
                  <a:srgbClr val="008000"/>
                </a:solidFill>
                <a:latin typeface="Tahoma" panose="020B0604030504040204" pitchFamily="34" charset="0"/>
              </a:rPr>
              <a:t>TFitResultPtr</a:t>
            </a:r>
            <a:endParaRPr lang="en-US" dirty="0">
              <a:solidFill>
                <a:srgbClr val="008000"/>
              </a:solidFill>
              <a:latin typeface="Tahoma" panose="020B0604030504040204" pitchFamily="34" charset="0"/>
            </a:endParaRPr>
          </a:p>
          <a:p>
            <a:r>
              <a:rPr lang="en-US" dirty="0">
                <a:solidFill>
                  <a:srgbClr val="008000"/>
                </a:solidFill>
                <a:latin typeface="Tahoma" panose="020B0604030504040204" pitchFamily="34" charset="0"/>
              </a:rPr>
              <a:t>//If the option "S" is instead used, </a:t>
            </a:r>
            <a:r>
              <a:rPr lang="en-US" dirty="0" err="1">
                <a:solidFill>
                  <a:srgbClr val="008000"/>
                </a:solidFill>
                <a:latin typeface="Tahoma" panose="020B0604030504040204" pitchFamily="34" charset="0"/>
              </a:rPr>
              <a:t>TFitResultPtr</a:t>
            </a:r>
            <a:r>
              <a:rPr lang="en-US" dirty="0">
                <a:solidFill>
                  <a:srgbClr val="008000"/>
                </a:solidFill>
                <a:latin typeface="Tahoma" panose="020B0604030504040204" pitchFamily="34" charset="0"/>
              </a:rPr>
              <a:t> contains the </a:t>
            </a:r>
            <a:r>
              <a:rPr lang="en-US" dirty="0" err="1">
                <a:solidFill>
                  <a:srgbClr val="008000"/>
                </a:solidFill>
                <a:latin typeface="Tahoma" panose="020B0604030504040204" pitchFamily="34" charset="0"/>
              </a:rPr>
              <a:t>TFitResult</a:t>
            </a:r>
            <a:r>
              <a:rPr lang="en-US" dirty="0">
                <a:solidFill>
                  <a:srgbClr val="008000"/>
                </a:solidFill>
                <a:latin typeface="Tahoma" panose="020B0604030504040204" pitchFamily="34" charset="0"/>
              </a:rPr>
              <a:t> and behaves as a smart pointer to it.</a:t>
            </a:r>
            <a:endParaRPr lang="en-US" dirty="0">
              <a:solidFill>
                <a:prstClr val="black"/>
              </a:solidFill>
              <a:latin typeface="Tahoma" panose="020B0604030504040204" pitchFamily="34" charset="0"/>
            </a:endParaRPr>
          </a:p>
          <a:p>
            <a:r>
              <a:rPr lang="en-US" dirty="0">
                <a:solidFill>
                  <a:srgbClr val="008000"/>
                </a:solidFill>
                <a:latin typeface="Tahoma" panose="020B0604030504040204" pitchFamily="34" charset="0"/>
              </a:rPr>
              <a:t>//The fit parameters, error and chi2 (but not covariance matrix) can be retrieved also from the fitted function.</a:t>
            </a:r>
          </a:p>
        </p:txBody>
      </p:sp>
    </p:spTree>
    <p:extLst>
      <p:ext uri="{BB962C8B-B14F-4D97-AF65-F5344CB8AC3E}">
        <p14:creationId xmlns:p14="http://schemas.microsoft.com/office/powerpoint/2010/main" val="362697462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0" y="3576394"/>
            <a:ext cx="9144000" cy="3281606"/>
          </a:xfrm>
          <a:prstGeom prst="rect">
            <a:avLst/>
          </a:prstGeom>
        </p:spPr>
      </p:pic>
      <p:sp>
        <p:nvSpPr>
          <p:cNvPr id="7" name="文本框 6"/>
          <p:cNvSpPr txBox="1"/>
          <p:nvPr/>
        </p:nvSpPr>
        <p:spPr>
          <a:xfrm>
            <a:off x="5611680" y="3628788"/>
            <a:ext cx="827471" cy="369332"/>
          </a:xfrm>
          <a:prstGeom prst="rect">
            <a:avLst/>
          </a:prstGeom>
          <a:noFill/>
        </p:spPr>
        <p:txBody>
          <a:bodyPr wrap="none" rtlCol="0">
            <a:spAutoFit/>
          </a:bodyPr>
          <a:lstStyle/>
          <a:p>
            <a:r>
              <a:rPr lang="en-US" dirty="0"/>
              <a:t>1460.8</a:t>
            </a:r>
          </a:p>
        </p:txBody>
      </p:sp>
      <p:cxnSp>
        <p:nvCxnSpPr>
          <p:cNvPr id="9" name="直接连接符 8"/>
          <p:cNvCxnSpPr/>
          <p:nvPr/>
        </p:nvCxnSpPr>
        <p:spPr>
          <a:xfrm>
            <a:off x="6025416" y="3959620"/>
            <a:ext cx="0" cy="2562106"/>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3"/>
          <a:stretch>
            <a:fillRect/>
          </a:stretch>
        </p:blipFill>
        <p:spPr>
          <a:xfrm>
            <a:off x="0" y="0"/>
            <a:ext cx="9144000" cy="3281604"/>
          </a:xfrm>
          <a:prstGeom prst="rect">
            <a:avLst/>
          </a:prstGeom>
        </p:spPr>
      </p:pic>
      <p:sp>
        <p:nvSpPr>
          <p:cNvPr id="13" name="文本框 12"/>
          <p:cNvSpPr txBox="1"/>
          <p:nvPr/>
        </p:nvSpPr>
        <p:spPr>
          <a:xfrm>
            <a:off x="635801" y="125129"/>
            <a:ext cx="3357009" cy="1169551"/>
          </a:xfrm>
          <a:prstGeom prst="rect">
            <a:avLst/>
          </a:prstGeom>
          <a:noFill/>
        </p:spPr>
        <p:txBody>
          <a:bodyPr wrap="none" rtlCol="0">
            <a:spAutoFit/>
          </a:bodyPr>
          <a:lstStyle/>
          <a:p>
            <a:r>
              <a:rPr lang="en-US" altLang="zh-CN" sz="1400"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Pink: </a:t>
            </a:r>
            <a:r>
              <a:rPr lang="en-US" altLang="zh-CN" sz="1400" dirty="0" err="1">
                <a:solidFill>
                  <a:srgbClr val="FF00FF"/>
                </a:solidFill>
                <a:latin typeface="Times New Roman" panose="02020603050405020304" pitchFamily="18" charset="0"/>
                <a:ea typeface="Tahoma" panose="020B0604030504040204" pitchFamily="34" charset="0"/>
                <a:cs typeface="Times New Roman" panose="02020603050405020304" pitchFamily="18" charset="0"/>
              </a:rPr>
              <a:t>ungated</a:t>
            </a:r>
            <a:r>
              <a:rPr lang="en-US" altLang="zh-CN" sz="1400"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 </a:t>
            </a:r>
            <a:r>
              <a:rPr lang="en-US" altLang="zh-CN" sz="1400" i="1"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400"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sz="1400" baseline="30000"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400" dirty="0">
                <a:solidFill>
                  <a:srgbClr val="FF00FF"/>
                </a:solidFill>
                <a:latin typeface="Times New Roman" panose="02020603050405020304" pitchFamily="18" charset="0"/>
                <a:ea typeface="Tahoma" panose="020B0604030504040204" pitchFamily="34" charset="0"/>
                <a:cs typeface="Times New Roman" panose="02020603050405020304" pitchFamily="18" charset="0"/>
              </a:rPr>
              <a:t>Si NSCL</a:t>
            </a:r>
          </a:p>
          <a:p>
            <a:r>
              <a:rPr lang="en-US" altLang="zh-CN" sz="1400"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Green: gated </a:t>
            </a:r>
            <a:r>
              <a:rPr lang="en-US" altLang="zh-CN" sz="1400" i="1"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400"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sz="1400" baseline="30000"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400" dirty="0">
                <a:solidFill>
                  <a:srgbClr val="00B050"/>
                </a:solidFill>
                <a:latin typeface="Times New Roman" panose="02020603050405020304" pitchFamily="18" charset="0"/>
                <a:ea typeface="Tahoma" panose="020B0604030504040204" pitchFamily="34" charset="0"/>
                <a:cs typeface="Times New Roman" panose="02020603050405020304" pitchFamily="18" charset="0"/>
              </a:rPr>
              <a:t>Si NSCL</a:t>
            </a:r>
            <a:endParaRPr lang="en-US" altLang="zh-CN" sz="1400" dirty="0">
              <a:latin typeface="Times New Roman" panose="02020603050405020304" pitchFamily="18" charset="0"/>
              <a:ea typeface="Tahoma" panose="020B0604030504040204" pitchFamily="34" charset="0"/>
              <a:cs typeface="Times New Roman" panose="02020603050405020304" pitchFamily="18" charset="0"/>
            </a:endParaRPr>
          </a:p>
          <a:p>
            <a:r>
              <a:rPr lang="en-US" altLang="zh-CN" sz="1400" dirty="0">
                <a:latin typeface="Times New Roman" panose="02020603050405020304" pitchFamily="18" charset="0"/>
                <a:ea typeface="Tahoma" panose="020B0604030504040204" pitchFamily="34" charset="0"/>
                <a:cs typeface="Times New Roman" panose="02020603050405020304" pitchFamily="18" charset="0"/>
              </a:rPr>
              <a:t>Black: </a:t>
            </a:r>
            <a:r>
              <a:rPr lang="en-US" altLang="zh-CN" sz="1400" dirty="0" err="1">
                <a:latin typeface="Times New Roman" panose="02020603050405020304" pitchFamily="18" charset="0"/>
                <a:ea typeface="Tahoma" panose="020B0604030504040204" pitchFamily="34" charset="0"/>
                <a:cs typeface="Times New Roman" panose="02020603050405020304" pitchFamily="18" charset="0"/>
              </a:rPr>
              <a:t>ungated</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 </a:t>
            </a:r>
            <a:r>
              <a:rPr lang="en-US" altLang="zh-CN" sz="1400"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sz="1400"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sz="1400" dirty="0">
                <a:latin typeface="Times New Roman" panose="02020603050405020304" pitchFamily="18" charset="0"/>
                <a:ea typeface="Tahoma" panose="020B0604030504040204" pitchFamily="34" charset="0"/>
                <a:cs typeface="Times New Roman" panose="02020603050405020304" pitchFamily="18" charset="0"/>
              </a:rPr>
              <a:t>Si China</a:t>
            </a:r>
          </a:p>
          <a:p>
            <a:r>
              <a:rPr lang="en-US" altLang="zh-CN" sz="14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Blue: </a:t>
            </a:r>
            <a:r>
              <a:rPr lang="el-GR" altLang="zh-CN" sz="1400"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sz="14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sz="1400"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4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sz="1400" baseline="30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4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altLang="zh-CN" sz="1400"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p>
            <a:r>
              <a:rPr lang="en-US" altLang="zh-CN" sz="14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Red: </a:t>
            </a:r>
            <a:r>
              <a:rPr lang="en-US" altLang="zh-CN" sz="1400"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p</a:t>
            </a:r>
            <a:r>
              <a:rPr lang="en-US" altLang="zh-CN" sz="14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sz="1400"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sz="14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sz="1400" baseline="30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sz="14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Si China</a:t>
            </a:r>
          </a:p>
        </p:txBody>
      </p:sp>
      <p:sp>
        <p:nvSpPr>
          <p:cNvPr id="14" name="文本框 13"/>
          <p:cNvSpPr txBox="1"/>
          <p:nvPr/>
        </p:nvSpPr>
        <p:spPr>
          <a:xfrm>
            <a:off x="4532047" y="96250"/>
            <a:ext cx="827471" cy="369332"/>
          </a:xfrm>
          <a:prstGeom prst="rect">
            <a:avLst/>
          </a:prstGeom>
          <a:noFill/>
        </p:spPr>
        <p:txBody>
          <a:bodyPr wrap="none" rtlCol="0">
            <a:spAutoFit/>
          </a:bodyPr>
          <a:lstStyle/>
          <a:p>
            <a:r>
              <a:rPr lang="en-US" dirty="0"/>
              <a:t>2614.5</a:t>
            </a:r>
          </a:p>
        </p:txBody>
      </p:sp>
      <p:cxnSp>
        <p:nvCxnSpPr>
          <p:cNvPr id="15" name="直接连接符 14"/>
          <p:cNvCxnSpPr/>
          <p:nvPr/>
        </p:nvCxnSpPr>
        <p:spPr>
          <a:xfrm>
            <a:off x="4936158" y="388586"/>
            <a:ext cx="0" cy="2562106"/>
          </a:xfrm>
          <a:prstGeom prst="line">
            <a:avLst/>
          </a:prstGeom>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471146" y="709904"/>
            <a:ext cx="652743" cy="369332"/>
          </a:xfrm>
          <a:prstGeom prst="rect">
            <a:avLst/>
          </a:prstGeom>
          <a:noFill/>
        </p:spPr>
        <p:txBody>
          <a:bodyPr wrap="none" rtlCol="0">
            <a:spAutoFit/>
          </a:bodyPr>
          <a:lstStyle/>
          <a:p>
            <a:r>
              <a:rPr lang="en-US" dirty="0"/>
              <a:t>2673</a:t>
            </a:r>
          </a:p>
        </p:txBody>
      </p:sp>
      <p:cxnSp>
        <p:nvCxnSpPr>
          <p:cNvPr id="12" name="直接连接符 11"/>
          <p:cNvCxnSpPr/>
          <p:nvPr/>
        </p:nvCxnSpPr>
        <p:spPr>
          <a:xfrm>
            <a:off x="5779411" y="1014288"/>
            <a:ext cx="0" cy="193640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999358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95961" y="0"/>
            <a:ext cx="9144000" cy="4683967"/>
          </a:xfrm>
          <a:prstGeom prst="rect">
            <a:avLst/>
          </a:prstGeom>
        </p:spPr>
      </p:pic>
      <p:sp>
        <p:nvSpPr>
          <p:cNvPr id="3" name="矩形 2"/>
          <p:cNvSpPr/>
          <p:nvPr/>
        </p:nvSpPr>
        <p:spPr>
          <a:xfrm>
            <a:off x="0" y="4549676"/>
            <a:ext cx="3339760" cy="2308324"/>
          </a:xfrm>
          <a:prstGeom prst="rect">
            <a:avLst/>
          </a:prstGeom>
        </p:spPr>
        <p:txBody>
          <a:bodyPr wrap="none">
            <a:spAutoFit/>
          </a:bodyPr>
          <a:lstStyle/>
          <a:p>
            <a:r>
              <a:rPr lang="en-US" dirty="0"/>
              <a:t>100eV-bin-ungated.</a:t>
            </a:r>
            <a:r>
              <a:rPr lang="en-US" altLang="zh-CN" dirty="0"/>
              <a:t>root</a:t>
            </a:r>
            <a:endParaRPr lang="en-US" dirty="0"/>
          </a:p>
          <a:p>
            <a:r>
              <a:rPr lang="en-US" dirty="0"/>
              <a:t>100eV-bin-gated.</a:t>
            </a:r>
            <a:r>
              <a:rPr lang="en-US" altLang="zh-CN" dirty="0"/>
              <a:t>root</a:t>
            </a:r>
            <a:endParaRPr lang="en-US" dirty="0"/>
          </a:p>
          <a:p>
            <a:r>
              <a:rPr lang="en-US" dirty="0"/>
              <a:t>SeGA_00-&gt;</a:t>
            </a:r>
            <a:r>
              <a:rPr lang="en-US" dirty="0" err="1"/>
              <a:t>SetLineColor</a:t>
            </a:r>
            <a:r>
              <a:rPr lang="en-US" dirty="0"/>
              <a:t>(1);</a:t>
            </a:r>
          </a:p>
          <a:p>
            <a:r>
              <a:rPr lang="en-US" dirty="0"/>
              <a:t>SeGA_00-&gt;</a:t>
            </a:r>
            <a:r>
              <a:rPr lang="en-US" altLang="zh-CN" dirty="0" err="1"/>
              <a:t>Rebin</a:t>
            </a:r>
            <a:r>
              <a:rPr lang="en-US" dirty="0"/>
              <a:t>(10);</a:t>
            </a:r>
          </a:p>
          <a:p>
            <a:r>
              <a:rPr lang="en-US" dirty="0"/>
              <a:t>SeGA_00-&gt;Draw();</a:t>
            </a:r>
          </a:p>
          <a:p>
            <a:r>
              <a:rPr lang="en-US" dirty="0" err="1"/>
              <a:t>gbCoincidences</a:t>
            </a:r>
            <a:r>
              <a:rPr lang="en-US" dirty="0"/>
              <a:t>-&gt;</a:t>
            </a:r>
            <a:r>
              <a:rPr lang="en-US" dirty="0" err="1"/>
              <a:t>SetLineColor</a:t>
            </a:r>
            <a:r>
              <a:rPr lang="en-US" dirty="0"/>
              <a:t>(4);</a:t>
            </a:r>
          </a:p>
          <a:p>
            <a:r>
              <a:rPr lang="en-US" dirty="0" err="1"/>
              <a:t>gbCoincidences</a:t>
            </a:r>
            <a:r>
              <a:rPr lang="en-US" dirty="0"/>
              <a:t>-&gt;</a:t>
            </a:r>
            <a:r>
              <a:rPr lang="en-US" dirty="0" err="1"/>
              <a:t>Rebin</a:t>
            </a:r>
            <a:r>
              <a:rPr lang="en-US" dirty="0"/>
              <a:t>(10);</a:t>
            </a:r>
          </a:p>
          <a:p>
            <a:r>
              <a:rPr lang="en-US" dirty="0" err="1"/>
              <a:t>gbCoincidences</a:t>
            </a:r>
            <a:r>
              <a:rPr lang="en-US" dirty="0"/>
              <a:t>-&gt;Draw("same")</a:t>
            </a:r>
          </a:p>
        </p:txBody>
      </p:sp>
      <p:sp>
        <p:nvSpPr>
          <p:cNvPr id="5" name="文本框 4"/>
          <p:cNvSpPr txBox="1"/>
          <p:nvPr/>
        </p:nvSpPr>
        <p:spPr>
          <a:xfrm>
            <a:off x="5938767" y="144154"/>
            <a:ext cx="2994731" cy="646331"/>
          </a:xfrm>
          <a:prstGeom prst="rect">
            <a:avLst/>
          </a:prstGeom>
          <a:noFill/>
        </p:spPr>
        <p:txBody>
          <a:bodyPr wrap="none" rtlCol="0">
            <a:spAutoFit/>
          </a:bodyPr>
          <a:lstStyle/>
          <a:p>
            <a:r>
              <a:rPr lang="en-US" altLang="zh-CN" dirty="0" err="1">
                <a:latin typeface="Times New Roman" panose="02020603050405020304" pitchFamily="18" charset="0"/>
                <a:ea typeface="Tahoma" panose="020B0604030504040204" pitchFamily="34" charset="0"/>
                <a:cs typeface="Times New Roman" panose="02020603050405020304" pitchFamily="18" charset="0"/>
              </a:rPr>
              <a:t>ungated</a:t>
            </a:r>
            <a:r>
              <a:rPr lang="en-US" altLang="zh-CN" dirty="0">
                <a:latin typeface="Times New Roman" panose="02020603050405020304" pitchFamily="18" charset="0"/>
                <a:ea typeface="Tahoma" panose="020B0604030504040204" pitchFamily="34" charset="0"/>
                <a:cs typeface="Times New Roman" panose="02020603050405020304" pitchFamily="18" charset="0"/>
              </a:rPr>
              <a:t> </a:t>
            </a:r>
            <a:r>
              <a:rPr lang="en-US" altLang="zh-CN" i="1" dirty="0">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latin typeface="Times New Roman" panose="02020603050405020304" pitchFamily="18" charset="0"/>
                <a:ea typeface="Tahoma" panose="020B0604030504040204" pitchFamily="34" charset="0"/>
                <a:cs typeface="Times New Roman" panose="02020603050405020304" pitchFamily="18" charset="0"/>
              </a:rPr>
              <a:t>Si</a:t>
            </a:r>
          </a:p>
          <a:p>
            <a:r>
              <a:rPr lang="el-GR"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Si</a:t>
            </a:r>
            <a:endParaRPr lang="en-US" dirty="0">
              <a:solidFill>
                <a:srgbClr val="0000FF"/>
              </a:solidFill>
              <a:latin typeface="Times New Roman" panose="02020603050405020304" pitchFamily="18" charset="0"/>
              <a:ea typeface="Tahoma" panose="020B0604030504040204" pitchFamily="34" charset="0"/>
              <a:cs typeface="Times New Roman" panose="02020603050405020304" pitchFamily="18" charset="0"/>
            </a:endParaRPr>
          </a:p>
        </p:txBody>
      </p:sp>
      <p:cxnSp>
        <p:nvCxnSpPr>
          <p:cNvPr id="6" name="直接箭头连接符 5"/>
          <p:cNvCxnSpPr/>
          <p:nvPr/>
        </p:nvCxnSpPr>
        <p:spPr>
          <a:xfrm>
            <a:off x="6091610" y="2313709"/>
            <a:ext cx="0" cy="6432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585381" y="1698456"/>
            <a:ext cx="1012457" cy="646331"/>
          </a:xfrm>
          <a:prstGeom prst="rect">
            <a:avLst/>
          </a:prstGeom>
          <a:noFill/>
        </p:spPr>
        <p:txBody>
          <a:bodyPr wrap="none" rtlCol="0">
            <a:spAutoFit/>
          </a:bodyPr>
          <a:lstStyle/>
          <a:p>
            <a:pPr algn="ctr"/>
            <a:r>
              <a:rPr lang="en-US" altLang="zh-CN" dirty="0"/>
              <a:t>SeGA5</a:t>
            </a:r>
          </a:p>
          <a:p>
            <a:pPr algn="ctr"/>
            <a:r>
              <a:rPr lang="en-US" dirty="0"/>
              <a:t>overflow</a:t>
            </a:r>
          </a:p>
        </p:txBody>
      </p:sp>
    </p:spTree>
    <p:extLst>
      <p:ext uri="{BB962C8B-B14F-4D97-AF65-F5344CB8AC3E}">
        <p14:creationId xmlns:p14="http://schemas.microsoft.com/office/powerpoint/2010/main" val="234473580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6282897" cy="3420000"/>
          </a:xfrm>
          <a:prstGeom prst="rect">
            <a:avLst/>
          </a:prstGeom>
        </p:spPr>
      </p:pic>
      <p:cxnSp>
        <p:nvCxnSpPr>
          <p:cNvPr id="4" name="直接箭头连接符 3"/>
          <p:cNvCxnSpPr/>
          <p:nvPr/>
        </p:nvCxnSpPr>
        <p:spPr>
          <a:xfrm>
            <a:off x="2046082" y="923454"/>
            <a:ext cx="0" cy="17563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719710" y="554122"/>
            <a:ext cx="652743" cy="369332"/>
          </a:xfrm>
          <a:prstGeom prst="rect">
            <a:avLst/>
          </a:prstGeom>
          <a:noFill/>
        </p:spPr>
        <p:txBody>
          <a:bodyPr wrap="none" rtlCol="0">
            <a:spAutoFit/>
          </a:bodyPr>
          <a:lstStyle/>
          <a:p>
            <a:r>
              <a:rPr lang="en-US" dirty="0"/>
              <a:t>2673</a:t>
            </a:r>
          </a:p>
        </p:txBody>
      </p:sp>
      <p:pic>
        <p:nvPicPr>
          <p:cNvPr id="6" name="图片 5"/>
          <p:cNvPicPr>
            <a:picLocks noChangeAspect="1"/>
          </p:cNvPicPr>
          <p:nvPr/>
        </p:nvPicPr>
        <p:blipFill>
          <a:blip r:embed="rId3"/>
          <a:stretch>
            <a:fillRect/>
          </a:stretch>
        </p:blipFill>
        <p:spPr>
          <a:xfrm>
            <a:off x="0" y="3420000"/>
            <a:ext cx="6282891" cy="3420000"/>
          </a:xfrm>
          <a:prstGeom prst="rect">
            <a:avLst/>
          </a:prstGeom>
        </p:spPr>
      </p:pic>
      <p:cxnSp>
        <p:nvCxnSpPr>
          <p:cNvPr id="7" name="直接箭头连接符 6"/>
          <p:cNvCxnSpPr/>
          <p:nvPr/>
        </p:nvCxnSpPr>
        <p:spPr>
          <a:xfrm>
            <a:off x="2091347" y="4298186"/>
            <a:ext cx="0" cy="17563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819293" y="3937907"/>
            <a:ext cx="535724" cy="369332"/>
          </a:xfrm>
          <a:prstGeom prst="rect">
            <a:avLst/>
          </a:prstGeom>
          <a:noFill/>
        </p:spPr>
        <p:txBody>
          <a:bodyPr wrap="none" rtlCol="0">
            <a:spAutoFit/>
          </a:bodyPr>
          <a:lstStyle/>
          <a:p>
            <a:r>
              <a:rPr lang="en-US" dirty="0"/>
              <a:t>884</a:t>
            </a:r>
          </a:p>
        </p:txBody>
      </p:sp>
    </p:spTree>
    <p:extLst>
      <p:ext uri="{BB962C8B-B14F-4D97-AF65-F5344CB8AC3E}">
        <p14:creationId xmlns:p14="http://schemas.microsoft.com/office/powerpoint/2010/main" val="305847576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0" y="0"/>
            <a:ext cx="9144000" cy="3411047"/>
          </a:xfrm>
          <a:prstGeom prst="rect">
            <a:avLst/>
          </a:prstGeom>
        </p:spPr>
      </p:pic>
      <p:pic>
        <p:nvPicPr>
          <p:cNvPr id="9" name="图片 8"/>
          <p:cNvPicPr>
            <a:picLocks noChangeAspect="1"/>
          </p:cNvPicPr>
          <p:nvPr/>
        </p:nvPicPr>
        <p:blipFill>
          <a:blip r:embed="rId3"/>
          <a:stretch>
            <a:fillRect/>
          </a:stretch>
        </p:blipFill>
        <p:spPr>
          <a:xfrm>
            <a:off x="0" y="3411047"/>
            <a:ext cx="9144000" cy="3411047"/>
          </a:xfrm>
          <a:prstGeom prst="rect">
            <a:avLst/>
          </a:prstGeom>
        </p:spPr>
      </p:pic>
      <p:sp>
        <p:nvSpPr>
          <p:cNvPr id="4" name="文本框 3"/>
          <p:cNvSpPr txBox="1"/>
          <p:nvPr/>
        </p:nvSpPr>
        <p:spPr>
          <a:xfrm>
            <a:off x="7840199" y="80783"/>
            <a:ext cx="535724" cy="369332"/>
          </a:xfrm>
          <a:prstGeom prst="rect">
            <a:avLst/>
          </a:prstGeom>
          <a:noFill/>
          <a:ln>
            <a:noFill/>
          </a:ln>
        </p:spPr>
        <p:txBody>
          <a:bodyPr wrap="none" rtlCol="0">
            <a:spAutoFit/>
          </a:bodyPr>
          <a:lstStyle/>
          <a:p>
            <a:r>
              <a:rPr lang="en-US" dirty="0">
                <a:solidFill>
                  <a:srgbClr val="0000FF"/>
                </a:solidFill>
              </a:rPr>
              <a:t>452</a:t>
            </a:r>
          </a:p>
        </p:txBody>
      </p:sp>
      <p:sp>
        <p:nvSpPr>
          <p:cNvPr id="5" name="文本框 4"/>
          <p:cNvSpPr txBox="1"/>
          <p:nvPr/>
        </p:nvSpPr>
        <p:spPr>
          <a:xfrm>
            <a:off x="8503787" y="80783"/>
            <a:ext cx="535724" cy="369332"/>
          </a:xfrm>
          <a:prstGeom prst="rect">
            <a:avLst/>
          </a:prstGeom>
          <a:noFill/>
          <a:ln>
            <a:noFill/>
          </a:ln>
        </p:spPr>
        <p:txBody>
          <a:bodyPr wrap="none" rtlCol="0">
            <a:spAutoFit/>
          </a:bodyPr>
          <a:lstStyle/>
          <a:p>
            <a:r>
              <a:rPr lang="en-US" dirty="0">
                <a:solidFill>
                  <a:srgbClr val="0000FF"/>
                </a:solidFill>
              </a:rPr>
              <a:t>493</a:t>
            </a:r>
          </a:p>
        </p:txBody>
      </p:sp>
      <p:cxnSp>
        <p:nvCxnSpPr>
          <p:cNvPr id="6" name="直接箭头连接符 5"/>
          <p:cNvCxnSpPr/>
          <p:nvPr/>
        </p:nvCxnSpPr>
        <p:spPr>
          <a:xfrm>
            <a:off x="8790581" y="450115"/>
            <a:ext cx="0" cy="2528611"/>
          </a:xfrm>
          <a:prstGeom prst="straightConnector1">
            <a:avLst/>
          </a:prstGeom>
          <a:ln>
            <a:solidFill>
              <a:srgbClr val="0000FF"/>
            </a:solidFill>
            <a:tailEnd type="non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8093923" y="422405"/>
            <a:ext cx="0" cy="2556321"/>
          </a:xfrm>
          <a:prstGeom prst="straightConnector1">
            <a:avLst/>
          </a:prstGeom>
          <a:ln>
            <a:solidFill>
              <a:srgbClr val="0000FF"/>
            </a:solidFill>
            <a:tailEnd type="none"/>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725320" y="3870159"/>
            <a:ext cx="535724" cy="369332"/>
          </a:xfrm>
          <a:prstGeom prst="rect">
            <a:avLst/>
          </a:prstGeom>
          <a:noFill/>
          <a:ln>
            <a:noFill/>
          </a:ln>
        </p:spPr>
        <p:txBody>
          <a:bodyPr wrap="none" rtlCol="0">
            <a:spAutoFit/>
          </a:bodyPr>
          <a:lstStyle/>
          <a:p>
            <a:r>
              <a:rPr lang="en-US" dirty="0">
                <a:solidFill>
                  <a:srgbClr val="0000FF"/>
                </a:solidFill>
              </a:rPr>
              <a:t>945</a:t>
            </a:r>
          </a:p>
        </p:txBody>
      </p:sp>
      <p:cxnSp>
        <p:nvCxnSpPr>
          <p:cNvPr id="13" name="直接箭头连接符 12"/>
          <p:cNvCxnSpPr/>
          <p:nvPr/>
        </p:nvCxnSpPr>
        <p:spPr>
          <a:xfrm>
            <a:off x="7993182" y="4239491"/>
            <a:ext cx="0" cy="2131329"/>
          </a:xfrm>
          <a:prstGeom prst="straightConnector1">
            <a:avLst/>
          </a:prstGeom>
          <a:ln>
            <a:solidFill>
              <a:srgbClr val="0000FF"/>
            </a:solidFill>
            <a:tailEnd type="non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062775" y="3872892"/>
            <a:ext cx="535724" cy="369332"/>
          </a:xfrm>
          <a:prstGeom prst="rect">
            <a:avLst/>
          </a:prstGeom>
          <a:noFill/>
          <a:ln>
            <a:noFill/>
          </a:ln>
        </p:spPr>
        <p:txBody>
          <a:bodyPr wrap="none" rtlCol="0">
            <a:spAutoFit/>
          </a:bodyPr>
          <a:lstStyle/>
          <a:p>
            <a:r>
              <a:rPr lang="en-US" dirty="0">
                <a:solidFill>
                  <a:srgbClr val="0000FF"/>
                </a:solidFill>
              </a:rPr>
              <a:t>845</a:t>
            </a:r>
          </a:p>
        </p:txBody>
      </p:sp>
      <p:cxnSp>
        <p:nvCxnSpPr>
          <p:cNvPr id="16" name="直接箭头连接符 15"/>
          <p:cNvCxnSpPr/>
          <p:nvPr/>
        </p:nvCxnSpPr>
        <p:spPr>
          <a:xfrm>
            <a:off x="6330637" y="4242224"/>
            <a:ext cx="0" cy="2131329"/>
          </a:xfrm>
          <a:prstGeom prst="straightConnector1">
            <a:avLst/>
          </a:prstGeom>
          <a:ln>
            <a:solidFill>
              <a:srgbClr val="0000FF"/>
            </a:solidFill>
            <a:tailEnd type="non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6707459" y="3884014"/>
            <a:ext cx="535724" cy="369332"/>
          </a:xfrm>
          <a:prstGeom prst="rect">
            <a:avLst/>
          </a:prstGeom>
          <a:noFill/>
          <a:ln>
            <a:noFill/>
          </a:ln>
        </p:spPr>
        <p:txBody>
          <a:bodyPr wrap="none" rtlCol="0">
            <a:spAutoFit/>
          </a:bodyPr>
          <a:lstStyle/>
          <a:p>
            <a:r>
              <a:rPr lang="en-US" dirty="0">
                <a:solidFill>
                  <a:srgbClr val="0000FF"/>
                </a:solidFill>
              </a:rPr>
              <a:t>884</a:t>
            </a:r>
          </a:p>
        </p:txBody>
      </p:sp>
      <p:cxnSp>
        <p:nvCxnSpPr>
          <p:cNvPr id="18" name="直接箭头连接符 17"/>
          <p:cNvCxnSpPr/>
          <p:nvPr/>
        </p:nvCxnSpPr>
        <p:spPr>
          <a:xfrm>
            <a:off x="6975321" y="4253346"/>
            <a:ext cx="0" cy="2131329"/>
          </a:xfrm>
          <a:prstGeom prst="straightConnector1">
            <a:avLst/>
          </a:prstGeom>
          <a:ln>
            <a:solidFill>
              <a:srgbClr val="0000FF"/>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988477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3411047"/>
          </a:xfrm>
          <a:prstGeom prst="rect">
            <a:avLst/>
          </a:prstGeom>
        </p:spPr>
      </p:pic>
      <p:pic>
        <p:nvPicPr>
          <p:cNvPr id="3" name="图片 2"/>
          <p:cNvPicPr>
            <a:picLocks noChangeAspect="1"/>
          </p:cNvPicPr>
          <p:nvPr/>
        </p:nvPicPr>
        <p:blipFill>
          <a:blip r:embed="rId3"/>
          <a:stretch>
            <a:fillRect/>
          </a:stretch>
        </p:blipFill>
        <p:spPr>
          <a:xfrm>
            <a:off x="0" y="3411047"/>
            <a:ext cx="9144000" cy="3411047"/>
          </a:xfrm>
          <a:prstGeom prst="rect">
            <a:avLst/>
          </a:prstGeom>
        </p:spPr>
      </p:pic>
      <p:cxnSp>
        <p:nvCxnSpPr>
          <p:cNvPr id="4" name="直接箭头连接符 3"/>
          <p:cNvCxnSpPr/>
          <p:nvPr/>
        </p:nvCxnSpPr>
        <p:spPr>
          <a:xfrm>
            <a:off x="8244413" y="228210"/>
            <a:ext cx="1" cy="2738638"/>
          </a:xfrm>
          <a:prstGeom prst="straightConnector1">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393425" y="228210"/>
            <a:ext cx="652743" cy="369332"/>
          </a:xfrm>
          <a:prstGeom prst="rect">
            <a:avLst/>
          </a:prstGeom>
          <a:noFill/>
          <a:ln>
            <a:noFill/>
          </a:ln>
        </p:spPr>
        <p:txBody>
          <a:bodyPr wrap="none" rtlCol="0">
            <a:spAutoFit/>
          </a:bodyPr>
          <a:lstStyle/>
          <a:p>
            <a:r>
              <a:rPr lang="en-US" dirty="0">
                <a:solidFill>
                  <a:srgbClr val="FF0000"/>
                </a:solidFill>
              </a:rPr>
              <a:t>1369</a:t>
            </a:r>
          </a:p>
        </p:txBody>
      </p:sp>
      <p:sp>
        <p:nvSpPr>
          <p:cNvPr id="6" name="文本框 5"/>
          <p:cNvSpPr txBox="1"/>
          <p:nvPr/>
        </p:nvSpPr>
        <p:spPr>
          <a:xfrm>
            <a:off x="7931897" y="16075"/>
            <a:ext cx="652743" cy="369332"/>
          </a:xfrm>
          <a:prstGeom prst="rect">
            <a:avLst/>
          </a:prstGeom>
          <a:noFill/>
          <a:ln>
            <a:noFill/>
          </a:ln>
        </p:spPr>
        <p:txBody>
          <a:bodyPr wrap="none" rtlCol="0">
            <a:spAutoFit/>
          </a:bodyPr>
          <a:lstStyle/>
          <a:p>
            <a:r>
              <a:rPr lang="en-US" dirty="0"/>
              <a:t>1461</a:t>
            </a:r>
          </a:p>
        </p:txBody>
      </p:sp>
      <p:cxnSp>
        <p:nvCxnSpPr>
          <p:cNvPr id="7" name="直接箭头连接符 6"/>
          <p:cNvCxnSpPr/>
          <p:nvPr/>
        </p:nvCxnSpPr>
        <p:spPr>
          <a:xfrm>
            <a:off x="6719797" y="389843"/>
            <a:ext cx="0" cy="2590860"/>
          </a:xfrm>
          <a:prstGeom prst="straightConnector1">
            <a:avLst/>
          </a:prstGeom>
          <a:ln>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1908507" y="759175"/>
            <a:ext cx="0" cy="2221528"/>
          </a:xfrm>
          <a:prstGeom prst="straightConnector1">
            <a:avLst/>
          </a:prstGeom>
          <a:ln>
            <a:solidFill>
              <a:srgbClr val="00CC99"/>
            </a:solidFill>
            <a:tailEnd type="none"/>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528435" y="389843"/>
            <a:ext cx="760144" cy="369332"/>
          </a:xfrm>
          <a:prstGeom prst="rect">
            <a:avLst/>
          </a:prstGeom>
          <a:noFill/>
        </p:spPr>
        <p:txBody>
          <a:bodyPr wrap="none" rtlCol="0">
            <a:spAutoFit/>
          </a:bodyPr>
          <a:lstStyle/>
          <a:p>
            <a:r>
              <a:rPr lang="en-US" dirty="0">
                <a:solidFill>
                  <a:srgbClr val="00B050"/>
                </a:solidFill>
              </a:rPr>
              <a:t>1077?</a:t>
            </a:r>
          </a:p>
        </p:txBody>
      </p:sp>
      <p:sp>
        <p:nvSpPr>
          <p:cNvPr id="10" name="文本框 9"/>
          <p:cNvSpPr txBox="1"/>
          <p:nvPr/>
        </p:nvSpPr>
        <p:spPr>
          <a:xfrm>
            <a:off x="6393259" y="0"/>
            <a:ext cx="760144" cy="369332"/>
          </a:xfrm>
          <a:prstGeom prst="rect">
            <a:avLst/>
          </a:prstGeom>
          <a:noFill/>
        </p:spPr>
        <p:txBody>
          <a:bodyPr wrap="none" rtlCol="0">
            <a:spAutoFit/>
          </a:bodyPr>
          <a:lstStyle/>
          <a:p>
            <a:r>
              <a:rPr lang="en-US" dirty="0">
                <a:solidFill>
                  <a:srgbClr val="00B050"/>
                </a:solidFill>
              </a:rPr>
              <a:t>1369?</a:t>
            </a:r>
          </a:p>
        </p:txBody>
      </p:sp>
      <p:sp>
        <p:nvSpPr>
          <p:cNvPr id="15" name="文本框 14"/>
          <p:cNvSpPr txBox="1"/>
          <p:nvPr/>
        </p:nvSpPr>
        <p:spPr>
          <a:xfrm>
            <a:off x="5901622" y="549199"/>
            <a:ext cx="652743" cy="369332"/>
          </a:xfrm>
          <a:prstGeom prst="rect">
            <a:avLst/>
          </a:prstGeom>
          <a:noFill/>
          <a:ln>
            <a:noFill/>
          </a:ln>
        </p:spPr>
        <p:txBody>
          <a:bodyPr wrap="none" rtlCol="0">
            <a:spAutoFit/>
          </a:bodyPr>
          <a:lstStyle/>
          <a:p>
            <a:r>
              <a:rPr lang="en-US" dirty="0">
                <a:solidFill>
                  <a:srgbClr val="0000FF"/>
                </a:solidFill>
              </a:rPr>
              <a:t>1338</a:t>
            </a:r>
          </a:p>
        </p:txBody>
      </p:sp>
      <p:cxnSp>
        <p:nvCxnSpPr>
          <p:cNvPr id="16" name="直接箭头连接符 15"/>
          <p:cNvCxnSpPr/>
          <p:nvPr/>
        </p:nvCxnSpPr>
        <p:spPr>
          <a:xfrm>
            <a:off x="6209008" y="955964"/>
            <a:ext cx="0" cy="2023675"/>
          </a:xfrm>
          <a:prstGeom prst="straightConnector1">
            <a:avLst/>
          </a:prstGeom>
          <a:ln>
            <a:solidFill>
              <a:srgbClr val="0000FF"/>
            </a:solidFill>
            <a:tailEnd type="none"/>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6338358" y="4130066"/>
            <a:ext cx="1119217" cy="369332"/>
          </a:xfrm>
          <a:prstGeom prst="rect">
            <a:avLst/>
          </a:prstGeom>
          <a:noFill/>
          <a:ln>
            <a:noFill/>
          </a:ln>
        </p:spPr>
        <p:txBody>
          <a:bodyPr wrap="none" rtlCol="0">
            <a:spAutoFit/>
          </a:bodyPr>
          <a:lstStyle/>
          <a:p>
            <a:r>
              <a:rPr lang="en-US" altLang="zh-CN" dirty="0">
                <a:solidFill>
                  <a:srgbClr val="FF0000"/>
                </a:solidFill>
              </a:rPr>
              <a:t>1369</a:t>
            </a:r>
            <a:r>
              <a:rPr lang="en-US" altLang="zh-CN" dirty="0"/>
              <a:t>+511</a:t>
            </a:r>
            <a:endParaRPr lang="en-US" dirty="0"/>
          </a:p>
        </p:txBody>
      </p:sp>
      <p:sp>
        <p:nvSpPr>
          <p:cNvPr id="19" name="文本框 18"/>
          <p:cNvSpPr txBox="1"/>
          <p:nvPr/>
        </p:nvSpPr>
        <p:spPr>
          <a:xfrm>
            <a:off x="2168506" y="3316422"/>
            <a:ext cx="652743" cy="369332"/>
          </a:xfrm>
          <a:prstGeom prst="rect">
            <a:avLst/>
          </a:prstGeom>
          <a:noFill/>
          <a:ln>
            <a:noFill/>
          </a:ln>
        </p:spPr>
        <p:txBody>
          <a:bodyPr wrap="none" rtlCol="0">
            <a:spAutoFit/>
          </a:bodyPr>
          <a:lstStyle/>
          <a:p>
            <a:r>
              <a:rPr lang="en-US" dirty="0">
                <a:solidFill>
                  <a:srgbClr val="0000FF"/>
                </a:solidFill>
              </a:rPr>
              <a:t>1612</a:t>
            </a:r>
          </a:p>
        </p:txBody>
      </p:sp>
      <p:cxnSp>
        <p:nvCxnSpPr>
          <p:cNvPr id="20" name="直接箭头连接符 19"/>
          <p:cNvCxnSpPr/>
          <p:nvPr/>
        </p:nvCxnSpPr>
        <p:spPr>
          <a:xfrm>
            <a:off x="2494878" y="3562693"/>
            <a:ext cx="0" cy="2805218"/>
          </a:xfrm>
          <a:prstGeom prst="straightConnector1">
            <a:avLst/>
          </a:prstGeom>
          <a:ln>
            <a:solidFill>
              <a:srgbClr val="0000FF"/>
            </a:solidFill>
            <a:tailEnd type="non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6897966" y="4499398"/>
            <a:ext cx="1" cy="1887846"/>
          </a:xfrm>
          <a:prstGeom prst="straightConnector1">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4434514" y="4130066"/>
            <a:ext cx="0" cy="2257178"/>
          </a:xfrm>
          <a:prstGeom prst="straightConnector1">
            <a:avLst/>
          </a:prstGeom>
          <a:ln>
            <a:solidFill>
              <a:srgbClr val="0000FF"/>
            </a:solidFill>
            <a:tailEnd type="non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5418186" y="4130066"/>
            <a:ext cx="0" cy="2257178"/>
          </a:xfrm>
          <a:prstGeom prst="straightConnector1">
            <a:avLst/>
          </a:prstGeom>
          <a:ln>
            <a:solidFill>
              <a:srgbClr val="0000FF"/>
            </a:solidFill>
            <a:tailEnd type="none"/>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4108142" y="3734518"/>
            <a:ext cx="652743" cy="369332"/>
          </a:xfrm>
          <a:prstGeom prst="rect">
            <a:avLst/>
          </a:prstGeom>
          <a:noFill/>
          <a:ln>
            <a:noFill/>
          </a:ln>
        </p:spPr>
        <p:txBody>
          <a:bodyPr wrap="none" rtlCol="0">
            <a:spAutoFit/>
          </a:bodyPr>
          <a:lstStyle/>
          <a:p>
            <a:r>
              <a:rPr lang="en-US" dirty="0">
                <a:solidFill>
                  <a:srgbClr val="0000FF"/>
                </a:solidFill>
              </a:rPr>
              <a:t>1728</a:t>
            </a:r>
          </a:p>
        </p:txBody>
      </p:sp>
      <p:sp>
        <p:nvSpPr>
          <p:cNvPr id="30" name="文本框 29"/>
          <p:cNvSpPr txBox="1"/>
          <p:nvPr/>
        </p:nvSpPr>
        <p:spPr>
          <a:xfrm>
            <a:off x="5091814" y="3723301"/>
            <a:ext cx="652743" cy="369332"/>
          </a:xfrm>
          <a:prstGeom prst="rect">
            <a:avLst/>
          </a:prstGeom>
          <a:noFill/>
          <a:ln>
            <a:noFill/>
          </a:ln>
        </p:spPr>
        <p:txBody>
          <a:bodyPr wrap="none" rtlCol="0">
            <a:spAutoFit/>
          </a:bodyPr>
          <a:lstStyle/>
          <a:p>
            <a:r>
              <a:rPr lang="en-US" dirty="0">
                <a:solidFill>
                  <a:srgbClr val="0000FF"/>
                </a:solidFill>
              </a:rPr>
              <a:t>1789</a:t>
            </a:r>
          </a:p>
        </p:txBody>
      </p:sp>
    </p:spTree>
    <p:extLst>
      <p:ext uri="{BB962C8B-B14F-4D97-AF65-F5344CB8AC3E}">
        <p14:creationId xmlns:p14="http://schemas.microsoft.com/office/powerpoint/2010/main" val="370743352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3411047"/>
          </a:xfrm>
          <a:prstGeom prst="rect">
            <a:avLst/>
          </a:prstGeom>
        </p:spPr>
      </p:pic>
      <p:pic>
        <p:nvPicPr>
          <p:cNvPr id="3" name="图片 2"/>
          <p:cNvPicPr>
            <a:picLocks noChangeAspect="1"/>
          </p:cNvPicPr>
          <p:nvPr/>
        </p:nvPicPr>
        <p:blipFill>
          <a:blip r:embed="rId3"/>
          <a:stretch>
            <a:fillRect/>
          </a:stretch>
        </p:blipFill>
        <p:spPr>
          <a:xfrm>
            <a:off x="0" y="3411047"/>
            <a:ext cx="9144000" cy="3411047"/>
          </a:xfrm>
          <a:prstGeom prst="rect">
            <a:avLst/>
          </a:prstGeom>
        </p:spPr>
      </p:pic>
      <p:sp>
        <p:nvSpPr>
          <p:cNvPr id="4" name="文本框 3"/>
          <p:cNvSpPr txBox="1"/>
          <p:nvPr/>
        </p:nvSpPr>
        <p:spPr>
          <a:xfrm>
            <a:off x="4114262" y="-55420"/>
            <a:ext cx="1119217" cy="369332"/>
          </a:xfrm>
          <a:prstGeom prst="rect">
            <a:avLst/>
          </a:prstGeom>
          <a:noFill/>
          <a:ln>
            <a:noFill/>
          </a:ln>
        </p:spPr>
        <p:txBody>
          <a:bodyPr wrap="none" rtlCol="0">
            <a:spAutoFit/>
          </a:bodyPr>
          <a:lstStyle/>
          <a:p>
            <a:r>
              <a:rPr lang="en-US" dirty="0">
                <a:solidFill>
                  <a:srgbClr val="FF0000"/>
                </a:solidFill>
              </a:rPr>
              <a:t>2754</a:t>
            </a:r>
            <a:r>
              <a:rPr lang="en-US" dirty="0"/>
              <a:t>–511</a:t>
            </a:r>
          </a:p>
        </p:txBody>
      </p:sp>
      <p:cxnSp>
        <p:nvCxnSpPr>
          <p:cNvPr id="5" name="直接箭头连接符 4"/>
          <p:cNvCxnSpPr/>
          <p:nvPr/>
        </p:nvCxnSpPr>
        <p:spPr>
          <a:xfrm>
            <a:off x="4654131" y="245966"/>
            <a:ext cx="0" cy="2726659"/>
          </a:xfrm>
          <a:prstGeom prst="straightConnector1">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001388" y="245966"/>
            <a:ext cx="652743" cy="369332"/>
          </a:xfrm>
          <a:prstGeom prst="rect">
            <a:avLst/>
          </a:prstGeom>
          <a:noFill/>
          <a:ln>
            <a:noFill/>
          </a:ln>
        </p:spPr>
        <p:txBody>
          <a:bodyPr wrap="none" rtlCol="0">
            <a:spAutoFit/>
          </a:bodyPr>
          <a:lstStyle/>
          <a:p>
            <a:r>
              <a:rPr lang="en-US" dirty="0">
                <a:solidFill>
                  <a:srgbClr val="0000FF"/>
                </a:solidFill>
              </a:rPr>
              <a:t>2222</a:t>
            </a:r>
          </a:p>
        </p:txBody>
      </p:sp>
      <p:cxnSp>
        <p:nvCxnSpPr>
          <p:cNvPr id="7" name="直接箭头连接符 6"/>
          <p:cNvCxnSpPr/>
          <p:nvPr/>
        </p:nvCxnSpPr>
        <p:spPr>
          <a:xfrm>
            <a:off x="4281064" y="615298"/>
            <a:ext cx="0" cy="2357327"/>
          </a:xfrm>
          <a:prstGeom prst="straightConnector1">
            <a:avLst/>
          </a:prstGeom>
          <a:ln>
            <a:solidFill>
              <a:srgbClr val="0000FF"/>
            </a:solidFill>
            <a:tailEnd type="none"/>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506335" y="3863859"/>
            <a:ext cx="652743" cy="369332"/>
          </a:xfrm>
          <a:prstGeom prst="rect">
            <a:avLst/>
          </a:prstGeom>
          <a:noFill/>
          <a:ln>
            <a:noFill/>
          </a:ln>
        </p:spPr>
        <p:txBody>
          <a:bodyPr wrap="none" rtlCol="0">
            <a:spAutoFit/>
          </a:bodyPr>
          <a:lstStyle/>
          <a:p>
            <a:r>
              <a:rPr lang="en-US" dirty="0">
                <a:solidFill>
                  <a:srgbClr val="FF0000"/>
                </a:solidFill>
              </a:rPr>
              <a:t>2754</a:t>
            </a:r>
          </a:p>
        </p:txBody>
      </p:sp>
      <p:sp>
        <p:nvSpPr>
          <p:cNvPr id="10" name="文本框 9"/>
          <p:cNvSpPr txBox="1"/>
          <p:nvPr/>
        </p:nvSpPr>
        <p:spPr>
          <a:xfrm>
            <a:off x="6414351" y="3860561"/>
            <a:ext cx="652743" cy="369332"/>
          </a:xfrm>
          <a:prstGeom prst="rect">
            <a:avLst/>
          </a:prstGeom>
          <a:noFill/>
          <a:ln>
            <a:noFill/>
          </a:ln>
        </p:spPr>
        <p:txBody>
          <a:bodyPr wrap="none" rtlCol="0">
            <a:spAutoFit/>
          </a:bodyPr>
          <a:lstStyle/>
          <a:p>
            <a:r>
              <a:rPr lang="en-US" dirty="0">
                <a:solidFill>
                  <a:srgbClr val="FF0000"/>
                </a:solidFill>
              </a:rPr>
              <a:t>2870</a:t>
            </a:r>
          </a:p>
        </p:txBody>
      </p:sp>
      <p:cxnSp>
        <p:nvCxnSpPr>
          <p:cNvPr id="11" name="直接箭头连接符 10"/>
          <p:cNvCxnSpPr/>
          <p:nvPr/>
        </p:nvCxnSpPr>
        <p:spPr>
          <a:xfrm>
            <a:off x="6740723" y="4254945"/>
            <a:ext cx="0" cy="2127398"/>
          </a:xfrm>
          <a:prstGeom prst="straightConnector1">
            <a:avLst/>
          </a:prstGeom>
          <a:ln>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2191628" y="3163577"/>
            <a:ext cx="652743" cy="369332"/>
          </a:xfrm>
          <a:prstGeom prst="rect">
            <a:avLst/>
          </a:prstGeom>
          <a:noFill/>
          <a:ln>
            <a:noFill/>
          </a:ln>
        </p:spPr>
        <p:txBody>
          <a:bodyPr wrap="none" rtlCol="0">
            <a:spAutoFit/>
          </a:bodyPr>
          <a:lstStyle/>
          <a:p>
            <a:r>
              <a:rPr lang="en-US" dirty="0"/>
              <a:t>2615</a:t>
            </a:r>
          </a:p>
        </p:txBody>
      </p:sp>
      <p:cxnSp>
        <p:nvCxnSpPr>
          <p:cNvPr id="13" name="直接箭头连接符 12"/>
          <p:cNvCxnSpPr/>
          <p:nvPr/>
        </p:nvCxnSpPr>
        <p:spPr>
          <a:xfrm>
            <a:off x="4832708" y="4257603"/>
            <a:ext cx="0" cy="2127398"/>
          </a:xfrm>
          <a:prstGeom prst="straightConnector1">
            <a:avLst/>
          </a:prstGeom>
          <a:ln>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2518000" y="3532909"/>
            <a:ext cx="0" cy="2850763"/>
          </a:xfrm>
          <a:prstGeom prst="straightConnector1">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4505386" y="3631439"/>
            <a:ext cx="760144" cy="369332"/>
          </a:xfrm>
          <a:prstGeom prst="rect">
            <a:avLst/>
          </a:prstGeom>
          <a:noFill/>
        </p:spPr>
        <p:txBody>
          <a:bodyPr wrap="none" rtlCol="0">
            <a:spAutoFit/>
          </a:bodyPr>
          <a:lstStyle/>
          <a:p>
            <a:r>
              <a:rPr lang="en-US" dirty="0">
                <a:solidFill>
                  <a:srgbClr val="00B050"/>
                </a:solidFill>
              </a:rPr>
              <a:t>2754?</a:t>
            </a:r>
          </a:p>
        </p:txBody>
      </p:sp>
      <p:cxnSp>
        <p:nvCxnSpPr>
          <p:cNvPr id="17" name="直接箭头连接符 16"/>
          <p:cNvCxnSpPr/>
          <p:nvPr/>
        </p:nvCxnSpPr>
        <p:spPr>
          <a:xfrm>
            <a:off x="3491355" y="4025016"/>
            <a:ext cx="0" cy="2357327"/>
          </a:xfrm>
          <a:prstGeom prst="straightConnector1">
            <a:avLst/>
          </a:prstGeom>
          <a:ln>
            <a:solidFill>
              <a:srgbClr val="0000FF"/>
            </a:solidFill>
            <a:tailEnd type="none"/>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184848" y="3669874"/>
            <a:ext cx="652743" cy="369332"/>
          </a:xfrm>
          <a:prstGeom prst="rect">
            <a:avLst/>
          </a:prstGeom>
          <a:noFill/>
          <a:ln>
            <a:noFill/>
          </a:ln>
        </p:spPr>
        <p:txBody>
          <a:bodyPr wrap="none" rtlCol="0">
            <a:spAutoFit/>
          </a:bodyPr>
          <a:lstStyle/>
          <a:p>
            <a:r>
              <a:rPr lang="en-US" dirty="0">
                <a:solidFill>
                  <a:srgbClr val="0000FF"/>
                </a:solidFill>
              </a:rPr>
              <a:t>2673</a:t>
            </a:r>
          </a:p>
        </p:txBody>
      </p:sp>
    </p:spTree>
    <p:extLst>
      <p:ext uri="{BB962C8B-B14F-4D97-AF65-F5344CB8AC3E}">
        <p14:creationId xmlns:p14="http://schemas.microsoft.com/office/powerpoint/2010/main" val="139273981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3411047"/>
          </a:xfrm>
          <a:prstGeom prst="rect">
            <a:avLst/>
          </a:prstGeom>
        </p:spPr>
      </p:pic>
      <p:pic>
        <p:nvPicPr>
          <p:cNvPr id="3" name="图片 2"/>
          <p:cNvPicPr>
            <a:picLocks noChangeAspect="1"/>
          </p:cNvPicPr>
          <p:nvPr/>
        </p:nvPicPr>
        <p:blipFill>
          <a:blip r:embed="rId3"/>
          <a:stretch>
            <a:fillRect/>
          </a:stretch>
        </p:blipFill>
        <p:spPr>
          <a:xfrm>
            <a:off x="0" y="3411047"/>
            <a:ext cx="9144000" cy="3411047"/>
          </a:xfrm>
          <a:prstGeom prst="rect">
            <a:avLst/>
          </a:prstGeom>
        </p:spPr>
      </p:pic>
      <p:sp>
        <p:nvSpPr>
          <p:cNvPr id="4" name="文本框 3"/>
          <p:cNvSpPr txBox="1"/>
          <p:nvPr/>
        </p:nvSpPr>
        <p:spPr>
          <a:xfrm>
            <a:off x="3824440" y="3460198"/>
            <a:ext cx="1119217" cy="369332"/>
          </a:xfrm>
          <a:prstGeom prst="rect">
            <a:avLst/>
          </a:prstGeom>
          <a:noFill/>
          <a:ln>
            <a:noFill/>
          </a:ln>
        </p:spPr>
        <p:txBody>
          <a:bodyPr wrap="none" rtlCol="0">
            <a:spAutoFit/>
          </a:bodyPr>
          <a:lstStyle/>
          <a:p>
            <a:r>
              <a:rPr lang="en-US" dirty="0">
                <a:solidFill>
                  <a:srgbClr val="FF0000"/>
                </a:solidFill>
              </a:rPr>
              <a:t>4238</a:t>
            </a:r>
            <a:r>
              <a:rPr lang="en-US" dirty="0"/>
              <a:t>–511</a:t>
            </a:r>
          </a:p>
        </p:txBody>
      </p:sp>
      <p:sp>
        <p:nvSpPr>
          <p:cNvPr id="5" name="文本框 4"/>
          <p:cNvSpPr txBox="1"/>
          <p:nvPr/>
        </p:nvSpPr>
        <p:spPr>
          <a:xfrm>
            <a:off x="6300689" y="3553197"/>
            <a:ext cx="760144" cy="369332"/>
          </a:xfrm>
          <a:prstGeom prst="rect">
            <a:avLst/>
          </a:prstGeom>
          <a:noFill/>
          <a:ln>
            <a:noFill/>
          </a:ln>
        </p:spPr>
        <p:txBody>
          <a:bodyPr wrap="none" rtlCol="0">
            <a:spAutoFit/>
          </a:bodyPr>
          <a:lstStyle/>
          <a:p>
            <a:r>
              <a:rPr lang="en-US" dirty="0">
                <a:solidFill>
                  <a:srgbClr val="FF0000"/>
                </a:solidFill>
              </a:rPr>
              <a:t>3866?</a:t>
            </a:r>
          </a:p>
        </p:txBody>
      </p:sp>
      <p:cxnSp>
        <p:nvCxnSpPr>
          <p:cNvPr id="6" name="直接箭头连接符 5"/>
          <p:cNvCxnSpPr/>
          <p:nvPr/>
        </p:nvCxnSpPr>
        <p:spPr>
          <a:xfrm>
            <a:off x="6680761" y="3922529"/>
            <a:ext cx="0" cy="2462454"/>
          </a:xfrm>
          <a:prstGeom prst="straightConnector1">
            <a:avLst/>
          </a:prstGeom>
          <a:ln>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4" idx="2"/>
          </p:cNvCxnSpPr>
          <p:nvPr/>
        </p:nvCxnSpPr>
        <p:spPr>
          <a:xfrm>
            <a:off x="4384049" y="3829530"/>
            <a:ext cx="0" cy="2555453"/>
          </a:xfrm>
          <a:prstGeom prst="straightConnector1">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462156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3411047"/>
          </a:xfrm>
          <a:prstGeom prst="rect">
            <a:avLst/>
          </a:prstGeom>
        </p:spPr>
      </p:pic>
      <p:pic>
        <p:nvPicPr>
          <p:cNvPr id="3" name="图片 2"/>
          <p:cNvPicPr>
            <a:picLocks noChangeAspect="1"/>
          </p:cNvPicPr>
          <p:nvPr/>
        </p:nvPicPr>
        <p:blipFill>
          <a:blip r:embed="rId3"/>
          <a:stretch>
            <a:fillRect/>
          </a:stretch>
        </p:blipFill>
        <p:spPr>
          <a:xfrm>
            <a:off x="0" y="3411047"/>
            <a:ext cx="9144000" cy="3411047"/>
          </a:xfrm>
          <a:prstGeom prst="rect">
            <a:avLst/>
          </a:prstGeom>
        </p:spPr>
      </p:pic>
      <p:sp>
        <p:nvSpPr>
          <p:cNvPr id="4" name="文本框 3"/>
          <p:cNvSpPr txBox="1"/>
          <p:nvPr/>
        </p:nvSpPr>
        <p:spPr>
          <a:xfrm>
            <a:off x="4245628" y="0"/>
            <a:ext cx="652743" cy="369332"/>
          </a:xfrm>
          <a:prstGeom prst="rect">
            <a:avLst/>
          </a:prstGeom>
          <a:noFill/>
          <a:ln>
            <a:noFill/>
          </a:ln>
        </p:spPr>
        <p:txBody>
          <a:bodyPr wrap="none" rtlCol="0">
            <a:spAutoFit/>
          </a:bodyPr>
          <a:lstStyle/>
          <a:p>
            <a:r>
              <a:rPr lang="en-US" dirty="0">
                <a:solidFill>
                  <a:srgbClr val="FF0000"/>
                </a:solidFill>
              </a:rPr>
              <a:t>4238</a:t>
            </a:r>
            <a:endParaRPr lang="en-US" dirty="0"/>
          </a:p>
        </p:txBody>
      </p:sp>
      <p:cxnSp>
        <p:nvCxnSpPr>
          <p:cNvPr id="5" name="直接箭头连接符 4"/>
          <p:cNvCxnSpPr/>
          <p:nvPr/>
        </p:nvCxnSpPr>
        <p:spPr>
          <a:xfrm>
            <a:off x="4542781" y="248832"/>
            <a:ext cx="0" cy="2732703"/>
          </a:xfrm>
          <a:prstGeom prst="straightConnector1">
            <a:avLst/>
          </a:prstGeom>
          <a:ln>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5848845" y="591015"/>
            <a:ext cx="0" cy="2376665"/>
          </a:xfrm>
          <a:prstGeom prst="straightConnector1">
            <a:avLst/>
          </a:prstGeom>
          <a:ln>
            <a:solidFill>
              <a:srgbClr val="00CC99"/>
            </a:solidFill>
            <a:tailEnd type="non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468773" y="248832"/>
            <a:ext cx="760144" cy="369332"/>
          </a:xfrm>
          <a:prstGeom prst="rect">
            <a:avLst/>
          </a:prstGeom>
          <a:noFill/>
          <a:ln>
            <a:noFill/>
          </a:ln>
        </p:spPr>
        <p:txBody>
          <a:bodyPr wrap="none" rtlCol="0">
            <a:spAutoFit/>
          </a:bodyPr>
          <a:lstStyle/>
          <a:p>
            <a:r>
              <a:rPr lang="en-US" dirty="0">
                <a:solidFill>
                  <a:srgbClr val="00B050"/>
                </a:solidFill>
              </a:rPr>
              <a:t>4316?</a:t>
            </a:r>
          </a:p>
        </p:txBody>
      </p:sp>
    </p:spTree>
    <p:extLst>
      <p:ext uri="{BB962C8B-B14F-4D97-AF65-F5344CB8AC3E}">
        <p14:creationId xmlns:p14="http://schemas.microsoft.com/office/powerpoint/2010/main" val="125792022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3411047"/>
          </a:xfrm>
          <a:prstGeom prst="rect">
            <a:avLst/>
          </a:prstGeom>
        </p:spPr>
      </p:pic>
      <p:pic>
        <p:nvPicPr>
          <p:cNvPr id="3" name="图片 2"/>
          <p:cNvPicPr>
            <a:picLocks noChangeAspect="1"/>
          </p:cNvPicPr>
          <p:nvPr/>
        </p:nvPicPr>
        <p:blipFill>
          <a:blip r:embed="rId3"/>
          <a:stretch>
            <a:fillRect/>
          </a:stretch>
        </p:blipFill>
        <p:spPr>
          <a:xfrm>
            <a:off x="0" y="3411047"/>
            <a:ext cx="9144000" cy="3411047"/>
          </a:xfrm>
          <a:prstGeom prst="rect">
            <a:avLst/>
          </a:prstGeom>
        </p:spPr>
      </p:pic>
      <p:cxnSp>
        <p:nvCxnSpPr>
          <p:cNvPr id="4" name="直接箭头连接符 3"/>
          <p:cNvCxnSpPr/>
          <p:nvPr/>
        </p:nvCxnSpPr>
        <p:spPr>
          <a:xfrm>
            <a:off x="7129094" y="841878"/>
            <a:ext cx="0" cy="2127398"/>
          </a:xfrm>
          <a:prstGeom prst="straightConnector1">
            <a:avLst/>
          </a:prstGeom>
          <a:ln>
            <a:solidFill>
              <a:srgbClr val="00CC99"/>
            </a:solidFill>
            <a:tailEnd type="none"/>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749022" y="472546"/>
            <a:ext cx="760144" cy="369332"/>
          </a:xfrm>
          <a:prstGeom prst="rect">
            <a:avLst/>
          </a:prstGeom>
          <a:noFill/>
          <a:ln>
            <a:noFill/>
          </a:ln>
        </p:spPr>
        <p:txBody>
          <a:bodyPr wrap="none" rtlCol="0">
            <a:spAutoFit/>
          </a:bodyPr>
          <a:lstStyle/>
          <a:p>
            <a:r>
              <a:rPr lang="en-US" dirty="0">
                <a:solidFill>
                  <a:srgbClr val="00B050"/>
                </a:solidFill>
              </a:rPr>
              <a:t>5393?</a:t>
            </a:r>
          </a:p>
        </p:txBody>
      </p:sp>
      <p:cxnSp>
        <p:nvCxnSpPr>
          <p:cNvPr id="6" name="直接连接符 5"/>
          <p:cNvCxnSpPr/>
          <p:nvPr/>
        </p:nvCxnSpPr>
        <p:spPr>
          <a:xfrm>
            <a:off x="7509166" y="4252925"/>
            <a:ext cx="0" cy="21273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6995473" y="3625668"/>
            <a:ext cx="1012457" cy="646331"/>
          </a:xfrm>
          <a:prstGeom prst="rect">
            <a:avLst/>
          </a:prstGeom>
          <a:noFill/>
          <a:ln>
            <a:noFill/>
          </a:ln>
        </p:spPr>
        <p:txBody>
          <a:bodyPr wrap="none" rtlCol="0">
            <a:spAutoFit/>
          </a:bodyPr>
          <a:lstStyle/>
          <a:p>
            <a:pPr algn="ctr"/>
            <a:r>
              <a:rPr lang="en-US" altLang="zh-CN" dirty="0"/>
              <a:t>SeGA5</a:t>
            </a:r>
          </a:p>
          <a:p>
            <a:pPr algn="ctr"/>
            <a:r>
              <a:rPr lang="en-US" altLang="zh-CN" dirty="0"/>
              <a:t>overflow</a:t>
            </a:r>
            <a:endParaRPr lang="en-US" dirty="0"/>
          </a:p>
        </p:txBody>
      </p:sp>
    </p:spTree>
    <p:extLst>
      <p:ext uri="{BB962C8B-B14F-4D97-AF65-F5344CB8AC3E}">
        <p14:creationId xmlns:p14="http://schemas.microsoft.com/office/powerpoint/2010/main" val="254992263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3411047"/>
            <a:ext cx="9144000" cy="3411047"/>
          </a:xfrm>
          <a:prstGeom prst="rect">
            <a:avLst/>
          </a:prstGeom>
        </p:spPr>
      </p:pic>
      <p:pic>
        <p:nvPicPr>
          <p:cNvPr id="4" name="图片 3"/>
          <p:cNvPicPr>
            <a:picLocks noChangeAspect="1"/>
          </p:cNvPicPr>
          <p:nvPr/>
        </p:nvPicPr>
        <p:blipFill>
          <a:blip r:embed="rId3"/>
          <a:stretch>
            <a:fillRect/>
          </a:stretch>
        </p:blipFill>
        <p:spPr>
          <a:xfrm>
            <a:off x="0" y="0"/>
            <a:ext cx="9144000" cy="3411047"/>
          </a:xfrm>
          <a:prstGeom prst="rect">
            <a:avLst/>
          </a:prstGeom>
        </p:spPr>
      </p:pic>
      <p:cxnSp>
        <p:nvCxnSpPr>
          <p:cNvPr id="5" name="直接箭头连接符 4"/>
          <p:cNvCxnSpPr/>
          <p:nvPr/>
        </p:nvCxnSpPr>
        <p:spPr>
          <a:xfrm flipH="1">
            <a:off x="5403283" y="184666"/>
            <a:ext cx="21155" cy="2794061"/>
          </a:xfrm>
          <a:prstGeom prst="straightConnector1">
            <a:avLst/>
          </a:prstGeom>
          <a:ln>
            <a:solidFill>
              <a:srgbClr val="0000FF"/>
            </a:solidFill>
            <a:tailEnd type="none"/>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111921" y="0"/>
            <a:ext cx="652743" cy="369332"/>
          </a:xfrm>
          <a:prstGeom prst="rect">
            <a:avLst/>
          </a:prstGeom>
          <a:noFill/>
          <a:ln>
            <a:noFill/>
          </a:ln>
        </p:spPr>
        <p:txBody>
          <a:bodyPr wrap="square" rtlCol="0">
            <a:spAutoFit/>
          </a:bodyPr>
          <a:lstStyle/>
          <a:p>
            <a:r>
              <a:rPr lang="en-US" dirty="0">
                <a:solidFill>
                  <a:srgbClr val="0000FF"/>
                </a:solidFill>
              </a:rPr>
              <a:t>6288</a:t>
            </a:r>
          </a:p>
        </p:txBody>
      </p:sp>
    </p:spTree>
    <p:extLst>
      <p:ext uri="{BB962C8B-B14F-4D97-AF65-F5344CB8AC3E}">
        <p14:creationId xmlns:p14="http://schemas.microsoft.com/office/powerpoint/2010/main" val="5472631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0" y="0"/>
            <a:ext cx="4020855" cy="3105215"/>
          </a:xfrm>
          <a:prstGeom prst="rect">
            <a:avLst/>
          </a:prstGeom>
        </p:spPr>
      </p:pic>
      <p:sp>
        <p:nvSpPr>
          <p:cNvPr id="5" name="矩形 4"/>
          <p:cNvSpPr/>
          <p:nvPr/>
        </p:nvSpPr>
        <p:spPr>
          <a:xfrm>
            <a:off x="0" y="4448317"/>
            <a:ext cx="4572000" cy="2339102"/>
          </a:xfrm>
          <a:prstGeom prst="rect">
            <a:avLst/>
          </a:prstGeom>
        </p:spPr>
        <p:txBody>
          <a:bodyPr>
            <a:spAutoFit/>
          </a:bodyPr>
          <a:lstStyle/>
          <a:p>
            <a:r>
              <a:rPr lang="en-US" sz="1600" dirty="0">
                <a:latin typeface="Tahoma" panose="020B0604030504040204" pitchFamily="34" charset="0"/>
              </a:rPr>
              <a:t>TH1D *hint = </a:t>
            </a:r>
            <a:r>
              <a:rPr lang="en-US" sz="1600" dirty="0">
                <a:solidFill>
                  <a:srgbClr val="0000FF"/>
                </a:solidFill>
                <a:latin typeface="Tahoma" panose="020B0604030504040204" pitchFamily="34" charset="0"/>
              </a:rPr>
              <a:t>new</a:t>
            </a:r>
            <a:r>
              <a:rPr lang="en-US" sz="1600" dirty="0">
                <a:solidFill>
                  <a:prstClr val="black"/>
                </a:solidFill>
                <a:latin typeface="Tahoma" panose="020B0604030504040204" pitchFamily="34" charset="0"/>
              </a:rPr>
              <a:t> TH1D(</a:t>
            </a:r>
            <a:r>
              <a:rPr lang="en-US" sz="1600" dirty="0">
                <a:solidFill>
                  <a:srgbClr val="A31515"/>
                </a:solidFill>
                <a:latin typeface="Tahoma" panose="020B0604030504040204" pitchFamily="34" charset="0"/>
              </a:rPr>
              <a:t>"hint"</a:t>
            </a:r>
            <a:r>
              <a:rPr lang="en-US" sz="1600" dirty="0">
                <a:solidFill>
                  <a:prstClr val="black"/>
                </a:solidFill>
                <a:latin typeface="Tahoma" panose="020B0604030504040204" pitchFamily="34" charset="0"/>
              </a:rPr>
              <a:t>, </a:t>
            </a:r>
            <a:r>
              <a:rPr lang="en-US" sz="1600" dirty="0">
                <a:solidFill>
                  <a:srgbClr val="A31515"/>
                </a:solidFill>
                <a:latin typeface="Tahoma" panose="020B0604030504040204" pitchFamily="34" charset="0"/>
              </a:rPr>
              <a:t>"Fitted exponential with </a:t>
            </a:r>
            <a:r>
              <a:rPr lang="en-US" sz="1600" dirty="0" err="1">
                <a:solidFill>
                  <a:srgbClr val="A31515"/>
                </a:solidFill>
                <a:latin typeface="Tahoma" panose="020B0604030504040204" pitchFamily="34" charset="0"/>
              </a:rPr>
              <a:t>conf.band</a:t>
            </a:r>
            <a:r>
              <a:rPr lang="en-US" sz="1600" dirty="0">
                <a:solidFill>
                  <a:srgbClr val="A31515"/>
                </a:solidFill>
                <a:latin typeface="Tahoma" panose="020B0604030504040204" pitchFamily="34" charset="0"/>
              </a:rPr>
              <a:t>"</a:t>
            </a:r>
            <a:r>
              <a:rPr lang="en-US" sz="1600" dirty="0">
                <a:solidFill>
                  <a:prstClr val="black"/>
                </a:solidFill>
                <a:latin typeface="Tahoma" panose="020B0604030504040204" pitchFamily="34" charset="0"/>
              </a:rPr>
              <a:t>, 5000, 0, 10000);</a:t>
            </a:r>
            <a:r>
              <a:rPr lang="en-US" sz="1600" dirty="0">
                <a:solidFill>
                  <a:srgbClr val="008000"/>
                </a:solidFill>
                <a:latin typeface="Tahoma" panose="020B0604030504040204" pitchFamily="34" charset="0"/>
              </a:rPr>
              <a:t>//Create a histogram to hold the confidence intervals</a:t>
            </a:r>
            <a:endParaRPr lang="en-US" sz="1600" dirty="0">
              <a:solidFill>
                <a:prstClr val="black"/>
              </a:solidFill>
              <a:latin typeface="Tahoma" panose="020B0604030504040204" pitchFamily="34" charset="0"/>
            </a:endParaRPr>
          </a:p>
          <a:p>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TVirtualFitter</a:t>
            </a:r>
            <a:r>
              <a:rPr lang="en-US" sz="1600" dirty="0">
                <a:solidFill>
                  <a:prstClr val="black"/>
                </a:solidFill>
                <a:latin typeface="Tahoma" panose="020B0604030504040204" pitchFamily="34" charset="0"/>
              </a:rPr>
              <a:t>::</a:t>
            </a:r>
            <a:r>
              <a:rPr lang="en-US" sz="1600" dirty="0" err="1">
                <a:solidFill>
                  <a:prstClr val="black"/>
                </a:solidFill>
                <a:latin typeface="Tahoma" panose="020B0604030504040204" pitchFamily="34" charset="0"/>
              </a:rPr>
              <a:t>GetFitter</a:t>
            </a:r>
            <a:r>
              <a:rPr lang="en-US" sz="1600" dirty="0">
                <a:solidFill>
                  <a:prstClr val="black"/>
                </a:solidFill>
                <a:latin typeface="Tahoma" panose="020B0604030504040204" pitchFamily="34" charset="0"/>
              </a:rPr>
              <a:t>())-&gt;</a:t>
            </a:r>
            <a:r>
              <a:rPr lang="en-US" sz="1600" dirty="0" err="1">
                <a:solidFill>
                  <a:prstClr val="black"/>
                </a:solidFill>
                <a:latin typeface="Tahoma" panose="020B0604030504040204" pitchFamily="34" charset="0"/>
              </a:rPr>
              <a:t>GetConfidenceIntervals</a:t>
            </a:r>
            <a:r>
              <a:rPr lang="en-US" sz="1600" dirty="0">
                <a:solidFill>
                  <a:prstClr val="black"/>
                </a:solidFill>
                <a:latin typeface="Tahoma" panose="020B0604030504040204" pitchFamily="34" charset="0"/>
              </a:rPr>
              <a:t>(hint, 0.683);</a:t>
            </a:r>
          </a:p>
          <a:p>
            <a:r>
              <a:rPr lang="en-US" sz="1600" dirty="0">
                <a:latin typeface="Tahoma" panose="020B0604030504040204" pitchFamily="34" charset="0"/>
              </a:rPr>
              <a:t>hint-&gt;</a:t>
            </a:r>
            <a:r>
              <a:rPr lang="en-US" sz="1600" dirty="0" err="1">
                <a:latin typeface="Tahoma" panose="020B0604030504040204" pitchFamily="34" charset="0"/>
              </a:rPr>
              <a:t>SetStats</a:t>
            </a:r>
            <a:r>
              <a:rPr lang="en-US" sz="1600" dirty="0">
                <a:latin typeface="Tahoma" panose="020B0604030504040204" pitchFamily="34" charset="0"/>
              </a:rPr>
              <a:t>(</a:t>
            </a:r>
            <a:r>
              <a:rPr lang="en-US" sz="1600" dirty="0" err="1">
                <a:latin typeface="Tahoma" panose="020B0604030504040204" pitchFamily="34" charset="0"/>
              </a:rPr>
              <a:t>kFALSE</a:t>
            </a:r>
            <a:r>
              <a:rPr lang="en-US" sz="1600" dirty="0">
                <a:latin typeface="Tahoma" panose="020B0604030504040204" pitchFamily="34" charset="0"/>
              </a:rPr>
              <a:t>);</a:t>
            </a:r>
          </a:p>
          <a:p>
            <a:r>
              <a:rPr lang="en-US" sz="1600" dirty="0">
                <a:latin typeface="Tahoma" panose="020B0604030504040204" pitchFamily="34" charset="0"/>
              </a:rPr>
              <a:t>hint-&gt;</a:t>
            </a:r>
            <a:r>
              <a:rPr lang="en-US" sz="1600" dirty="0" err="1">
                <a:latin typeface="Tahoma" panose="020B0604030504040204" pitchFamily="34" charset="0"/>
              </a:rPr>
              <a:t>SetFillColor</a:t>
            </a:r>
            <a:r>
              <a:rPr lang="en-US" sz="1600" dirty="0">
                <a:latin typeface="Tahoma" panose="020B0604030504040204" pitchFamily="34" charset="0"/>
              </a:rPr>
              <a:t>(kRed-9);</a:t>
            </a:r>
          </a:p>
          <a:p>
            <a:r>
              <a:rPr lang="en-US" sz="1600" dirty="0">
                <a:solidFill>
                  <a:prstClr val="black"/>
                </a:solidFill>
                <a:latin typeface="Tahoma" panose="020B0604030504040204" pitchFamily="34" charset="0"/>
              </a:rPr>
              <a:t>hint-&gt;Draw("e3 same");</a:t>
            </a:r>
          </a:p>
        </p:txBody>
      </p:sp>
      <p:sp>
        <p:nvSpPr>
          <p:cNvPr id="7" name="文本框 6"/>
          <p:cNvSpPr txBox="1"/>
          <p:nvPr/>
        </p:nvSpPr>
        <p:spPr>
          <a:xfrm>
            <a:off x="2555309" y="6325754"/>
            <a:ext cx="971741" cy="461665"/>
          </a:xfrm>
          <a:prstGeom prst="rect">
            <a:avLst/>
          </a:prstGeom>
          <a:noFill/>
        </p:spPr>
        <p:txBody>
          <a:bodyPr wrap="none" rtlCol="0">
            <a:spAutoFit/>
          </a:bodyPr>
          <a:lstStyle/>
          <a:p>
            <a:r>
              <a:rPr lang="en-US" sz="2400" dirty="0">
                <a:solidFill>
                  <a:srgbClr val="FF0000"/>
                </a:solidFill>
                <a:latin typeface="Times New Roman" panose="02020603050405020304" pitchFamily="18" charset="0"/>
                <a:cs typeface="Times New Roman" panose="02020603050405020304" pitchFamily="18" charset="0"/>
              </a:rPr>
              <a:t>Good!</a:t>
            </a:r>
          </a:p>
        </p:txBody>
      </p:sp>
      <p:sp>
        <p:nvSpPr>
          <p:cNvPr id="8" name="文本框 7"/>
          <p:cNvSpPr txBox="1"/>
          <p:nvPr/>
        </p:nvSpPr>
        <p:spPr>
          <a:xfrm>
            <a:off x="143050" y="3315101"/>
            <a:ext cx="3384000" cy="923330"/>
          </a:xfrm>
          <a:prstGeom prst="rect">
            <a:avLst/>
          </a:prstGeom>
          <a:noFill/>
        </p:spPr>
        <p:txBody>
          <a:bodyPr wrap="square" rtlCol="0">
            <a:spAutoFit/>
          </a:bodyPr>
          <a:lstStyle/>
          <a:p>
            <a:r>
              <a:rPr lang="en-US" dirty="0">
                <a:solidFill>
                  <a:srgbClr val="0000FF"/>
                </a:solidFill>
                <a:latin typeface="Times New Roman" panose="02020603050405020304" pitchFamily="18" charset="0"/>
                <a:cs typeface="Times New Roman" panose="02020603050405020304" pitchFamily="18" charset="0"/>
              </a:rPr>
              <a:t>Calculate error manually without considering the covariance </a:t>
            </a:r>
            <a:r>
              <a:rPr lang="en-US" altLang="zh-CN" dirty="0">
                <a:solidFill>
                  <a:srgbClr val="0000FF"/>
                </a:solidFill>
                <a:latin typeface="Times New Roman" panose="02020603050405020304" pitchFamily="18" charset="0"/>
                <a:cs typeface="Times New Roman" panose="02020603050405020304" pitchFamily="18" charset="0"/>
              </a:rPr>
              <a:t>is inaccurate!</a:t>
            </a:r>
            <a:endParaRPr lang="en-US" dirty="0">
              <a:solidFill>
                <a:srgbClr val="0000FF"/>
              </a:solidFill>
              <a:latin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rotWithShape="1">
          <a:blip r:embed="rId4"/>
          <a:srcRect r="8671"/>
          <a:stretch/>
        </p:blipFill>
        <p:spPr>
          <a:xfrm>
            <a:off x="4308954" y="0"/>
            <a:ext cx="4835046" cy="3384000"/>
          </a:xfrm>
          <a:prstGeom prst="rect">
            <a:avLst/>
          </a:prstGeom>
        </p:spPr>
      </p:pic>
      <p:pic>
        <p:nvPicPr>
          <p:cNvPr id="10" name="图片 9"/>
          <p:cNvPicPr>
            <a:picLocks noChangeAspect="1"/>
          </p:cNvPicPr>
          <p:nvPr/>
        </p:nvPicPr>
        <p:blipFill rotWithShape="1">
          <a:blip r:embed="rId5"/>
          <a:srcRect r="7962"/>
          <a:stretch/>
        </p:blipFill>
        <p:spPr>
          <a:xfrm>
            <a:off x="4271373" y="3315101"/>
            <a:ext cx="4872627" cy="3384000"/>
          </a:xfrm>
          <a:prstGeom prst="rect">
            <a:avLst/>
          </a:prstGeom>
        </p:spPr>
      </p:pic>
    </p:spTree>
    <p:extLst>
      <p:ext uri="{BB962C8B-B14F-4D97-AF65-F5344CB8AC3E}">
        <p14:creationId xmlns:p14="http://schemas.microsoft.com/office/powerpoint/2010/main" val="99812792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3411047"/>
          </a:xfrm>
          <a:prstGeom prst="rect">
            <a:avLst/>
          </a:prstGeom>
        </p:spPr>
      </p:pic>
      <p:pic>
        <p:nvPicPr>
          <p:cNvPr id="3" name="图片 2"/>
          <p:cNvPicPr>
            <a:picLocks noChangeAspect="1"/>
          </p:cNvPicPr>
          <p:nvPr/>
        </p:nvPicPr>
        <p:blipFill>
          <a:blip r:embed="rId3"/>
          <a:stretch>
            <a:fillRect/>
          </a:stretch>
        </p:blipFill>
        <p:spPr>
          <a:xfrm>
            <a:off x="0" y="3411047"/>
            <a:ext cx="9144000" cy="3411047"/>
          </a:xfrm>
          <a:prstGeom prst="rect">
            <a:avLst/>
          </a:prstGeom>
        </p:spPr>
      </p:pic>
      <p:cxnSp>
        <p:nvCxnSpPr>
          <p:cNvPr id="4" name="直接箭头连接符 3"/>
          <p:cNvCxnSpPr/>
          <p:nvPr/>
        </p:nvCxnSpPr>
        <p:spPr>
          <a:xfrm>
            <a:off x="1790524" y="586357"/>
            <a:ext cx="0" cy="2382920"/>
          </a:xfrm>
          <a:prstGeom prst="straightConnector1">
            <a:avLst/>
          </a:prstGeom>
          <a:ln>
            <a:solidFill>
              <a:srgbClr val="00CC99"/>
            </a:solidFill>
            <a:tailEnd type="none"/>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410452" y="180806"/>
            <a:ext cx="760144" cy="369332"/>
          </a:xfrm>
          <a:prstGeom prst="rect">
            <a:avLst/>
          </a:prstGeom>
          <a:noFill/>
          <a:ln>
            <a:noFill/>
          </a:ln>
        </p:spPr>
        <p:txBody>
          <a:bodyPr wrap="none" rtlCol="0">
            <a:spAutoFit/>
          </a:bodyPr>
          <a:lstStyle/>
          <a:p>
            <a:r>
              <a:rPr lang="en-US" dirty="0">
                <a:solidFill>
                  <a:srgbClr val="00B050"/>
                </a:solidFill>
              </a:rPr>
              <a:t>7070?</a:t>
            </a:r>
          </a:p>
        </p:txBody>
      </p:sp>
      <p:cxnSp>
        <p:nvCxnSpPr>
          <p:cNvPr id="7" name="直接箭头连接符 6"/>
          <p:cNvCxnSpPr/>
          <p:nvPr/>
        </p:nvCxnSpPr>
        <p:spPr>
          <a:xfrm flipH="1">
            <a:off x="7093539" y="494717"/>
            <a:ext cx="18314" cy="2484000"/>
          </a:xfrm>
          <a:prstGeom prst="straightConnector1">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515904" y="90403"/>
            <a:ext cx="1191898" cy="369332"/>
          </a:xfrm>
          <a:prstGeom prst="rect">
            <a:avLst/>
          </a:prstGeom>
          <a:noFill/>
          <a:ln>
            <a:noFill/>
          </a:ln>
        </p:spPr>
        <p:txBody>
          <a:bodyPr wrap="square" rtlCol="0">
            <a:spAutoFit/>
          </a:bodyPr>
          <a:lstStyle/>
          <a:p>
            <a:r>
              <a:rPr lang="en-US" dirty="0">
                <a:solidFill>
                  <a:srgbClr val="0000FF"/>
                </a:solidFill>
              </a:rPr>
              <a:t>7900</a:t>
            </a:r>
            <a:r>
              <a:rPr lang="en-US" dirty="0"/>
              <a:t>–</a:t>
            </a:r>
            <a:r>
              <a:rPr lang="en-US" altLang="zh-CN" dirty="0"/>
              <a:t>511</a:t>
            </a:r>
            <a:endParaRPr lang="en-US" dirty="0"/>
          </a:p>
        </p:txBody>
      </p:sp>
      <p:cxnSp>
        <p:nvCxnSpPr>
          <p:cNvPr id="11" name="直接箭头连接符 10"/>
          <p:cNvCxnSpPr/>
          <p:nvPr/>
        </p:nvCxnSpPr>
        <p:spPr>
          <a:xfrm flipH="1">
            <a:off x="7245939" y="3815361"/>
            <a:ext cx="18314" cy="2484000"/>
          </a:xfrm>
          <a:prstGeom prst="straightConnector1">
            <a:avLst/>
          </a:prstGeom>
          <a:ln>
            <a:solidFill>
              <a:srgbClr val="0000FF"/>
            </a:solidFill>
            <a:tailEnd type="none"/>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899241" y="3439703"/>
            <a:ext cx="730023" cy="369332"/>
          </a:xfrm>
          <a:prstGeom prst="rect">
            <a:avLst/>
          </a:prstGeom>
          <a:noFill/>
          <a:ln>
            <a:noFill/>
          </a:ln>
        </p:spPr>
        <p:txBody>
          <a:bodyPr wrap="square" rtlCol="0">
            <a:spAutoFit/>
          </a:bodyPr>
          <a:lstStyle/>
          <a:p>
            <a:r>
              <a:rPr lang="en-US" dirty="0">
                <a:solidFill>
                  <a:srgbClr val="0000FF"/>
                </a:solidFill>
              </a:rPr>
              <a:t>7900</a:t>
            </a:r>
            <a:endParaRPr lang="en-US" dirty="0"/>
          </a:p>
        </p:txBody>
      </p:sp>
    </p:spTree>
    <p:extLst>
      <p:ext uri="{BB962C8B-B14F-4D97-AF65-F5344CB8AC3E}">
        <p14:creationId xmlns:p14="http://schemas.microsoft.com/office/powerpoint/2010/main" val="30910424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0" y="0"/>
            <a:ext cx="4825116" cy="3420000"/>
          </a:xfrm>
          <a:prstGeom prst="rect">
            <a:avLst/>
          </a:prstGeom>
        </p:spPr>
      </p:pic>
      <p:pic>
        <p:nvPicPr>
          <p:cNvPr id="7" name="图片 6"/>
          <p:cNvPicPr>
            <a:picLocks noChangeAspect="1"/>
          </p:cNvPicPr>
          <p:nvPr/>
        </p:nvPicPr>
        <p:blipFill>
          <a:blip r:embed="rId4"/>
          <a:stretch>
            <a:fillRect/>
          </a:stretch>
        </p:blipFill>
        <p:spPr>
          <a:xfrm>
            <a:off x="0" y="3420000"/>
            <a:ext cx="4741916" cy="3348000"/>
          </a:xfrm>
          <a:prstGeom prst="rect">
            <a:avLst/>
          </a:prstGeom>
        </p:spPr>
      </p:pic>
      <p:sp>
        <p:nvSpPr>
          <p:cNvPr id="8" name="文本框 7"/>
          <p:cNvSpPr txBox="1"/>
          <p:nvPr/>
        </p:nvSpPr>
        <p:spPr>
          <a:xfrm>
            <a:off x="1348158" y="3567894"/>
            <a:ext cx="1191898" cy="369332"/>
          </a:xfrm>
          <a:prstGeom prst="rect">
            <a:avLst/>
          </a:prstGeom>
          <a:noFill/>
          <a:ln>
            <a:noFill/>
          </a:ln>
        </p:spPr>
        <p:txBody>
          <a:bodyPr wrap="square" rtlCol="0">
            <a:spAutoFit/>
          </a:bodyPr>
          <a:lstStyle/>
          <a:p>
            <a:r>
              <a:rPr lang="en-US" dirty="0">
                <a:solidFill>
                  <a:srgbClr val="0000FF"/>
                </a:solidFill>
              </a:rPr>
              <a:t>7900</a:t>
            </a:r>
            <a:r>
              <a:rPr lang="en-US" dirty="0"/>
              <a:t>–</a:t>
            </a:r>
            <a:r>
              <a:rPr lang="en-US" altLang="zh-CN" dirty="0"/>
              <a:t>511</a:t>
            </a:r>
            <a:endParaRPr lang="en-US" dirty="0"/>
          </a:p>
        </p:txBody>
      </p:sp>
      <p:sp>
        <p:nvSpPr>
          <p:cNvPr id="9" name="文本框 8"/>
          <p:cNvSpPr txBox="1"/>
          <p:nvPr/>
        </p:nvSpPr>
        <p:spPr>
          <a:xfrm>
            <a:off x="3989786" y="3752560"/>
            <a:ext cx="730023" cy="369332"/>
          </a:xfrm>
          <a:prstGeom prst="rect">
            <a:avLst/>
          </a:prstGeom>
          <a:noFill/>
          <a:ln>
            <a:noFill/>
          </a:ln>
        </p:spPr>
        <p:txBody>
          <a:bodyPr wrap="square" rtlCol="0">
            <a:spAutoFit/>
          </a:bodyPr>
          <a:lstStyle/>
          <a:p>
            <a:r>
              <a:rPr lang="en-US" dirty="0">
                <a:solidFill>
                  <a:srgbClr val="0000FF"/>
                </a:solidFill>
              </a:rPr>
              <a:t>7900</a:t>
            </a:r>
            <a:endParaRPr lang="en-US" dirty="0"/>
          </a:p>
        </p:txBody>
      </p:sp>
      <p:sp>
        <p:nvSpPr>
          <p:cNvPr id="10" name="文本框 9"/>
          <p:cNvSpPr txBox="1"/>
          <p:nvPr/>
        </p:nvSpPr>
        <p:spPr>
          <a:xfrm>
            <a:off x="1348158" y="-36772"/>
            <a:ext cx="1191898" cy="369332"/>
          </a:xfrm>
          <a:prstGeom prst="rect">
            <a:avLst/>
          </a:prstGeom>
          <a:noFill/>
          <a:ln>
            <a:noFill/>
          </a:ln>
        </p:spPr>
        <p:txBody>
          <a:bodyPr wrap="square" rtlCol="0">
            <a:spAutoFit/>
          </a:bodyPr>
          <a:lstStyle/>
          <a:p>
            <a:r>
              <a:rPr lang="en-US" dirty="0">
                <a:solidFill>
                  <a:srgbClr val="0000FF"/>
                </a:solidFill>
              </a:rPr>
              <a:t>7900</a:t>
            </a:r>
            <a:r>
              <a:rPr lang="en-US" dirty="0"/>
              <a:t>–</a:t>
            </a:r>
            <a:r>
              <a:rPr lang="en-US" altLang="zh-CN" dirty="0"/>
              <a:t>511</a:t>
            </a:r>
            <a:endParaRPr lang="en-US" dirty="0"/>
          </a:p>
        </p:txBody>
      </p:sp>
      <p:sp>
        <p:nvSpPr>
          <p:cNvPr id="11" name="文本框 10"/>
          <p:cNvSpPr txBox="1"/>
          <p:nvPr/>
        </p:nvSpPr>
        <p:spPr>
          <a:xfrm>
            <a:off x="3888214" y="0"/>
            <a:ext cx="730023" cy="369332"/>
          </a:xfrm>
          <a:prstGeom prst="rect">
            <a:avLst/>
          </a:prstGeom>
          <a:noFill/>
          <a:ln>
            <a:noFill/>
          </a:ln>
        </p:spPr>
        <p:txBody>
          <a:bodyPr wrap="square" rtlCol="0">
            <a:spAutoFit/>
          </a:bodyPr>
          <a:lstStyle/>
          <a:p>
            <a:r>
              <a:rPr lang="en-US" dirty="0">
                <a:solidFill>
                  <a:srgbClr val="0000FF"/>
                </a:solidFill>
              </a:rPr>
              <a:t>7900</a:t>
            </a:r>
            <a:endParaRPr lang="en-US" dirty="0"/>
          </a:p>
        </p:txBody>
      </p:sp>
    </p:spTree>
    <p:extLst>
      <p:ext uri="{BB962C8B-B14F-4D97-AF65-F5344CB8AC3E}">
        <p14:creationId xmlns:p14="http://schemas.microsoft.com/office/powerpoint/2010/main" val="205304174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7461437" cy="3900605"/>
          </a:xfrm>
          <a:prstGeom prst="rect">
            <a:avLst/>
          </a:prstGeom>
        </p:spPr>
      </p:pic>
    </p:spTree>
    <p:extLst>
      <p:ext uri="{BB962C8B-B14F-4D97-AF65-F5344CB8AC3E}">
        <p14:creationId xmlns:p14="http://schemas.microsoft.com/office/powerpoint/2010/main" val="244261080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9144000" cy="4718080"/>
          </a:xfrm>
          <a:prstGeom prst="rect">
            <a:avLst/>
          </a:prstGeom>
        </p:spPr>
      </p:pic>
      <p:sp>
        <p:nvSpPr>
          <p:cNvPr id="3" name="文本框 2"/>
          <p:cNvSpPr txBox="1"/>
          <p:nvPr/>
        </p:nvSpPr>
        <p:spPr>
          <a:xfrm>
            <a:off x="5583925" y="144153"/>
            <a:ext cx="3565400" cy="646331"/>
          </a:xfrm>
          <a:prstGeom prst="rect">
            <a:avLst/>
          </a:prstGeom>
          <a:noFill/>
        </p:spPr>
        <p:txBody>
          <a:bodyPr wrap="none" rtlCol="0">
            <a:spAutoFit/>
          </a:bodyPr>
          <a:lstStyle/>
          <a:p>
            <a:r>
              <a:rPr lang="en-US" altLang="zh-CN" dirty="0">
                <a:solidFill>
                  <a:srgbClr val="0000CC"/>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0000CC"/>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0000CC"/>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0000CC"/>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0000CC"/>
                </a:solidFill>
                <a:latin typeface="Times New Roman" panose="02020603050405020304" pitchFamily="18" charset="0"/>
                <a:ea typeface="Tahoma" panose="020B0604030504040204" pitchFamily="34" charset="0"/>
                <a:cs typeface="Times New Roman" panose="02020603050405020304" pitchFamily="18" charset="0"/>
              </a:rPr>
              <a:t>Si US</a:t>
            </a:r>
          </a:p>
          <a:p>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p</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4" name="文本框 3"/>
          <p:cNvSpPr txBox="1"/>
          <p:nvPr/>
        </p:nvSpPr>
        <p:spPr>
          <a:xfrm>
            <a:off x="2754285" y="467318"/>
            <a:ext cx="652743" cy="369332"/>
          </a:xfrm>
          <a:prstGeom prst="rect">
            <a:avLst/>
          </a:prstGeom>
          <a:noFill/>
          <a:ln>
            <a:noFill/>
          </a:ln>
        </p:spPr>
        <p:txBody>
          <a:bodyPr wrap="none" rtlCol="0">
            <a:spAutoFit/>
          </a:bodyPr>
          <a:lstStyle/>
          <a:p>
            <a:r>
              <a:rPr lang="en-US" dirty="0">
                <a:solidFill>
                  <a:srgbClr val="FF0000"/>
                </a:solidFill>
              </a:rPr>
              <a:t>1369</a:t>
            </a:r>
          </a:p>
        </p:txBody>
      </p:sp>
      <p:sp>
        <p:nvSpPr>
          <p:cNvPr id="5" name="文本框 4"/>
          <p:cNvSpPr txBox="1"/>
          <p:nvPr/>
        </p:nvSpPr>
        <p:spPr>
          <a:xfrm>
            <a:off x="3540083" y="2254125"/>
            <a:ext cx="1119217" cy="369332"/>
          </a:xfrm>
          <a:prstGeom prst="rect">
            <a:avLst/>
          </a:prstGeom>
          <a:noFill/>
          <a:ln>
            <a:noFill/>
          </a:ln>
        </p:spPr>
        <p:txBody>
          <a:bodyPr wrap="none" rtlCol="0">
            <a:spAutoFit/>
          </a:bodyPr>
          <a:lstStyle/>
          <a:p>
            <a:r>
              <a:rPr lang="en-US" altLang="zh-CN" dirty="0">
                <a:solidFill>
                  <a:srgbClr val="FF0000"/>
                </a:solidFill>
              </a:rPr>
              <a:t>1369</a:t>
            </a:r>
            <a:r>
              <a:rPr lang="en-US" altLang="zh-CN" dirty="0"/>
              <a:t>+511</a:t>
            </a:r>
            <a:endParaRPr lang="en-US" dirty="0"/>
          </a:p>
        </p:txBody>
      </p:sp>
      <p:sp>
        <p:nvSpPr>
          <p:cNvPr id="6" name="文本框 5"/>
          <p:cNvSpPr txBox="1"/>
          <p:nvPr/>
        </p:nvSpPr>
        <p:spPr>
          <a:xfrm>
            <a:off x="5337609" y="2069459"/>
            <a:ext cx="652743" cy="369332"/>
          </a:xfrm>
          <a:prstGeom prst="rect">
            <a:avLst/>
          </a:prstGeom>
          <a:noFill/>
          <a:ln>
            <a:noFill/>
          </a:ln>
        </p:spPr>
        <p:txBody>
          <a:bodyPr wrap="none" rtlCol="0">
            <a:spAutoFit/>
          </a:bodyPr>
          <a:lstStyle/>
          <a:p>
            <a:r>
              <a:rPr lang="en-US" dirty="0">
                <a:solidFill>
                  <a:srgbClr val="FF0000"/>
                </a:solidFill>
              </a:rPr>
              <a:t>2754</a:t>
            </a:r>
          </a:p>
        </p:txBody>
      </p:sp>
      <p:sp>
        <p:nvSpPr>
          <p:cNvPr id="7" name="文本框 6"/>
          <p:cNvSpPr txBox="1"/>
          <p:nvPr/>
        </p:nvSpPr>
        <p:spPr>
          <a:xfrm>
            <a:off x="5631322" y="2751477"/>
            <a:ext cx="652743" cy="369332"/>
          </a:xfrm>
          <a:prstGeom prst="rect">
            <a:avLst/>
          </a:prstGeom>
          <a:noFill/>
          <a:ln>
            <a:noFill/>
          </a:ln>
        </p:spPr>
        <p:txBody>
          <a:bodyPr wrap="none" rtlCol="0">
            <a:spAutoFit/>
          </a:bodyPr>
          <a:lstStyle/>
          <a:p>
            <a:r>
              <a:rPr lang="en-US" dirty="0">
                <a:solidFill>
                  <a:srgbClr val="FF0000"/>
                </a:solidFill>
              </a:rPr>
              <a:t>2870</a:t>
            </a:r>
          </a:p>
        </p:txBody>
      </p:sp>
      <p:sp>
        <p:nvSpPr>
          <p:cNvPr id="8" name="文本框 7"/>
          <p:cNvSpPr txBox="1"/>
          <p:nvPr/>
        </p:nvSpPr>
        <p:spPr>
          <a:xfrm>
            <a:off x="4099691" y="2588973"/>
            <a:ext cx="1119217" cy="369332"/>
          </a:xfrm>
          <a:prstGeom prst="rect">
            <a:avLst/>
          </a:prstGeom>
          <a:noFill/>
          <a:ln>
            <a:noFill/>
          </a:ln>
        </p:spPr>
        <p:txBody>
          <a:bodyPr wrap="none" rtlCol="0">
            <a:spAutoFit/>
          </a:bodyPr>
          <a:lstStyle/>
          <a:p>
            <a:r>
              <a:rPr lang="en-US" dirty="0">
                <a:solidFill>
                  <a:srgbClr val="FF0000"/>
                </a:solidFill>
              </a:rPr>
              <a:t>2754</a:t>
            </a:r>
            <a:r>
              <a:rPr lang="en-US" dirty="0"/>
              <a:t>–511</a:t>
            </a:r>
          </a:p>
        </p:txBody>
      </p:sp>
      <p:sp>
        <p:nvSpPr>
          <p:cNvPr id="9" name="文本框 8"/>
          <p:cNvSpPr txBox="1"/>
          <p:nvPr/>
        </p:nvSpPr>
        <p:spPr>
          <a:xfrm>
            <a:off x="6898678" y="2914371"/>
            <a:ext cx="1119217" cy="369332"/>
          </a:xfrm>
          <a:prstGeom prst="rect">
            <a:avLst/>
          </a:prstGeom>
          <a:noFill/>
          <a:ln>
            <a:noFill/>
          </a:ln>
        </p:spPr>
        <p:txBody>
          <a:bodyPr wrap="none" rtlCol="0">
            <a:spAutoFit/>
          </a:bodyPr>
          <a:lstStyle/>
          <a:p>
            <a:r>
              <a:rPr lang="en-US" dirty="0">
                <a:solidFill>
                  <a:srgbClr val="FF0000"/>
                </a:solidFill>
              </a:rPr>
              <a:t>4238</a:t>
            </a:r>
            <a:r>
              <a:rPr lang="en-US" dirty="0"/>
              <a:t>–511</a:t>
            </a:r>
          </a:p>
        </p:txBody>
      </p:sp>
      <p:sp>
        <p:nvSpPr>
          <p:cNvPr id="10" name="文本框 9"/>
          <p:cNvSpPr txBox="1"/>
          <p:nvPr/>
        </p:nvSpPr>
        <p:spPr>
          <a:xfrm>
            <a:off x="8106248" y="2576260"/>
            <a:ext cx="652743" cy="369332"/>
          </a:xfrm>
          <a:prstGeom prst="rect">
            <a:avLst/>
          </a:prstGeom>
          <a:noFill/>
          <a:ln>
            <a:noFill/>
          </a:ln>
        </p:spPr>
        <p:txBody>
          <a:bodyPr wrap="none" rtlCol="0">
            <a:spAutoFit/>
          </a:bodyPr>
          <a:lstStyle/>
          <a:p>
            <a:r>
              <a:rPr lang="en-US" dirty="0">
                <a:solidFill>
                  <a:srgbClr val="FF0000"/>
                </a:solidFill>
              </a:rPr>
              <a:t>4238</a:t>
            </a:r>
            <a:endParaRPr lang="en-US" dirty="0"/>
          </a:p>
        </p:txBody>
      </p:sp>
      <p:sp>
        <p:nvSpPr>
          <p:cNvPr id="11" name="文本框 10"/>
          <p:cNvSpPr txBox="1"/>
          <p:nvPr/>
        </p:nvSpPr>
        <p:spPr>
          <a:xfrm>
            <a:off x="2968787" y="2088220"/>
            <a:ext cx="652743" cy="369332"/>
          </a:xfrm>
          <a:prstGeom prst="rect">
            <a:avLst/>
          </a:prstGeom>
          <a:noFill/>
          <a:ln>
            <a:noFill/>
          </a:ln>
        </p:spPr>
        <p:txBody>
          <a:bodyPr wrap="none" rtlCol="0">
            <a:spAutoFit/>
          </a:bodyPr>
          <a:lstStyle/>
          <a:p>
            <a:r>
              <a:rPr lang="en-US" dirty="0"/>
              <a:t>1461</a:t>
            </a:r>
          </a:p>
        </p:txBody>
      </p:sp>
      <p:sp>
        <p:nvSpPr>
          <p:cNvPr id="12" name="文本框 11"/>
          <p:cNvSpPr txBox="1"/>
          <p:nvPr/>
        </p:nvSpPr>
        <p:spPr>
          <a:xfrm>
            <a:off x="5017622" y="2510700"/>
            <a:ext cx="652743" cy="369332"/>
          </a:xfrm>
          <a:prstGeom prst="rect">
            <a:avLst/>
          </a:prstGeom>
          <a:noFill/>
          <a:ln>
            <a:noFill/>
          </a:ln>
        </p:spPr>
        <p:txBody>
          <a:bodyPr wrap="none" rtlCol="0">
            <a:spAutoFit/>
          </a:bodyPr>
          <a:lstStyle/>
          <a:p>
            <a:r>
              <a:rPr lang="en-US" dirty="0"/>
              <a:t>2615</a:t>
            </a:r>
          </a:p>
        </p:txBody>
      </p:sp>
    </p:spTree>
    <p:extLst>
      <p:ext uri="{BB962C8B-B14F-4D97-AF65-F5344CB8AC3E}">
        <p14:creationId xmlns:p14="http://schemas.microsoft.com/office/powerpoint/2010/main" val="232850988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0" y="0"/>
            <a:ext cx="9144000" cy="4736729"/>
          </a:xfrm>
          <a:prstGeom prst="rect">
            <a:avLst/>
          </a:prstGeom>
        </p:spPr>
      </p:pic>
      <p:sp>
        <p:nvSpPr>
          <p:cNvPr id="3" name="文本框 2"/>
          <p:cNvSpPr txBox="1"/>
          <p:nvPr/>
        </p:nvSpPr>
        <p:spPr>
          <a:xfrm>
            <a:off x="5583925" y="144153"/>
            <a:ext cx="3565400" cy="646331"/>
          </a:xfrm>
          <a:prstGeom prst="rect">
            <a:avLst/>
          </a:prstGeom>
          <a:noFill/>
        </p:spPr>
        <p:txBody>
          <a:bodyPr wrap="none" rtlCol="0">
            <a:spAutoFit/>
          </a:bodyPr>
          <a:lstStyle/>
          <a:p>
            <a:r>
              <a:rPr lang="en-US" altLang="zh-CN" dirty="0">
                <a:solidFill>
                  <a:srgbClr val="0000CC"/>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0000CC"/>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0000CC"/>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0000CC"/>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0000CC"/>
                </a:solidFill>
                <a:latin typeface="Times New Roman" panose="02020603050405020304" pitchFamily="18" charset="0"/>
                <a:ea typeface="Tahoma" panose="020B0604030504040204" pitchFamily="34" charset="0"/>
                <a:cs typeface="Times New Roman" panose="02020603050405020304" pitchFamily="18" charset="0"/>
              </a:rPr>
              <a:t>Si US</a:t>
            </a:r>
          </a:p>
          <a:p>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β</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6" name="文本框 5"/>
          <p:cNvSpPr txBox="1"/>
          <p:nvPr/>
        </p:nvSpPr>
        <p:spPr>
          <a:xfrm>
            <a:off x="900072" y="715179"/>
            <a:ext cx="535724" cy="369332"/>
          </a:xfrm>
          <a:prstGeom prst="rect">
            <a:avLst/>
          </a:prstGeom>
          <a:noFill/>
          <a:ln>
            <a:noFill/>
          </a:ln>
        </p:spPr>
        <p:txBody>
          <a:bodyPr wrap="none" rtlCol="0">
            <a:spAutoFit/>
          </a:bodyPr>
          <a:lstStyle/>
          <a:p>
            <a:r>
              <a:rPr lang="en-US" dirty="0">
                <a:solidFill>
                  <a:srgbClr val="0000FF"/>
                </a:solidFill>
              </a:rPr>
              <a:t>452</a:t>
            </a:r>
          </a:p>
        </p:txBody>
      </p:sp>
      <p:sp>
        <p:nvSpPr>
          <p:cNvPr id="7" name="文本框 6"/>
          <p:cNvSpPr txBox="1"/>
          <p:nvPr/>
        </p:nvSpPr>
        <p:spPr>
          <a:xfrm>
            <a:off x="998946" y="421152"/>
            <a:ext cx="535724" cy="369332"/>
          </a:xfrm>
          <a:prstGeom prst="rect">
            <a:avLst/>
          </a:prstGeom>
          <a:noFill/>
          <a:ln>
            <a:noFill/>
          </a:ln>
        </p:spPr>
        <p:txBody>
          <a:bodyPr wrap="none" rtlCol="0">
            <a:spAutoFit/>
          </a:bodyPr>
          <a:lstStyle/>
          <a:p>
            <a:r>
              <a:rPr lang="en-US" dirty="0">
                <a:solidFill>
                  <a:srgbClr val="0000FF"/>
                </a:solidFill>
              </a:rPr>
              <a:t>493</a:t>
            </a:r>
          </a:p>
        </p:txBody>
      </p:sp>
      <p:sp>
        <p:nvSpPr>
          <p:cNvPr id="8" name="文本框 7"/>
          <p:cNvSpPr txBox="1"/>
          <p:nvPr/>
        </p:nvSpPr>
        <p:spPr>
          <a:xfrm>
            <a:off x="1988894" y="1213743"/>
            <a:ext cx="535724" cy="369332"/>
          </a:xfrm>
          <a:prstGeom prst="rect">
            <a:avLst/>
          </a:prstGeom>
          <a:noFill/>
          <a:ln>
            <a:noFill/>
          </a:ln>
        </p:spPr>
        <p:txBody>
          <a:bodyPr wrap="none" rtlCol="0">
            <a:spAutoFit/>
          </a:bodyPr>
          <a:lstStyle/>
          <a:p>
            <a:r>
              <a:rPr lang="en-US" dirty="0">
                <a:solidFill>
                  <a:srgbClr val="0000FF"/>
                </a:solidFill>
              </a:rPr>
              <a:t>945</a:t>
            </a:r>
          </a:p>
        </p:txBody>
      </p:sp>
      <p:sp>
        <p:nvSpPr>
          <p:cNvPr id="9" name="文本框 8"/>
          <p:cNvSpPr txBox="1"/>
          <p:nvPr/>
        </p:nvSpPr>
        <p:spPr>
          <a:xfrm>
            <a:off x="2968787" y="2088220"/>
            <a:ext cx="652743" cy="369332"/>
          </a:xfrm>
          <a:prstGeom prst="rect">
            <a:avLst/>
          </a:prstGeom>
          <a:noFill/>
          <a:ln>
            <a:noFill/>
          </a:ln>
        </p:spPr>
        <p:txBody>
          <a:bodyPr wrap="none" rtlCol="0">
            <a:spAutoFit/>
          </a:bodyPr>
          <a:lstStyle/>
          <a:p>
            <a:r>
              <a:rPr lang="en-US" dirty="0"/>
              <a:t>1461</a:t>
            </a:r>
          </a:p>
        </p:txBody>
      </p:sp>
      <p:sp>
        <p:nvSpPr>
          <p:cNvPr id="10" name="文本框 9"/>
          <p:cNvSpPr txBox="1"/>
          <p:nvPr/>
        </p:nvSpPr>
        <p:spPr>
          <a:xfrm>
            <a:off x="3186780" y="1322927"/>
            <a:ext cx="652743" cy="369332"/>
          </a:xfrm>
          <a:prstGeom prst="rect">
            <a:avLst/>
          </a:prstGeom>
          <a:noFill/>
          <a:ln>
            <a:noFill/>
          </a:ln>
        </p:spPr>
        <p:txBody>
          <a:bodyPr wrap="none" rtlCol="0">
            <a:spAutoFit/>
          </a:bodyPr>
          <a:lstStyle/>
          <a:p>
            <a:r>
              <a:rPr lang="en-US" dirty="0">
                <a:solidFill>
                  <a:srgbClr val="0000FF"/>
                </a:solidFill>
              </a:rPr>
              <a:t>1612</a:t>
            </a:r>
          </a:p>
        </p:txBody>
      </p:sp>
      <p:sp>
        <p:nvSpPr>
          <p:cNvPr id="11" name="文本框 10"/>
          <p:cNvSpPr txBox="1"/>
          <p:nvPr/>
        </p:nvSpPr>
        <p:spPr>
          <a:xfrm>
            <a:off x="5017622" y="2510700"/>
            <a:ext cx="652743" cy="369332"/>
          </a:xfrm>
          <a:prstGeom prst="rect">
            <a:avLst/>
          </a:prstGeom>
          <a:noFill/>
          <a:ln>
            <a:noFill/>
          </a:ln>
        </p:spPr>
        <p:txBody>
          <a:bodyPr wrap="none" rtlCol="0">
            <a:spAutoFit/>
          </a:bodyPr>
          <a:lstStyle/>
          <a:p>
            <a:r>
              <a:rPr lang="en-US" dirty="0"/>
              <a:t>2615</a:t>
            </a:r>
          </a:p>
        </p:txBody>
      </p:sp>
    </p:spTree>
    <p:extLst>
      <p:ext uri="{BB962C8B-B14F-4D97-AF65-F5344CB8AC3E}">
        <p14:creationId xmlns:p14="http://schemas.microsoft.com/office/powerpoint/2010/main" val="9178846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4896986" y="3665189"/>
            <a:ext cx="3789391" cy="3192811"/>
          </a:xfrm>
          <a:prstGeom prst="rect">
            <a:avLst/>
          </a:prstGeom>
        </p:spPr>
      </p:pic>
      <p:pic>
        <p:nvPicPr>
          <p:cNvPr id="2" name="图片 1"/>
          <p:cNvPicPr>
            <a:picLocks noChangeAspect="1"/>
          </p:cNvPicPr>
          <p:nvPr/>
        </p:nvPicPr>
        <p:blipFill>
          <a:blip r:embed="rId3"/>
          <a:stretch>
            <a:fillRect/>
          </a:stretch>
        </p:blipFill>
        <p:spPr>
          <a:xfrm>
            <a:off x="0" y="0"/>
            <a:ext cx="4704635" cy="3963964"/>
          </a:xfrm>
          <a:prstGeom prst="rect">
            <a:avLst/>
          </a:prstGeom>
        </p:spPr>
      </p:pic>
      <p:pic>
        <p:nvPicPr>
          <p:cNvPr id="3" name="图片 2"/>
          <p:cNvPicPr>
            <a:picLocks noChangeAspect="1"/>
          </p:cNvPicPr>
          <p:nvPr/>
        </p:nvPicPr>
        <p:blipFill>
          <a:blip r:embed="rId4"/>
          <a:stretch>
            <a:fillRect/>
          </a:stretch>
        </p:blipFill>
        <p:spPr>
          <a:xfrm>
            <a:off x="4439365" y="0"/>
            <a:ext cx="4704635" cy="3963964"/>
          </a:xfrm>
          <a:prstGeom prst="rect">
            <a:avLst/>
          </a:prstGeom>
        </p:spPr>
      </p:pic>
    </p:spTree>
    <p:extLst>
      <p:ext uri="{BB962C8B-B14F-4D97-AF65-F5344CB8AC3E}">
        <p14:creationId xmlns:p14="http://schemas.microsoft.com/office/powerpoint/2010/main" val="237992570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9144000" cy="4589517"/>
          </a:xfrm>
          <a:prstGeom prst="rect">
            <a:avLst/>
          </a:prstGeom>
        </p:spPr>
      </p:pic>
      <p:sp>
        <p:nvSpPr>
          <p:cNvPr id="3" name="矩形 2"/>
          <p:cNvSpPr/>
          <p:nvPr/>
        </p:nvSpPr>
        <p:spPr>
          <a:xfrm>
            <a:off x="747558" y="200509"/>
            <a:ext cx="3565400" cy="369332"/>
          </a:xfrm>
          <a:prstGeom prst="rect">
            <a:avLst/>
          </a:prstGeom>
        </p:spPr>
        <p:txBody>
          <a:bodyPr wrap="none">
            <a:spAutoFit/>
          </a:bodyPr>
          <a:lstStyle/>
          <a:p>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p</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-gated </a:t>
            </a:r>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303181535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9144000" cy="4761593"/>
          </a:xfrm>
          <a:prstGeom prst="rect">
            <a:avLst/>
          </a:prstGeom>
        </p:spPr>
      </p:pic>
      <p:sp>
        <p:nvSpPr>
          <p:cNvPr id="3" name="文本框 2"/>
          <p:cNvSpPr txBox="1"/>
          <p:nvPr/>
        </p:nvSpPr>
        <p:spPr>
          <a:xfrm>
            <a:off x="3968067" y="995923"/>
            <a:ext cx="5031827" cy="369332"/>
          </a:xfrm>
          <a:prstGeom prst="rect">
            <a:avLst/>
          </a:prstGeom>
          <a:noFill/>
        </p:spPr>
        <p:txBody>
          <a:bodyPr wrap="none" rtlCol="0">
            <a:spAutoFit/>
          </a:bodyPr>
          <a:lstStyle/>
          <a:p>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4258-keV-proton-gated </a:t>
            </a:r>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95482972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66712" y="4381500"/>
            <a:ext cx="4765386" cy="2476500"/>
          </a:xfrm>
          <a:prstGeom prst="rect">
            <a:avLst/>
          </a:prstGeom>
        </p:spPr>
      </p:pic>
      <p:pic>
        <p:nvPicPr>
          <p:cNvPr id="2" name="图片 1"/>
          <p:cNvPicPr>
            <a:picLocks noChangeAspect="1"/>
          </p:cNvPicPr>
          <p:nvPr/>
        </p:nvPicPr>
        <p:blipFill>
          <a:blip r:embed="rId3"/>
          <a:stretch>
            <a:fillRect/>
          </a:stretch>
        </p:blipFill>
        <p:spPr>
          <a:xfrm>
            <a:off x="366712" y="0"/>
            <a:ext cx="8410575" cy="4381500"/>
          </a:xfrm>
          <a:prstGeom prst="rect">
            <a:avLst/>
          </a:prstGeom>
        </p:spPr>
      </p:pic>
      <p:sp>
        <p:nvSpPr>
          <p:cNvPr id="3" name="文本框 2"/>
          <p:cNvSpPr txBox="1"/>
          <p:nvPr/>
        </p:nvSpPr>
        <p:spPr>
          <a:xfrm>
            <a:off x="3454499" y="1821418"/>
            <a:ext cx="5031827" cy="646331"/>
          </a:xfrm>
          <a:prstGeom prst="rect">
            <a:avLst/>
          </a:prstGeom>
          <a:noFill/>
        </p:spPr>
        <p:txBody>
          <a:bodyPr wrap="none" rtlCol="0">
            <a:spAutoFit/>
          </a:bodyPr>
          <a:lstStyle/>
          <a:p>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4258-keV-proton-gated </a:t>
            </a:r>
            <a:r>
              <a:rPr lang="en-US" altLang="zh-CN" i="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Si China</a:t>
            </a:r>
          </a:p>
          <a:p>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All-proton-gated </a:t>
            </a:r>
            <a:r>
              <a:rPr lang="en-US" altLang="zh-CN" i="1"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γ</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-ray spectrum of </a:t>
            </a:r>
            <a:r>
              <a:rPr lang="en-US" altLang="zh-CN" baseline="30000"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25</a:t>
            </a:r>
            <a:r>
              <a:rPr lang="en-US" altLang="zh-CN" dirty="0">
                <a:solidFill>
                  <a:srgbClr val="0000FF"/>
                </a:solidFill>
                <a:latin typeface="Times New Roman" panose="02020603050405020304" pitchFamily="18" charset="0"/>
                <a:ea typeface="Tahoma" panose="020B0604030504040204" pitchFamily="34" charset="0"/>
                <a:cs typeface="Times New Roman" panose="02020603050405020304" pitchFamily="18" charset="0"/>
              </a:rPr>
              <a:t>Si China</a:t>
            </a:r>
            <a:endParaRPr lang="en-US" dirty="0">
              <a:solidFill>
                <a:srgbClr val="0000FF"/>
              </a:solidFill>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412814336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0" y="382980"/>
          <a:ext cx="9144005" cy="1728000"/>
        </p:xfrm>
        <a:graphic>
          <a:graphicData uri="http://schemas.openxmlformats.org/drawingml/2006/table">
            <a:tbl>
              <a:tblPr firstRow="1" bandRow="1">
                <a:tableStyleId>{2D5ABB26-0587-4C30-8999-92F81FD0307C}</a:tableStyleId>
              </a:tblPr>
              <a:tblGrid>
                <a:gridCol w="703385">
                  <a:extLst>
                    <a:ext uri="{9D8B030D-6E8A-4147-A177-3AD203B41FA5}">
                      <a16:colId xmlns:a16="http://schemas.microsoft.com/office/drawing/2014/main" val="20000"/>
                    </a:ext>
                  </a:extLst>
                </a:gridCol>
                <a:gridCol w="703385">
                  <a:extLst>
                    <a:ext uri="{9D8B030D-6E8A-4147-A177-3AD203B41FA5}">
                      <a16:colId xmlns:a16="http://schemas.microsoft.com/office/drawing/2014/main" val="20001"/>
                    </a:ext>
                  </a:extLst>
                </a:gridCol>
                <a:gridCol w="703385">
                  <a:extLst>
                    <a:ext uri="{9D8B030D-6E8A-4147-A177-3AD203B41FA5}">
                      <a16:colId xmlns:a16="http://schemas.microsoft.com/office/drawing/2014/main" val="20002"/>
                    </a:ext>
                  </a:extLst>
                </a:gridCol>
                <a:gridCol w="703385">
                  <a:extLst>
                    <a:ext uri="{9D8B030D-6E8A-4147-A177-3AD203B41FA5}">
                      <a16:colId xmlns:a16="http://schemas.microsoft.com/office/drawing/2014/main" val="20003"/>
                    </a:ext>
                  </a:extLst>
                </a:gridCol>
                <a:gridCol w="703385">
                  <a:extLst>
                    <a:ext uri="{9D8B030D-6E8A-4147-A177-3AD203B41FA5}">
                      <a16:colId xmlns:a16="http://schemas.microsoft.com/office/drawing/2014/main" val="20004"/>
                    </a:ext>
                  </a:extLst>
                </a:gridCol>
                <a:gridCol w="703385">
                  <a:extLst>
                    <a:ext uri="{9D8B030D-6E8A-4147-A177-3AD203B41FA5}">
                      <a16:colId xmlns:a16="http://schemas.microsoft.com/office/drawing/2014/main" val="20005"/>
                    </a:ext>
                  </a:extLst>
                </a:gridCol>
                <a:gridCol w="703385">
                  <a:extLst>
                    <a:ext uri="{9D8B030D-6E8A-4147-A177-3AD203B41FA5}">
                      <a16:colId xmlns:a16="http://schemas.microsoft.com/office/drawing/2014/main" val="20006"/>
                    </a:ext>
                  </a:extLst>
                </a:gridCol>
                <a:gridCol w="703385">
                  <a:extLst>
                    <a:ext uri="{9D8B030D-6E8A-4147-A177-3AD203B41FA5}">
                      <a16:colId xmlns:a16="http://schemas.microsoft.com/office/drawing/2014/main" val="20007"/>
                    </a:ext>
                  </a:extLst>
                </a:gridCol>
                <a:gridCol w="703385">
                  <a:extLst>
                    <a:ext uri="{9D8B030D-6E8A-4147-A177-3AD203B41FA5}">
                      <a16:colId xmlns:a16="http://schemas.microsoft.com/office/drawing/2014/main" val="20008"/>
                    </a:ext>
                  </a:extLst>
                </a:gridCol>
                <a:gridCol w="703385">
                  <a:extLst>
                    <a:ext uri="{9D8B030D-6E8A-4147-A177-3AD203B41FA5}">
                      <a16:colId xmlns:a16="http://schemas.microsoft.com/office/drawing/2014/main" val="20009"/>
                    </a:ext>
                  </a:extLst>
                </a:gridCol>
                <a:gridCol w="703385">
                  <a:extLst>
                    <a:ext uri="{9D8B030D-6E8A-4147-A177-3AD203B41FA5}">
                      <a16:colId xmlns:a16="http://schemas.microsoft.com/office/drawing/2014/main" val="20010"/>
                    </a:ext>
                  </a:extLst>
                </a:gridCol>
                <a:gridCol w="703385">
                  <a:extLst>
                    <a:ext uri="{9D8B030D-6E8A-4147-A177-3AD203B41FA5}">
                      <a16:colId xmlns:a16="http://schemas.microsoft.com/office/drawing/2014/main" val="20011"/>
                    </a:ext>
                  </a:extLst>
                </a:gridCol>
                <a:gridCol w="703385">
                  <a:extLst>
                    <a:ext uri="{9D8B030D-6E8A-4147-A177-3AD203B41FA5}">
                      <a16:colId xmlns:a16="http://schemas.microsoft.com/office/drawing/2014/main" val="20012"/>
                    </a:ext>
                  </a:extLst>
                </a:gridCol>
              </a:tblGrid>
              <a:tr h="216000">
                <a:tc>
                  <a:txBody>
                    <a:bodyPr/>
                    <a:lstStyle/>
                    <a:p>
                      <a:pPr algn="ctr"/>
                      <a:r>
                        <a:rPr lang="en-US" altLang="zh-CN" sz="1400" i="1" dirty="0">
                          <a:latin typeface="Times New Roman" panose="02020603050405020304" pitchFamily="18" charset="0"/>
                          <a:cs typeface="Times New Roman" panose="02020603050405020304" pitchFamily="18" charset="0"/>
                        </a:rPr>
                        <a:t>β</a:t>
                      </a:r>
                      <a:r>
                        <a:rPr lang="en-US" altLang="zh-CN" sz="1400" i="1" dirty="0" err="1">
                          <a:latin typeface="Times New Roman" panose="02020603050405020304" pitchFamily="18" charset="0"/>
                          <a:cs typeface="Times New Roman" panose="02020603050405020304" pitchFamily="18" charset="0"/>
                        </a:rPr>
                        <a:t>pγ</a:t>
                      </a:r>
                      <a:endParaRPr lang="en-US" sz="1400" i="1"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10">
                  <a:txBody>
                    <a:bodyPr/>
                    <a:lstStyle/>
                    <a:p>
                      <a:pPr algn="ctr"/>
                      <a:r>
                        <a:rPr lang="en-US" altLang="zh-CN" sz="1400" i="1" dirty="0">
                          <a:latin typeface="Times New Roman" panose="02020603050405020304" pitchFamily="18" charset="0"/>
                          <a:cs typeface="Times New Roman" panose="02020603050405020304" pitchFamily="18" charset="0"/>
                        </a:rPr>
                        <a:t>p</a:t>
                      </a:r>
                      <a:endParaRPr lang="en-US" sz="1400" i="1" dirty="0">
                        <a:latin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i="1"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en-US" altLang="zh-CN" sz="1400" i="1" dirty="0">
                          <a:latin typeface="Times New Roman" panose="02020603050405020304" pitchFamily="18" charset="0"/>
                          <a:cs typeface="Times New Roman" panose="02020603050405020304" pitchFamily="18" charset="0"/>
                        </a:rPr>
                        <a:t>γ</a:t>
                      </a:r>
                      <a:endParaRPr lang="en-US" sz="1400" i="1" dirty="0">
                        <a:latin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16000">
                <a:tc>
                  <a:txBody>
                    <a:bodyPr/>
                    <a:lstStyle/>
                    <a:p>
                      <a:pPr algn="ctr"/>
                      <a:r>
                        <a:rPr lang="en-US" sz="1400" dirty="0">
                          <a:solidFill>
                            <a:srgbClr val="0000FF"/>
                          </a:solidFill>
                          <a:latin typeface="Times New Roman" panose="02020603050405020304" pitchFamily="18" charset="0"/>
                          <a:cs typeface="Times New Roman" panose="02020603050405020304" pitchFamily="18" charset="0"/>
                        </a:rPr>
                        <a:t>1369</a:t>
                      </a: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555</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943</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1268</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2162</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2980</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3231</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3463</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3610</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4252</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4545</a:t>
                      </a: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0000FF"/>
                          </a:solidFill>
                          <a:latin typeface="Times New Roman" panose="02020603050405020304" pitchFamily="18" charset="0"/>
                          <a:cs typeface="Times New Roman" panose="02020603050405020304" pitchFamily="18" charset="0"/>
                        </a:rPr>
                        <a:t>2754</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FF"/>
                          </a:solidFill>
                          <a:latin typeface="Times New Roman" panose="02020603050405020304" pitchFamily="18" charset="0"/>
                          <a:cs typeface="Times New Roman" panose="02020603050405020304" pitchFamily="18" charset="0"/>
                        </a:rPr>
                        <a:t>2870</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16000">
                <a:tc>
                  <a:txBody>
                    <a:bodyPr/>
                    <a:lstStyle/>
                    <a:p>
                      <a:pPr algn="ctr"/>
                      <a:endParaRPr lang="en-US" sz="1400" dirty="0">
                        <a:solidFill>
                          <a:srgbClr val="0000FF"/>
                        </a:solidFill>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7.2</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17.1</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6.1</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18.1</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1.7</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5.4</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28.1</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5.9</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100</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6.6</a:t>
                      </a: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100</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21.07</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216000">
                <a:tc>
                  <a:txBody>
                    <a:bodyPr/>
                    <a:lstStyle/>
                    <a:p>
                      <a:pPr algn="ctr"/>
                      <a:r>
                        <a:rPr lang="en-US" sz="1400" dirty="0">
                          <a:solidFill>
                            <a:srgbClr val="0000FF"/>
                          </a:solidFill>
                          <a:latin typeface="Times New Roman" panose="02020603050405020304" pitchFamily="18" charset="0"/>
                          <a:cs typeface="Times New Roman" panose="02020603050405020304" pitchFamily="18" charset="0"/>
                        </a:rPr>
                        <a:t>2754</a:t>
                      </a: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1489</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1804</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16000">
                <a:tc>
                  <a:txBody>
                    <a:bodyPr/>
                    <a:lstStyle/>
                    <a:p>
                      <a:pPr algn="ctr"/>
                      <a:endParaRPr lang="en-US" sz="1400" dirty="0">
                        <a:solidFill>
                          <a:srgbClr val="0000FF"/>
                        </a:solidFill>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5.0</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6.1</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11.1</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latin typeface="Times New Roman" panose="02020603050405020304" pitchFamily="18" charset="0"/>
                          <a:cs typeface="Times New Roman" panose="02020603050405020304" pitchFamily="18" charset="0"/>
                        </a:rPr>
                        <a:t>0.906</a:t>
                      </a: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16000">
                <a:tc>
                  <a:txBody>
                    <a:bodyPr/>
                    <a:lstStyle/>
                    <a:p>
                      <a:pPr algn="ctr"/>
                      <a:r>
                        <a:rPr lang="en-US" sz="1400" dirty="0">
                          <a:solidFill>
                            <a:srgbClr val="0000FF"/>
                          </a:solidFill>
                          <a:latin typeface="Times New Roman" panose="02020603050405020304" pitchFamily="18" charset="0"/>
                          <a:cs typeface="Times New Roman" panose="02020603050405020304" pitchFamily="18" charset="0"/>
                        </a:rPr>
                        <a:t>2870</a:t>
                      </a: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1377</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216000">
                <a:tc>
                  <a:txBody>
                    <a:bodyPr/>
                    <a:lstStyle/>
                    <a:p>
                      <a:pPr algn="ctr"/>
                      <a:endParaRPr lang="en-US" sz="1400" dirty="0">
                        <a:solidFill>
                          <a:srgbClr val="0000FF"/>
                        </a:solidFill>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4.3</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216000">
                <a:tc>
                  <a:txBody>
                    <a:bodyPr/>
                    <a:lstStyle/>
                    <a:p>
                      <a:pPr algn="ctr"/>
                      <a:r>
                        <a:rPr lang="en-US" sz="1400" dirty="0">
                          <a:solidFill>
                            <a:srgbClr val="0000FF"/>
                          </a:solidFill>
                          <a:latin typeface="Times New Roman" panose="02020603050405020304" pitchFamily="18" charset="0"/>
                          <a:cs typeface="Times New Roman" panose="02020603050405020304" pitchFamily="18" charset="0"/>
                        </a:rPr>
                        <a:t>4238</a:t>
                      </a: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1377</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bl>
          </a:graphicData>
        </a:graphic>
      </p:graphicFrame>
      <p:sp>
        <p:nvSpPr>
          <p:cNvPr id="4" name="文本框 3"/>
          <p:cNvSpPr txBox="1"/>
          <p:nvPr/>
        </p:nvSpPr>
        <p:spPr>
          <a:xfrm>
            <a:off x="0" y="13648"/>
            <a:ext cx="2360583" cy="369332"/>
          </a:xfrm>
          <a:prstGeom prst="rect">
            <a:avLst/>
          </a:prstGeom>
          <a:noFill/>
        </p:spPr>
        <p:txBody>
          <a:bodyPr wrap="none" rtlCol="0">
            <a:spAutoFit/>
          </a:bodyPr>
          <a:lstStyle/>
          <a:p>
            <a:r>
              <a:rPr lang="en-US" altLang="zh-CN" dirty="0"/>
              <a:t>J.-C. Thomas_EPJA2004</a:t>
            </a:r>
            <a:endParaRPr lang="en-US" dirty="0"/>
          </a:p>
        </p:txBody>
      </p:sp>
      <p:graphicFrame>
        <p:nvGraphicFramePr>
          <p:cNvPr id="5" name="表格 4"/>
          <p:cNvGraphicFramePr>
            <a:graphicFrameLocks noGrp="1"/>
          </p:cNvGraphicFramePr>
          <p:nvPr/>
        </p:nvGraphicFramePr>
        <p:xfrm>
          <a:off x="-9" y="2736051"/>
          <a:ext cx="9112886" cy="1728000"/>
        </p:xfrm>
        <a:graphic>
          <a:graphicData uri="http://schemas.openxmlformats.org/drawingml/2006/table">
            <a:tbl>
              <a:tblPr firstRow="1" bandRow="1">
                <a:tableStyleId>{2D5ABB26-0587-4C30-8999-92F81FD0307C}</a:tableStyleId>
              </a:tblPr>
              <a:tblGrid>
                <a:gridCol w="546314">
                  <a:extLst>
                    <a:ext uri="{9D8B030D-6E8A-4147-A177-3AD203B41FA5}">
                      <a16:colId xmlns:a16="http://schemas.microsoft.com/office/drawing/2014/main" val="20000"/>
                    </a:ext>
                  </a:extLst>
                </a:gridCol>
                <a:gridCol w="499195">
                  <a:extLst>
                    <a:ext uri="{9D8B030D-6E8A-4147-A177-3AD203B41FA5}">
                      <a16:colId xmlns:a16="http://schemas.microsoft.com/office/drawing/2014/main" val="20001"/>
                    </a:ext>
                  </a:extLst>
                </a:gridCol>
                <a:gridCol w="544341">
                  <a:extLst>
                    <a:ext uri="{9D8B030D-6E8A-4147-A177-3AD203B41FA5}">
                      <a16:colId xmlns:a16="http://schemas.microsoft.com/office/drawing/2014/main" val="20002"/>
                    </a:ext>
                  </a:extLst>
                </a:gridCol>
                <a:gridCol w="499195">
                  <a:extLst>
                    <a:ext uri="{9D8B030D-6E8A-4147-A177-3AD203B41FA5}">
                      <a16:colId xmlns:a16="http://schemas.microsoft.com/office/drawing/2014/main" val="20003"/>
                    </a:ext>
                  </a:extLst>
                </a:gridCol>
                <a:gridCol w="499195">
                  <a:extLst>
                    <a:ext uri="{9D8B030D-6E8A-4147-A177-3AD203B41FA5}">
                      <a16:colId xmlns:a16="http://schemas.microsoft.com/office/drawing/2014/main" val="20004"/>
                    </a:ext>
                  </a:extLst>
                </a:gridCol>
                <a:gridCol w="546314">
                  <a:extLst>
                    <a:ext uri="{9D8B030D-6E8A-4147-A177-3AD203B41FA5}">
                      <a16:colId xmlns:a16="http://schemas.microsoft.com/office/drawing/2014/main" val="20005"/>
                    </a:ext>
                  </a:extLst>
                </a:gridCol>
                <a:gridCol w="546314">
                  <a:extLst>
                    <a:ext uri="{9D8B030D-6E8A-4147-A177-3AD203B41FA5}">
                      <a16:colId xmlns:a16="http://schemas.microsoft.com/office/drawing/2014/main" val="20006"/>
                    </a:ext>
                  </a:extLst>
                </a:gridCol>
                <a:gridCol w="546314">
                  <a:extLst>
                    <a:ext uri="{9D8B030D-6E8A-4147-A177-3AD203B41FA5}">
                      <a16:colId xmlns:a16="http://schemas.microsoft.com/office/drawing/2014/main" val="20007"/>
                    </a:ext>
                  </a:extLst>
                </a:gridCol>
                <a:gridCol w="491490">
                  <a:extLst>
                    <a:ext uri="{9D8B030D-6E8A-4147-A177-3AD203B41FA5}">
                      <a16:colId xmlns:a16="http://schemas.microsoft.com/office/drawing/2014/main" val="20008"/>
                    </a:ext>
                  </a:extLst>
                </a:gridCol>
                <a:gridCol w="491490">
                  <a:extLst>
                    <a:ext uri="{9D8B030D-6E8A-4147-A177-3AD203B41FA5}">
                      <a16:colId xmlns:a16="http://schemas.microsoft.com/office/drawing/2014/main" val="20009"/>
                    </a:ext>
                  </a:extLst>
                </a:gridCol>
                <a:gridCol w="546314">
                  <a:extLst>
                    <a:ext uri="{9D8B030D-6E8A-4147-A177-3AD203B41FA5}">
                      <a16:colId xmlns:a16="http://schemas.microsoft.com/office/drawing/2014/main" val="20010"/>
                    </a:ext>
                  </a:extLst>
                </a:gridCol>
                <a:gridCol w="546314">
                  <a:extLst>
                    <a:ext uri="{9D8B030D-6E8A-4147-A177-3AD203B41FA5}">
                      <a16:colId xmlns:a16="http://schemas.microsoft.com/office/drawing/2014/main" val="20011"/>
                    </a:ext>
                  </a:extLst>
                </a:gridCol>
                <a:gridCol w="624840">
                  <a:extLst>
                    <a:ext uri="{9D8B030D-6E8A-4147-A177-3AD203B41FA5}">
                      <a16:colId xmlns:a16="http://schemas.microsoft.com/office/drawing/2014/main" val="20012"/>
                    </a:ext>
                  </a:extLst>
                </a:gridCol>
                <a:gridCol w="546314">
                  <a:extLst>
                    <a:ext uri="{9D8B030D-6E8A-4147-A177-3AD203B41FA5}">
                      <a16:colId xmlns:a16="http://schemas.microsoft.com/office/drawing/2014/main" val="20013"/>
                    </a:ext>
                  </a:extLst>
                </a:gridCol>
                <a:gridCol w="546314">
                  <a:extLst>
                    <a:ext uri="{9D8B030D-6E8A-4147-A177-3AD203B41FA5}">
                      <a16:colId xmlns:a16="http://schemas.microsoft.com/office/drawing/2014/main" val="20014"/>
                    </a:ext>
                  </a:extLst>
                </a:gridCol>
                <a:gridCol w="546314">
                  <a:extLst>
                    <a:ext uri="{9D8B030D-6E8A-4147-A177-3AD203B41FA5}">
                      <a16:colId xmlns:a16="http://schemas.microsoft.com/office/drawing/2014/main" val="20015"/>
                    </a:ext>
                  </a:extLst>
                </a:gridCol>
                <a:gridCol w="546314">
                  <a:extLst>
                    <a:ext uri="{9D8B030D-6E8A-4147-A177-3AD203B41FA5}">
                      <a16:colId xmlns:a16="http://schemas.microsoft.com/office/drawing/2014/main" val="20016"/>
                    </a:ext>
                  </a:extLst>
                </a:gridCol>
              </a:tblGrid>
              <a:tr h="216000">
                <a:tc>
                  <a:txBody>
                    <a:bodyPr/>
                    <a:lstStyle/>
                    <a:p>
                      <a:pPr algn="ctr"/>
                      <a:r>
                        <a:rPr lang="en-US" altLang="zh-CN" sz="1400" i="1" dirty="0">
                          <a:latin typeface="Times New Roman" panose="02020603050405020304" pitchFamily="18" charset="0"/>
                          <a:cs typeface="Times New Roman" panose="02020603050405020304" pitchFamily="18" charset="0"/>
                        </a:rPr>
                        <a:t>β</a:t>
                      </a:r>
                      <a:r>
                        <a:rPr lang="en-US" altLang="zh-CN" sz="1400" i="1" dirty="0" err="1">
                          <a:latin typeface="Times New Roman" panose="02020603050405020304" pitchFamily="18" charset="0"/>
                          <a:cs typeface="Times New Roman" panose="02020603050405020304" pitchFamily="18" charset="0"/>
                        </a:rPr>
                        <a:t>pγ</a:t>
                      </a:r>
                      <a:endParaRPr lang="en-US" sz="1400" i="1"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10">
                  <a:txBody>
                    <a:bodyPr/>
                    <a:lstStyle/>
                    <a:p>
                      <a:pPr algn="ctr"/>
                      <a:r>
                        <a:rPr lang="en-US" altLang="zh-CN" sz="1400" i="1" dirty="0">
                          <a:latin typeface="Times New Roman" panose="02020603050405020304" pitchFamily="18" charset="0"/>
                          <a:cs typeface="Times New Roman" panose="02020603050405020304" pitchFamily="18" charset="0"/>
                        </a:rPr>
                        <a:t>p</a:t>
                      </a:r>
                      <a:endParaRPr lang="en-US" sz="1400" i="1" dirty="0">
                        <a:latin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i="1"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i="1"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i="1"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i="1"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i="1"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en-US" altLang="zh-CN" sz="1400" i="1" dirty="0">
                          <a:latin typeface="Times New Roman" panose="02020603050405020304" pitchFamily="18" charset="0"/>
                          <a:cs typeface="Times New Roman" panose="02020603050405020304" pitchFamily="18" charset="0"/>
                        </a:rPr>
                        <a:t>γ</a:t>
                      </a:r>
                      <a:endParaRPr lang="en-US" sz="1400" i="1" dirty="0">
                        <a:latin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16000">
                <a:tc>
                  <a:txBody>
                    <a:bodyPr/>
                    <a:lstStyle/>
                    <a:p>
                      <a:pPr algn="ctr"/>
                      <a:r>
                        <a:rPr lang="en-US" sz="1400" dirty="0">
                          <a:solidFill>
                            <a:srgbClr val="0000FF"/>
                          </a:solidFill>
                          <a:latin typeface="Times New Roman" panose="02020603050405020304" pitchFamily="18" charset="0"/>
                          <a:cs typeface="Times New Roman" panose="02020603050405020304" pitchFamily="18" charset="0"/>
                        </a:rPr>
                        <a:t>1369</a:t>
                      </a: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550</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943.4</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1272</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2165</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2453</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2486</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3021</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3237</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3342</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3466</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3597</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4258.3</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4303</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4556</a:t>
                      </a: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0000FF"/>
                          </a:solidFill>
                          <a:latin typeface="Times New Roman" panose="02020603050405020304" pitchFamily="18" charset="0"/>
                          <a:cs typeface="Times New Roman" panose="02020603050405020304" pitchFamily="18" charset="0"/>
                        </a:rPr>
                        <a:t>2754</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FF"/>
                          </a:solidFill>
                          <a:latin typeface="Times New Roman" panose="02020603050405020304" pitchFamily="18" charset="0"/>
                          <a:cs typeface="Times New Roman" panose="02020603050405020304" pitchFamily="18" charset="0"/>
                        </a:rPr>
                        <a:t>2870</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16000">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2.5</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17</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2.26</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17.2</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0.40</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0.96</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3.74</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4.15</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6.57</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34.5</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10.86</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100</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3.32</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1.28</a:t>
                      </a: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100</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21.07</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216000">
                <a:tc>
                  <a:txBody>
                    <a:bodyPr/>
                    <a:lstStyle/>
                    <a:p>
                      <a:pPr algn="ctr"/>
                      <a:r>
                        <a:rPr lang="en-US" sz="1400" dirty="0">
                          <a:solidFill>
                            <a:srgbClr val="0000FF"/>
                          </a:solidFill>
                          <a:latin typeface="Times New Roman" panose="02020603050405020304" pitchFamily="18" charset="0"/>
                          <a:cs typeface="Times New Roman" panose="02020603050405020304" pitchFamily="18" charset="0"/>
                        </a:rPr>
                        <a:t>2754</a:t>
                      </a: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1040</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1501</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1805</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16000">
                <a:tc>
                  <a:txBody>
                    <a:bodyPr/>
                    <a:lstStyle/>
                    <a:p>
                      <a:pPr algn="ctr"/>
                      <a:endParaRPr lang="en-US" sz="1400" dirty="0">
                        <a:solidFill>
                          <a:srgbClr val="0000FF"/>
                        </a:solidFill>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2.90</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6.73</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latin typeface="Times New Roman" panose="02020603050405020304" pitchFamily="18" charset="0"/>
                          <a:cs typeface="Times New Roman" panose="02020603050405020304" pitchFamily="18" charset="0"/>
                        </a:rPr>
                        <a:t>11.16</a:t>
                      </a: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16000">
                <a:tc>
                  <a:txBody>
                    <a:bodyPr/>
                    <a:lstStyle/>
                    <a:p>
                      <a:pPr algn="ctr"/>
                      <a:r>
                        <a:rPr lang="en-US" sz="1400" dirty="0">
                          <a:solidFill>
                            <a:srgbClr val="0000FF"/>
                          </a:solidFill>
                          <a:latin typeface="Times New Roman" panose="02020603050405020304" pitchFamily="18" charset="0"/>
                          <a:cs typeface="Times New Roman" panose="02020603050405020304" pitchFamily="18" charset="0"/>
                        </a:rPr>
                        <a:t>2870</a:t>
                      </a: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1396</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1685</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216000">
                <a:tc>
                  <a:txBody>
                    <a:bodyPr/>
                    <a:lstStyle/>
                    <a:p>
                      <a:pPr algn="ctr"/>
                      <a:endParaRPr lang="en-US" sz="1400" dirty="0">
                        <a:solidFill>
                          <a:srgbClr val="0000FF"/>
                        </a:solidFill>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2.89</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Times New Roman" panose="02020603050405020304" pitchFamily="18" charset="0"/>
                          <a:cs typeface="Times New Roman" panose="02020603050405020304" pitchFamily="18" charset="0"/>
                        </a:rPr>
                        <a:t>0.93</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latin typeface="Times New Roman" panose="02020603050405020304" pitchFamily="18" charset="0"/>
                          <a:cs typeface="Times New Roman" panose="02020603050405020304" pitchFamily="18" charset="0"/>
                        </a:rPr>
                        <a:t>0.805</a:t>
                      </a: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216000">
                <a:tc>
                  <a:txBody>
                    <a:bodyPr/>
                    <a:lstStyle/>
                    <a:p>
                      <a:pPr algn="ctr"/>
                      <a:r>
                        <a:rPr lang="en-US" sz="1400" dirty="0">
                          <a:solidFill>
                            <a:srgbClr val="0000FF"/>
                          </a:solidFill>
                          <a:latin typeface="Times New Roman" panose="02020603050405020304" pitchFamily="18" charset="0"/>
                          <a:cs typeface="Times New Roman" panose="02020603050405020304" pitchFamily="18" charset="0"/>
                        </a:rPr>
                        <a:t>4238</a:t>
                      </a: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1396</a:t>
                      </a: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rgbClr val="C00000"/>
                          </a:solidFill>
                          <a:latin typeface="Times New Roman" panose="02020603050405020304" pitchFamily="18" charset="0"/>
                          <a:cs typeface="Times New Roman" panose="02020603050405020304" pitchFamily="18" charset="0"/>
                        </a:rPr>
                        <a:t>1685</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bl>
          </a:graphicData>
        </a:graphic>
      </p:graphicFrame>
      <p:sp>
        <p:nvSpPr>
          <p:cNvPr id="6" name="文本框 5"/>
          <p:cNvSpPr txBox="1"/>
          <p:nvPr/>
        </p:nvSpPr>
        <p:spPr>
          <a:xfrm>
            <a:off x="-5" y="2404932"/>
            <a:ext cx="2533258" cy="369332"/>
          </a:xfrm>
          <a:prstGeom prst="rect">
            <a:avLst/>
          </a:prstGeom>
          <a:noFill/>
        </p:spPr>
        <p:txBody>
          <a:bodyPr wrap="none" rtlCol="0">
            <a:spAutoFit/>
          </a:bodyPr>
          <a:lstStyle/>
          <a:p>
            <a:r>
              <a:rPr lang="en-US" altLang="zh-CN" dirty="0"/>
              <a:t>J. D. </a:t>
            </a:r>
            <a:r>
              <a:rPr lang="en-US" dirty="0"/>
              <a:t>Robertson</a:t>
            </a:r>
            <a:r>
              <a:rPr lang="en-US" altLang="zh-CN" dirty="0"/>
              <a:t>_PRC1993</a:t>
            </a:r>
            <a:endParaRPr lang="en-US" dirty="0"/>
          </a:p>
        </p:txBody>
      </p:sp>
      <p:graphicFrame>
        <p:nvGraphicFramePr>
          <p:cNvPr id="7" name="表格 6"/>
          <p:cNvGraphicFramePr>
            <a:graphicFrameLocks noGrp="1"/>
          </p:cNvGraphicFramePr>
          <p:nvPr/>
        </p:nvGraphicFramePr>
        <p:xfrm>
          <a:off x="0" y="5160218"/>
          <a:ext cx="9144005" cy="1676400"/>
        </p:xfrm>
        <a:graphic>
          <a:graphicData uri="http://schemas.openxmlformats.org/drawingml/2006/table">
            <a:tbl>
              <a:tblPr firstRow="1" bandRow="1">
                <a:tableStyleId>{2D5ABB26-0587-4C30-8999-92F81FD0307C}</a:tableStyleId>
              </a:tblPr>
              <a:tblGrid>
                <a:gridCol w="703385">
                  <a:extLst>
                    <a:ext uri="{9D8B030D-6E8A-4147-A177-3AD203B41FA5}">
                      <a16:colId xmlns:a16="http://schemas.microsoft.com/office/drawing/2014/main" val="20000"/>
                    </a:ext>
                  </a:extLst>
                </a:gridCol>
                <a:gridCol w="703385">
                  <a:extLst>
                    <a:ext uri="{9D8B030D-6E8A-4147-A177-3AD203B41FA5}">
                      <a16:colId xmlns:a16="http://schemas.microsoft.com/office/drawing/2014/main" val="20001"/>
                    </a:ext>
                  </a:extLst>
                </a:gridCol>
                <a:gridCol w="703385">
                  <a:extLst>
                    <a:ext uri="{9D8B030D-6E8A-4147-A177-3AD203B41FA5}">
                      <a16:colId xmlns:a16="http://schemas.microsoft.com/office/drawing/2014/main" val="20002"/>
                    </a:ext>
                  </a:extLst>
                </a:gridCol>
                <a:gridCol w="703385">
                  <a:extLst>
                    <a:ext uri="{9D8B030D-6E8A-4147-A177-3AD203B41FA5}">
                      <a16:colId xmlns:a16="http://schemas.microsoft.com/office/drawing/2014/main" val="20003"/>
                    </a:ext>
                  </a:extLst>
                </a:gridCol>
                <a:gridCol w="703385">
                  <a:extLst>
                    <a:ext uri="{9D8B030D-6E8A-4147-A177-3AD203B41FA5}">
                      <a16:colId xmlns:a16="http://schemas.microsoft.com/office/drawing/2014/main" val="20004"/>
                    </a:ext>
                  </a:extLst>
                </a:gridCol>
                <a:gridCol w="703385">
                  <a:extLst>
                    <a:ext uri="{9D8B030D-6E8A-4147-A177-3AD203B41FA5}">
                      <a16:colId xmlns:a16="http://schemas.microsoft.com/office/drawing/2014/main" val="20005"/>
                    </a:ext>
                  </a:extLst>
                </a:gridCol>
                <a:gridCol w="703385">
                  <a:extLst>
                    <a:ext uri="{9D8B030D-6E8A-4147-A177-3AD203B41FA5}">
                      <a16:colId xmlns:a16="http://schemas.microsoft.com/office/drawing/2014/main" val="20006"/>
                    </a:ext>
                  </a:extLst>
                </a:gridCol>
                <a:gridCol w="703385">
                  <a:extLst>
                    <a:ext uri="{9D8B030D-6E8A-4147-A177-3AD203B41FA5}">
                      <a16:colId xmlns:a16="http://schemas.microsoft.com/office/drawing/2014/main" val="20007"/>
                    </a:ext>
                  </a:extLst>
                </a:gridCol>
                <a:gridCol w="703385">
                  <a:extLst>
                    <a:ext uri="{9D8B030D-6E8A-4147-A177-3AD203B41FA5}">
                      <a16:colId xmlns:a16="http://schemas.microsoft.com/office/drawing/2014/main" val="20008"/>
                    </a:ext>
                  </a:extLst>
                </a:gridCol>
                <a:gridCol w="703385">
                  <a:extLst>
                    <a:ext uri="{9D8B030D-6E8A-4147-A177-3AD203B41FA5}">
                      <a16:colId xmlns:a16="http://schemas.microsoft.com/office/drawing/2014/main" val="20009"/>
                    </a:ext>
                  </a:extLst>
                </a:gridCol>
                <a:gridCol w="703385">
                  <a:extLst>
                    <a:ext uri="{9D8B030D-6E8A-4147-A177-3AD203B41FA5}">
                      <a16:colId xmlns:a16="http://schemas.microsoft.com/office/drawing/2014/main" val="20010"/>
                    </a:ext>
                  </a:extLst>
                </a:gridCol>
                <a:gridCol w="703385">
                  <a:extLst>
                    <a:ext uri="{9D8B030D-6E8A-4147-A177-3AD203B41FA5}">
                      <a16:colId xmlns:a16="http://schemas.microsoft.com/office/drawing/2014/main" val="20011"/>
                    </a:ext>
                  </a:extLst>
                </a:gridCol>
                <a:gridCol w="703385">
                  <a:extLst>
                    <a:ext uri="{9D8B030D-6E8A-4147-A177-3AD203B41FA5}">
                      <a16:colId xmlns:a16="http://schemas.microsoft.com/office/drawing/2014/main" val="20012"/>
                    </a:ext>
                  </a:extLst>
                </a:gridCol>
              </a:tblGrid>
              <a:tr h="330000">
                <a:tc>
                  <a:txBody>
                    <a:bodyPr/>
                    <a:lstStyle/>
                    <a:p>
                      <a:pPr algn="ctr"/>
                      <a:r>
                        <a:rPr lang="en-US" altLang="zh-CN" sz="1600" i="1" dirty="0">
                          <a:latin typeface="Times New Roman" panose="02020603050405020304" pitchFamily="18" charset="0"/>
                          <a:cs typeface="Times New Roman" panose="02020603050405020304" pitchFamily="18" charset="0"/>
                        </a:rPr>
                        <a:t>β</a:t>
                      </a:r>
                      <a:r>
                        <a:rPr lang="en-US" altLang="zh-CN" sz="1600" i="1" dirty="0" err="1">
                          <a:latin typeface="Times New Roman" panose="02020603050405020304" pitchFamily="18" charset="0"/>
                          <a:cs typeface="Times New Roman" panose="02020603050405020304" pitchFamily="18" charset="0"/>
                        </a:rPr>
                        <a:t>pγ</a:t>
                      </a:r>
                      <a:endParaRPr lang="en-US" sz="1600" i="1"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10">
                  <a:txBody>
                    <a:bodyPr/>
                    <a:lstStyle/>
                    <a:p>
                      <a:pPr algn="ctr"/>
                      <a:r>
                        <a:rPr lang="en-US" altLang="zh-CN" sz="1600" i="1" dirty="0">
                          <a:latin typeface="Times New Roman" panose="02020603050405020304" pitchFamily="18" charset="0"/>
                          <a:cs typeface="Times New Roman" panose="02020603050405020304" pitchFamily="18" charset="0"/>
                        </a:rPr>
                        <a:t>p</a:t>
                      </a:r>
                      <a:endParaRPr lang="en-US" sz="1600" i="1"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i="1"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en-US" altLang="zh-CN" sz="1600" i="1" dirty="0">
                          <a:latin typeface="Times New Roman" panose="02020603050405020304" pitchFamily="18" charset="0"/>
                          <a:cs typeface="Times New Roman" panose="02020603050405020304" pitchFamily="18" charset="0"/>
                        </a:rPr>
                        <a:t>γ</a:t>
                      </a:r>
                      <a:endParaRPr lang="en-US" sz="1600" i="1"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8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30000">
                <a:tc>
                  <a:txBody>
                    <a:bodyPr/>
                    <a:lstStyle/>
                    <a:p>
                      <a:pPr algn="ctr"/>
                      <a:r>
                        <a:rPr lang="en-US" sz="1600" dirty="0">
                          <a:solidFill>
                            <a:srgbClr val="0000FF"/>
                          </a:solidFill>
                          <a:latin typeface="Times New Roman" panose="02020603050405020304" pitchFamily="18" charset="0"/>
                          <a:cs typeface="Times New Roman" panose="02020603050405020304" pitchFamily="18" charset="0"/>
                        </a:rPr>
                        <a:t>1369</a:t>
                      </a: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solidFill>
                            <a:srgbClr val="C00000"/>
                          </a:solidFill>
                          <a:latin typeface="Times New Roman" panose="02020603050405020304" pitchFamily="18" charset="0"/>
                          <a:cs typeface="Times New Roman" panose="02020603050405020304" pitchFamily="18" charset="0"/>
                        </a:rPr>
                        <a:t>555</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solidFill>
                            <a:srgbClr val="C00000"/>
                          </a:solidFill>
                          <a:latin typeface="Times New Roman" panose="02020603050405020304" pitchFamily="18" charset="0"/>
                          <a:cs typeface="Times New Roman" panose="02020603050405020304" pitchFamily="18" charset="0"/>
                        </a:rPr>
                        <a:t>943</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solidFill>
                            <a:srgbClr val="C00000"/>
                          </a:solidFill>
                          <a:latin typeface="Times New Roman" panose="02020603050405020304" pitchFamily="18" charset="0"/>
                          <a:cs typeface="Times New Roman" panose="02020603050405020304" pitchFamily="18" charset="0"/>
                        </a:rPr>
                        <a:t>1268</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solidFill>
                            <a:srgbClr val="0000FF"/>
                          </a:solidFill>
                          <a:latin typeface="Times New Roman" panose="02020603050405020304" pitchFamily="18" charset="0"/>
                          <a:cs typeface="Times New Roman" panose="02020603050405020304" pitchFamily="18" charset="0"/>
                        </a:rPr>
                        <a:t>2754</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solidFill>
                            <a:srgbClr val="0000FF"/>
                          </a:solidFill>
                          <a:latin typeface="Times New Roman" panose="02020603050405020304" pitchFamily="18" charset="0"/>
                          <a:cs typeface="Times New Roman" panose="02020603050405020304" pitchFamily="18" charset="0"/>
                        </a:rPr>
                        <a:t>2870</a:t>
                      </a: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30000">
                <a:tc>
                  <a:txBody>
                    <a:bodyPr/>
                    <a:lstStyle/>
                    <a:p>
                      <a:pPr algn="ctr"/>
                      <a:r>
                        <a:rPr lang="en-US" sz="1600" dirty="0">
                          <a:solidFill>
                            <a:srgbClr val="0000FF"/>
                          </a:solidFill>
                          <a:latin typeface="Times New Roman" panose="02020603050405020304" pitchFamily="18" charset="0"/>
                          <a:cs typeface="Times New Roman" panose="02020603050405020304" pitchFamily="18" charset="0"/>
                        </a:rPr>
                        <a:t>2754</a:t>
                      </a: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solidFill>
                            <a:srgbClr val="C00000"/>
                          </a:solidFill>
                          <a:latin typeface="Times New Roman" panose="02020603050405020304" pitchFamily="18" charset="0"/>
                          <a:cs typeface="Times New Roman" panose="02020603050405020304" pitchFamily="18" charset="0"/>
                        </a:rPr>
                        <a:t>1040</a:t>
                      </a: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30000">
                <a:tc>
                  <a:txBody>
                    <a:bodyPr/>
                    <a:lstStyle/>
                    <a:p>
                      <a:pPr algn="ctr"/>
                      <a:r>
                        <a:rPr lang="en-US" sz="1600" dirty="0">
                          <a:solidFill>
                            <a:srgbClr val="0000FF"/>
                          </a:solidFill>
                          <a:latin typeface="Times New Roman" panose="02020603050405020304" pitchFamily="18" charset="0"/>
                          <a:cs typeface="Times New Roman" panose="02020603050405020304" pitchFamily="18" charset="0"/>
                        </a:rPr>
                        <a:t>2870</a:t>
                      </a: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30000">
                <a:tc>
                  <a:txBody>
                    <a:bodyPr/>
                    <a:lstStyle/>
                    <a:p>
                      <a:pPr algn="ctr"/>
                      <a:r>
                        <a:rPr lang="en-US" sz="1600" dirty="0">
                          <a:solidFill>
                            <a:srgbClr val="0000FF"/>
                          </a:solidFill>
                          <a:latin typeface="Times New Roman" panose="02020603050405020304" pitchFamily="18" charset="0"/>
                          <a:cs typeface="Times New Roman" panose="02020603050405020304" pitchFamily="18" charset="0"/>
                        </a:rPr>
                        <a:t>4238</a:t>
                      </a: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600" dirty="0">
                        <a:latin typeface="Times New Roman" panose="02020603050405020304" pitchFamily="18" charset="0"/>
                        <a:cs typeface="Times New Roman" panose="02020603050405020304" pitchFamily="18" charset="0"/>
                      </a:endParaRPr>
                    </a:p>
                  </a:txBody>
                  <a:tcPr marL="36000" marR="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sp>
        <p:nvSpPr>
          <p:cNvPr id="8" name="文本框 7"/>
          <p:cNvSpPr txBox="1"/>
          <p:nvPr/>
        </p:nvSpPr>
        <p:spPr>
          <a:xfrm>
            <a:off x="-5" y="4796217"/>
            <a:ext cx="1419748" cy="369332"/>
          </a:xfrm>
          <a:prstGeom prst="rect">
            <a:avLst/>
          </a:prstGeom>
          <a:noFill/>
        </p:spPr>
        <p:txBody>
          <a:bodyPr wrap="none" rtlCol="0">
            <a:spAutoFit/>
          </a:bodyPr>
          <a:lstStyle/>
          <a:p>
            <a:r>
              <a:rPr lang="en-US" altLang="zh-CN" dirty="0"/>
              <a:t>Present work</a:t>
            </a:r>
            <a:endParaRPr lang="en-US" dirty="0"/>
          </a:p>
        </p:txBody>
      </p:sp>
      <p:sp>
        <p:nvSpPr>
          <p:cNvPr id="2" name="文本框 1"/>
          <p:cNvSpPr txBox="1"/>
          <p:nvPr/>
        </p:nvSpPr>
        <p:spPr>
          <a:xfrm>
            <a:off x="2533253" y="2406906"/>
            <a:ext cx="6101735" cy="338554"/>
          </a:xfrm>
          <a:prstGeom prst="rect">
            <a:avLst/>
          </a:prstGeom>
          <a:noFill/>
        </p:spPr>
        <p:txBody>
          <a:bodyPr wrap="none" rtlCol="0">
            <a:spAutoFit/>
          </a:bodyPr>
          <a:lstStyle/>
          <a:p>
            <a:r>
              <a:rPr lang="en-US" altLang="zh-CN" sz="1600" i="1" dirty="0" err="1">
                <a:latin typeface="Times New Roman" panose="02020603050405020304" pitchFamily="18" charset="0"/>
                <a:ea typeface="Tahoma" panose="020B0604030504040204" pitchFamily="34" charset="0"/>
                <a:cs typeface="Times New Roman" panose="02020603050405020304" pitchFamily="18" charset="0"/>
              </a:rPr>
              <a:t>pγ</a:t>
            </a:r>
            <a:r>
              <a:rPr lang="en-US" altLang="zh-CN" sz="1600" dirty="0">
                <a:latin typeface="Times New Roman" panose="02020603050405020304" pitchFamily="18" charset="0"/>
                <a:ea typeface="Tahoma" panose="020B0604030504040204" pitchFamily="34" charset="0"/>
                <a:cs typeface="Times New Roman" panose="02020603050405020304" pitchFamily="18" charset="0"/>
              </a:rPr>
              <a:t> feeding (11.16+0.805)/216.71=5.52%   direct proton feeding = 94.5%</a:t>
            </a:r>
            <a:endParaRPr lang="en-US" sz="1600" dirty="0">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1939772006"/>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103602</TotalTime>
  <Words>12549</Words>
  <Application>Microsoft Office PowerPoint</Application>
  <PresentationFormat>On-screen Show (4:3)</PresentationFormat>
  <Paragraphs>2368</Paragraphs>
  <Slides>269</Slides>
  <Notes>28</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269</vt:i4>
      </vt:variant>
    </vt:vector>
  </HeadingPairs>
  <TitlesOfParts>
    <vt:vector size="280" baseType="lpstr">
      <vt:lpstr>Arial</vt:lpstr>
      <vt:lpstr>Calibri</vt:lpstr>
      <vt:lpstr>Calibri Light</vt:lpstr>
      <vt:lpstr>Cambria</vt:lpstr>
      <vt:lpstr>Cambria Math</vt:lpstr>
      <vt:lpstr>Helvetica</vt:lpstr>
      <vt:lpstr>Roboto</vt:lpstr>
      <vt:lpstr>Tahoma</vt:lpstr>
      <vt:lpstr>Times New Roman</vt:lpstr>
      <vt:lpstr>Office 主题</vt:lpstr>
      <vt:lpstr>工作表</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 lijie</dc:creator>
  <cp:lastModifiedBy>sun lijie</cp:lastModifiedBy>
  <cp:revision>1385</cp:revision>
  <cp:lastPrinted>2019-11-12T04:37:16Z</cp:lastPrinted>
  <dcterms:created xsi:type="dcterms:W3CDTF">2019-01-03T21:41:56Z</dcterms:created>
  <dcterms:modified xsi:type="dcterms:W3CDTF">2024-02-11T02:26:53Z</dcterms:modified>
</cp:coreProperties>
</file>